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0"/>
  </p:notesMasterIdLst>
  <p:sldIdLst>
    <p:sldId id="276" r:id="rId2"/>
    <p:sldId id="261" r:id="rId3"/>
    <p:sldId id="303" r:id="rId4"/>
    <p:sldId id="257" r:id="rId5"/>
    <p:sldId id="325" r:id="rId6"/>
    <p:sldId id="283" r:id="rId7"/>
    <p:sldId id="320" r:id="rId8"/>
    <p:sldId id="321" r:id="rId9"/>
    <p:sldId id="264" r:id="rId10"/>
    <p:sldId id="298" r:id="rId11"/>
    <p:sldId id="304" r:id="rId12"/>
    <p:sldId id="327" r:id="rId13"/>
    <p:sldId id="307" r:id="rId14"/>
    <p:sldId id="310" r:id="rId15"/>
    <p:sldId id="311" r:id="rId16"/>
    <p:sldId id="312" r:id="rId17"/>
    <p:sldId id="314" r:id="rId18"/>
    <p:sldId id="315" r:id="rId19"/>
    <p:sldId id="316" r:id="rId20"/>
    <p:sldId id="317" r:id="rId21"/>
    <p:sldId id="318" r:id="rId22"/>
    <p:sldId id="329" r:id="rId23"/>
    <p:sldId id="319" r:id="rId24"/>
    <p:sldId id="308" r:id="rId25"/>
    <p:sldId id="328" r:id="rId26"/>
    <p:sldId id="309" r:id="rId27"/>
    <p:sldId id="323" r:id="rId28"/>
    <p:sldId id="277" r:id="rId2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A4A503-D897-FA9A-B391-850EDBC9546C}" name="Nguyen, Matheus" initials="MN" userId="S::nguyen.matheus@gatineau.ca::b6af6463-fb8f-4505-9c42-be6efe592dcc" providerId="AD"/>
  <p188:author id="{42825C89-1AE9-CC0B-FF8B-1720279B14CA}" name="Major, Annie-France" initials="AM" userId="S::major.annie-france@gatineau.ca::bf8abf10-7647-48c7-90af-04af6ef30fb7" providerId="AD"/>
  <p188:author id="{308831B5-662E-197C-0F9B-D97ADC894BDD}" name="Gourde-Bureau, Chloé" initials="CG" userId="S::gourde-bureau.chloe@gatineau.ca::775b7a3c-c898-4cd7-8b38-ae0ff24f05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eneviève Carrier" initial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6500"/>
    <a:srgbClr val="A04E10"/>
    <a:srgbClr val="0B5EC9"/>
    <a:srgbClr val="0B5BA9"/>
    <a:srgbClr val="F48018"/>
    <a:srgbClr val="C2B479"/>
    <a:srgbClr val="4A6F20"/>
    <a:srgbClr val="AAD049"/>
    <a:srgbClr val="386A5D"/>
    <a:srgbClr val="4428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24" autoAdjust="0"/>
    <p:restoredTop sz="91162" autoAdjust="0"/>
  </p:normalViewPr>
  <p:slideViewPr>
    <p:cSldViewPr snapToGrid="0" snapToObjects="1">
      <p:cViewPr varScale="1">
        <p:scale>
          <a:sx n="57" d="100"/>
          <a:sy n="57" d="100"/>
        </p:scale>
        <p:origin x="1260"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2" d="100"/>
          <a:sy n="72" d="100"/>
        </p:scale>
        <p:origin x="-346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95797-DF00-C644-85E7-87ECF1DFF71B}" type="datetimeFigureOut">
              <a:rPr lang="fr-FR" smtClean="0"/>
              <a:t>19/09/2025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D53A8-7007-5E49-A12F-F3E3DF1B2A2B}" type="slidenum">
              <a:rPr lang="fr-FR" smtClean="0"/>
              <a:t>‹N°›</a:t>
            </a:fld>
            <a:endParaRPr lang="fr-FR"/>
          </a:p>
        </p:txBody>
      </p:sp>
    </p:spTree>
    <p:extLst>
      <p:ext uri="{BB962C8B-B14F-4D97-AF65-F5344CB8AC3E}">
        <p14:creationId xmlns:p14="http://schemas.microsoft.com/office/powerpoint/2010/main" val="3596740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atineau.ca/portail/default.aspx?p=guichet_municipal/ordures_recyclage_compostage_encombran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2 : Pourquoi nos déchets polluent</a:t>
            </a:r>
            <a:r>
              <a:rPr lang="fr-FR" b="1" baseline="0" dirty="0"/>
              <a:t> (3 minutes)</a:t>
            </a:r>
          </a:p>
          <a:p>
            <a:endParaRPr lang="fr-FR" baseline="0" dirty="0"/>
          </a:p>
          <a:p>
            <a:pPr marL="0" indent="0">
              <a:buFont typeface="Arial"/>
              <a:buNone/>
            </a:pPr>
            <a:r>
              <a:rPr lang="fr-FR" baseline="0" dirty="0"/>
              <a:t>Lorsque l’on jette un déchet à la poubelle, il ne disparait pas magiquement.</a:t>
            </a:r>
          </a:p>
          <a:p>
            <a:pPr marL="0" indent="0">
              <a:buFont typeface="Arial"/>
              <a:buNone/>
            </a:pPr>
            <a:endParaRPr lang="fr-FR" baseline="0" dirty="0"/>
          </a:p>
          <a:p>
            <a:pPr marL="0" indent="0">
              <a:buFont typeface="Arial"/>
              <a:buNone/>
            </a:pPr>
            <a:r>
              <a:rPr lang="fr-FR" baseline="0" dirty="0"/>
              <a:t>1— Il est d’abord ramassé par un camion à déchet.</a:t>
            </a:r>
          </a:p>
          <a:p>
            <a:pPr marL="0" indent="0">
              <a:buFont typeface="Arial"/>
              <a:buNone/>
            </a:pPr>
            <a:r>
              <a:rPr lang="fr-FR" baseline="0" dirty="0"/>
              <a:t>2— Il est ensuite acheminé vers un lieu d’enfouissement technique (LET) qu’on appelle communément, un dépotoir.</a:t>
            </a:r>
          </a:p>
          <a:p>
            <a:pPr marL="0" indent="0">
              <a:buFont typeface="Arial"/>
              <a:buNone/>
            </a:pPr>
            <a:r>
              <a:rPr lang="fr-FR" baseline="0" dirty="0"/>
              <a:t>3— Il est écrasé afin de prendre le moins de place possible.</a:t>
            </a:r>
          </a:p>
          <a:p>
            <a:pPr marL="0" indent="0">
              <a:buFont typeface="Arial"/>
              <a:buNone/>
            </a:pPr>
            <a:r>
              <a:rPr lang="fr-FR" baseline="0" dirty="0"/>
              <a:t>4— Il est enseveli par une couche de sable. Cela permet aux déchets de ne pas s’envoler au vent.</a:t>
            </a:r>
          </a:p>
          <a:p>
            <a:pPr marL="0" indent="0">
              <a:buFont typeface="Arial"/>
              <a:buNone/>
            </a:pPr>
            <a:r>
              <a:rPr lang="fr-FR" baseline="0" dirty="0"/>
              <a:t>5— Il se décompose en anaérobie, c’est-à-dire sans oxygène, car il n’est pas en contact avec l’air. Il dégage donc des gaz à effets de serre (GES) très néfastes pour l’environnement, principalement du méthane, un gaz à effet de serre 23 fois plus puissant que le CO2. Ces gaz contribuent aux réchauffements climatiques. </a:t>
            </a:r>
          </a:p>
          <a:p>
            <a:pPr marL="0" indent="0">
              <a:buFont typeface="Arial"/>
              <a:buNone/>
            </a:pPr>
            <a:r>
              <a:rPr lang="fr-FR" baseline="0" dirty="0"/>
              <a:t>6— Quand la pluie tombe sur les déchets, de l’eau s’infiltre et se charge de polluants. Ce liquide, le « </a:t>
            </a:r>
            <a:r>
              <a:rPr lang="fr-FR" baseline="0" dirty="0" err="1"/>
              <a:t>lixiviat</a:t>
            </a:r>
            <a:r>
              <a:rPr lang="fr-FR" baseline="0" dirty="0"/>
              <a:t> », est en partie traité, mais il reste toujours des polluants persistants qui seront relâchés dans l’environnement. Aussi, il peut y avoir des fuites de « </a:t>
            </a:r>
            <a:r>
              <a:rPr lang="fr-FR" baseline="0" dirty="0" err="1"/>
              <a:t>lixiviat</a:t>
            </a:r>
            <a:r>
              <a:rPr lang="fr-FR" baseline="0" dirty="0"/>
              <a:t> » dans le sol, ce qui risque de contaminer l’eau souterraine.</a:t>
            </a:r>
          </a:p>
          <a:p>
            <a:pPr marL="0" indent="0">
              <a:buFont typeface="Arial"/>
              <a:buNone/>
            </a:pPr>
            <a:endParaRPr lang="fr-FR" baseline="0" dirty="0"/>
          </a:p>
          <a:p>
            <a:pPr marL="0" indent="0">
              <a:buFont typeface="Arial"/>
              <a:buNone/>
            </a:pPr>
            <a:r>
              <a:rPr lang="fr-FR" b="1" baseline="0" dirty="0"/>
              <a:t>Enjeux: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baseline="0" dirty="0"/>
              <a:t>On enfoui énormément de matières qui pourraient être réutilisées, recyclées ou valorisées. Il y a beaucoup de gaspillage.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baseline="0" dirty="0"/>
              <a:t>Les dépotoirs sont responsables de 6% des émissions de GES du Québec.</a:t>
            </a:r>
          </a:p>
          <a:p>
            <a:pPr marL="171450" indent="-171450">
              <a:buFontTx/>
              <a:buChar char="-"/>
            </a:pPr>
            <a:r>
              <a:rPr lang="fr-FR" baseline="0" dirty="0"/>
              <a:t>Les lieux d’enfouissement se remplissent rapidement et occupent de grands espaces. Les coûts associés à l’enfouissement sont élevés. </a:t>
            </a:r>
          </a:p>
          <a:p>
            <a:pPr marL="171450" indent="-171450">
              <a:buFontTx/>
              <a:buChar char="-"/>
            </a:pPr>
            <a:r>
              <a:rPr lang="fr-FR" baseline="0" dirty="0"/>
              <a:t>Les Québécois sont parmi les plus grands générateurs de déchets au monde.</a:t>
            </a:r>
          </a:p>
          <a:p>
            <a:pPr marL="0" indent="0">
              <a:buFont typeface="Arial"/>
              <a:buNone/>
            </a:pP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a:t>
            </a:fld>
            <a:endParaRPr lang="fr-FR"/>
          </a:p>
        </p:txBody>
      </p:sp>
    </p:spTree>
    <p:extLst>
      <p:ext uri="{BB962C8B-B14F-4D97-AF65-F5344CB8AC3E}">
        <p14:creationId xmlns:p14="http://schemas.microsoft.com/office/powerpoint/2010/main" val="427231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12: Le recyclage (2 minutes)</a:t>
            </a:r>
          </a:p>
          <a:p>
            <a:endParaRPr lang="fr-FR" b="1" dirty="0"/>
          </a:p>
          <a:p>
            <a:r>
              <a:rPr lang="fr-FR" b="1" dirty="0"/>
              <a:t>Mettre de l’emphase sur la consigne des contenants, emballages et imprimés</a:t>
            </a:r>
          </a:p>
          <a:p>
            <a:endParaRPr lang="fr-FR" dirty="0"/>
          </a:p>
          <a:p>
            <a:r>
              <a:rPr lang="fr-FR" dirty="0"/>
              <a:t>On</a:t>
            </a:r>
            <a:r>
              <a:rPr lang="fr-FR" baseline="0" dirty="0"/>
              <a:t> peut mettre dans le bac bleu:</a:t>
            </a:r>
          </a:p>
          <a:p>
            <a:pPr marL="171450" indent="-171450">
              <a:buFontTx/>
              <a:buChar char="-"/>
            </a:pPr>
            <a:r>
              <a:rPr lang="fr-FR" baseline="0" dirty="0"/>
              <a:t>Le papier, le carton (ex: feuilles de papier, verres de carton, boites de jus, </a:t>
            </a:r>
            <a:r>
              <a:rPr lang="fr-FR" baseline="0" dirty="0" err="1"/>
              <a:t>berlingos</a:t>
            </a:r>
            <a:r>
              <a:rPr lang="fr-FR" baseline="0" dirty="0"/>
              <a:t> de lait, boites de repas vidées, etc.)</a:t>
            </a:r>
          </a:p>
          <a:p>
            <a:pPr marL="171450" indent="-171450">
              <a:buFontTx/>
              <a:buChar char="-"/>
            </a:pPr>
            <a:r>
              <a:rPr lang="fr-FR" baseline="0" dirty="0"/>
              <a:t>Les plastiques (ex: sacs </a:t>
            </a:r>
            <a:r>
              <a:rPr lang="fr-FR" baseline="0" dirty="0" err="1"/>
              <a:t>ziplocs</a:t>
            </a:r>
            <a:r>
              <a:rPr lang="fr-FR" baseline="0" dirty="0"/>
              <a:t>, bouteilles de plastique, sacs de plastique, pellicule de plastique, pots de compote, etc.)</a:t>
            </a:r>
          </a:p>
          <a:p>
            <a:pPr marL="171450" indent="-171450">
              <a:buFontTx/>
              <a:buChar char="-"/>
            </a:pPr>
            <a:endParaRPr lang="fr-FR" baseline="0" dirty="0"/>
          </a:p>
          <a:p>
            <a:pPr marL="171450" indent="-171450">
              <a:buFontTx/>
              <a:buChar char="-"/>
            </a:pPr>
            <a:r>
              <a:rPr lang="fr-FR" baseline="0" dirty="0"/>
              <a:t>Si vous l’avez en place, encourager la consigne des bouteilles en plastique</a:t>
            </a:r>
          </a:p>
          <a:p>
            <a:endParaRPr lang="fr-FR" dirty="0"/>
          </a:p>
          <a:p>
            <a:r>
              <a:rPr lang="fr-FR" dirty="0"/>
              <a:t>*Les contenants</a:t>
            </a:r>
            <a:r>
              <a:rPr lang="fr-FR" baseline="0" dirty="0"/>
              <a:t> n’ont pas besoin d’être nettoyés mais doivent au moins être vidés. </a:t>
            </a: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11</a:t>
            </a:fld>
            <a:endParaRPr lang="fr-FR"/>
          </a:p>
        </p:txBody>
      </p:sp>
    </p:spTree>
    <p:extLst>
      <p:ext uri="{BB962C8B-B14F-4D97-AF65-F5344CB8AC3E}">
        <p14:creationId xmlns:p14="http://schemas.microsoft.com/office/powerpoint/2010/main" val="199243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DF4EA-3B6C-A0EB-B496-A7B994A814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8ED11E-1337-A172-8022-9DE4B1B46CA6}"/>
              </a:ext>
            </a:extLst>
          </p:cNvPr>
          <p:cNvSpPr>
            <a:spLocks noGrp="1" noRot="1" noChangeAspect="1"/>
          </p:cNvSpPr>
          <p:nvPr>
            <p:ph type="sldImg"/>
          </p:nvPr>
        </p:nvSpPr>
        <p:spPr>
          <a:xfrm>
            <a:off x="1143000" y="685800"/>
            <a:ext cx="4572000" cy="3429000"/>
          </a:xfrm>
        </p:spPr>
      </p:sp>
      <p:sp>
        <p:nvSpPr>
          <p:cNvPr id="3" name="Espace réservé des commentaires 2">
            <a:extLst>
              <a:ext uri="{FF2B5EF4-FFF2-40B4-BE49-F238E27FC236}">
                <a16:creationId xmlns:a16="http://schemas.microsoft.com/office/drawing/2014/main" id="{48147ED6-E021-0AAE-F1D9-DC4445F1437A}"/>
              </a:ext>
            </a:extLst>
          </p:cNvPr>
          <p:cNvSpPr>
            <a:spLocks noGrp="1"/>
          </p:cNvSpPr>
          <p:nvPr>
            <p:ph type="body" idx="1"/>
          </p:nvPr>
        </p:nvSpPr>
        <p:spPr/>
        <p:txBody>
          <a:bodyPr/>
          <a:lstStyle/>
          <a:p>
            <a:r>
              <a:rPr lang="fr-FR" b="1" dirty="0"/>
              <a:t>Diapo 12: Le recyclage (2 minutes)</a:t>
            </a:r>
          </a:p>
          <a:p>
            <a:endParaRPr lang="fr-FR" b="1" dirty="0"/>
          </a:p>
          <a:p>
            <a:r>
              <a:rPr lang="fr-FR" b="1" dirty="0"/>
              <a:t>Mettre de l’emphase sur la consigne des contenants, emballages et imprimés</a:t>
            </a:r>
          </a:p>
          <a:p>
            <a:endParaRPr lang="fr-FR" dirty="0"/>
          </a:p>
          <a:p>
            <a:r>
              <a:rPr lang="fr-FR" dirty="0"/>
              <a:t>On</a:t>
            </a:r>
            <a:r>
              <a:rPr lang="fr-FR" baseline="0" dirty="0"/>
              <a:t> peut mettre dans le bac bleu:</a:t>
            </a:r>
          </a:p>
          <a:p>
            <a:pPr marL="171450" indent="-171450">
              <a:buFontTx/>
              <a:buChar char="-"/>
            </a:pPr>
            <a:r>
              <a:rPr lang="fr-FR" baseline="0" dirty="0"/>
              <a:t>Le papier, le carton (ex: feuilles de papier, verres de carton, boites de jus, </a:t>
            </a:r>
            <a:r>
              <a:rPr lang="fr-FR" baseline="0" dirty="0" err="1"/>
              <a:t>berlingos</a:t>
            </a:r>
            <a:r>
              <a:rPr lang="fr-FR" baseline="0" dirty="0"/>
              <a:t> de lait, boites de repas vidées, etc.)</a:t>
            </a:r>
          </a:p>
          <a:p>
            <a:pPr marL="171450" indent="-171450">
              <a:buFontTx/>
              <a:buChar char="-"/>
            </a:pPr>
            <a:r>
              <a:rPr lang="fr-FR" baseline="0" dirty="0"/>
              <a:t>Les plastiques (ex: sacs </a:t>
            </a:r>
            <a:r>
              <a:rPr lang="fr-FR" baseline="0" dirty="0" err="1"/>
              <a:t>ziplocs</a:t>
            </a:r>
            <a:r>
              <a:rPr lang="fr-FR" baseline="0" dirty="0"/>
              <a:t>, bouteilles de plastique, sacs de plastique, pellicule de plastique, pots de compote, etc.)</a:t>
            </a:r>
          </a:p>
          <a:p>
            <a:pPr marL="171450" indent="-171450">
              <a:buFontTx/>
              <a:buChar char="-"/>
            </a:pPr>
            <a:endParaRPr lang="fr-FR" baseline="0" dirty="0"/>
          </a:p>
          <a:p>
            <a:pPr marL="171450" indent="-171450">
              <a:buFontTx/>
              <a:buChar char="-"/>
            </a:pPr>
            <a:r>
              <a:rPr lang="fr-FR" baseline="0" dirty="0"/>
              <a:t>Si vous l’avez en place, encourager la consigne des bouteilles en plastique</a:t>
            </a:r>
          </a:p>
          <a:p>
            <a:endParaRPr lang="fr-FR" dirty="0"/>
          </a:p>
          <a:p>
            <a:r>
              <a:rPr lang="fr-FR" dirty="0"/>
              <a:t>*Les contenants</a:t>
            </a:r>
            <a:r>
              <a:rPr lang="fr-FR" baseline="0" dirty="0"/>
              <a:t> n’ont pas besoin d’être nettoyés mais doivent au moins être vidés. </a:t>
            </a:r>
            <a:endParaRPr lang="fr-FR" dirty="0"/>
          </a:p>
        </p:txBody>
      </p:sp>
      <p:sp>
        <p:nvSpPr>
          <p:cNvPr id="4" name="Espace réservé du numéro de diapositive 3">
            <a:extLst>
              <a:ext uri="{FF2B5EF4-FFF2-40B4-BE49-F238E27FC236}">
                <a16:creationId xmlns:a16="http://schemas.microsoft.com/office/drawing/2014/main" id="{AE23DFBC-8EC6-E3B0-8BE7-859119BCC6E5}"/>
              </a:ext>
            </a:extLst>
          </p:cNvPr>
          <p:cNvSpPr>
            <a:spLocks noGrp="1"/>
          </p:cNvSpPr>
          <p:nvPr>
            <p:ph type="sldNum" sz="quarter" idx="10"/>
          </p:nvPr>
        </p:nvSpPr>
        <p:spPr/>
        <p:txBody>
          <a:bodyPr/>
          <a:lstStyle/>
          <a:p>
            <a:fld id="{7C3D53A8-7007-5E49-A12F-F3E3DF1B2A2B}" type="slidenum">
              <a:rPr lang="fr-FR" smtClean="0"/>
              <a:t>12</a:t>
            </a:fld>
            <a:endParaRPr lang="fr-FR"/>
          </a:p>
        </p:txBody>
      </p:sp>
    </p:spTree>
    <p:extLst>
      <p:ext uri="{BB962C8B-B14F-4D97-AF65-F5344CB8AC3E}">
        <p14:creationId xmlns:p14="http://schemas.microsoft.com/office/powerpoint/2010/main" val="273589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15: La poubelle (2 minutes)</a:t>
            </a:r>
          </a:p>
          <a:p>
            <a:endParaRPr lang="fr-FR" dirty="0"/>
          </a:p>
          <a:p>
            <a:r>
              <a:rPr lang="fr-FR" dirty="0"/>
              <a:t>On</a:t>
            </a:r>
            <a:r>
              <a:rPr lang="fr-FR" baseline="0" dirty="0"/>
              <a:t> doit mettre dans la poubelle:</a:t>
            </a:r>
          </a:p>
          <a:p>
            <a:pPr marL="171450" indent="-171450">
              <a:buFontTx/>
              <a:buChar char="-"/>
            </a:pPr>
            <a:r>
              <a:rPr lang="fr-FR" dirty="0"/>
              <a:t>La cire</a:t>
            </a:r>
          </a:p>
          <a:p>
            <a:pPr marL="171450" indent="-171450">
              <a:buFontTx/>
              <a:buChar char="-"/>
            </a:pPr>
            <a:r>
              <a:rPr lang="fr-FR" baseline="0" dirty="0"/>
              <a:t>Le papier ciré (ex: le papier ciré des rouleaux fruits, etc.)</a:t>
            </a:r>
          </a:p>
          <a:p>
            <a:pPr marL="171450" indent="-171450">
              <a:buFontTx/>
              <a:buChar char="-"/>
            </a:pPr>
            <a:r>
              <a:rPr lang="fr-FR" baseline="0" dirty="0"/>
              <a:t>Textiles et objets brisés</a:t>
            </a:r>
          </a:p>
          <a:p>
            <a:pPr marL="171450" indent="-171450">
              <a:buFontTx/>
              <a:buChar char="-"/>
            </a:pPr>
            <a:r>
              <a:rPr lang="fr-FR" baseline="0" dirty="0"/>
              <a:t>Plastiques à usage unique</a:t>
            </a:r>
          </a:p>
          <a:p>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13</a:t>
            </a:fld>
            <a:endParaRPr lang="fr-FR"/>
          </a:p>
        </p:txBody>
      </p:sp>
    </p:spTree>
    <p:extLst>
      <p:ext uri="{BB962C8B-B14F-4D97-AF65-F5344CB8AC3E}">
        <p14:creationId xmlns:p14="http://schemas.microsoft.com/office/powerpoint/2010/main" val="365490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a:t>Des Questions</a:t>
            </a:r>
            <a:r>
              <a:rPr lang="fr-FR" baseline="0"/>
              <a:t> ??</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14</a:t>
            </a:fld>
            <a:endParaRPr lang="fr-FR"/>
          </a:p>
        </p:txBody>
      </p:sp>
    </p:spTree>
    <p:extLst>
      <p:ext uri="{BB962C8B-B14F-4D97-AF65-F5344CB8AC3E}">
        <p14:creationId xmlns:p14="http://schemas.microsoft.com/office/powerpoint/2010/main" val="1983481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19 à 27: Quiz</a:t>
            </a:r>
            <a:r>
              <a:rPr lang="fr-FR" b="1" baseline="0" dirty="0"/>
              <a:t>: 1,2,3... Trions !!! (2 minutes)</a:t>
            </a:r>
          </a:p>
          <a:p>
            <a:endParaRPr lang="fr-FR" baseline="0" dirty="0"/>
          </a:p>
          <a:p>
            <a:r>
              <a:rPr lang="fr-FR" baseline="0" dirty="0"/>
              <a:t>Les élèves doivent mettre les matières résiduelles au bon endroit entre le bac bleu, le bac brun et la poubelle.</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15</a:t>
            </a:fld>
            <a:endParaRPr lang="fr-FR"/>
          </a:p>
        </p:txBody>
      </p:sp>
    </p:spTree>
    <p:extLst>
      <p:ext uri="{BB962C8B-B14F-4D97-AF65-F5344CB8AC3E}">
        <p14:creationId xmlns:p14="http://schemas.microsoft.com/office/powerpoint/2010/main" val="641057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Réponse:</a:t>
            </a:r>
            <a:r>
              <a:rPr lang="fr-FR" baseline="0" dirty="0"/>
              <a:t> Compost !!!</a:t>
            </a: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16</a:t>
            </a:fld>
            <a:endParaRPr lang="fr-FR"/>
          </a:p>
        </p:txBody>
      </p:sp>
    </p:spTree>
    <p:extLst>
      <p:ext uri="{BB962C8B-B14F-4D97-AF65-F5344CB8AC3E}">
        <p14:creationId xmlns:p14="http://schemas.microsoft.com/office/powerpoint/2010/main" val="2662994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Réponse:</a:t>
            </a:r>
            <a:r>
              <a:rPr lang="fr-FR" baseline="0" dirty="0"/>
              <a:t> Compost !!!</a:t>
            </a: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17</a:t>
            </a:fld>
            <a:endParaRPr lang="fr-FR"/>
          </a:p>
        </p:txBody>
      </p:sp>
    </p:spTree>
    <p:extLst>
      <p:ext uri="{BB962C8B-B14F-4D97-AF65-F5344CB8AC3E}">
        <p14:creationId xmlns:p14="http://schemas.microsoft.com/office/powerpoint/2010/main" val="2662994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Réponse: Recyclage</a:t>
            </a:r>
            <a:r>
              <a:rPr lang="fr-FR" baseline="0" dirty="0"/>
              <a:t> !!!</a:t>
            </a:r>
          </a:p>
          <a:p>
            <a:endParaRPr lang="fr-FR" baseline="0" dirty="0"/>
          </a:p>
          <a:p>
            <a:r>
              <a:rPr lang="fr-FR" baseline="0" dirty="0"/>
              <a:t>Note: il ne faut plus faire de sac de sacs.</a:t>
            </a: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18</a:t>
            </a:fld>
            <a:endParaRPr lang="fr-FR"/>
          </a:p>
        </p:txBody>
      </p:sp>
    </p:spTree>
    <p:extLst>
      <p:ext uri="{BB962C8B-B14F-4D97-AF65-F5344CB8AC3E}">
        <p14:creationId xmlns:p14="http://schemas.microsoft.com/office/powerpoint/2010/main" val="205935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Réponse: Recyclage!!!</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19</a:t>
            </a:fld>
            <a:endParaRPr lang="fr-FR"/>
          </a:p>
        </p:txBody>
      </p:sp>
    </p:spTree>
    <p:extLst>
      <p:ext uri="{BB962C8B-B14F-4D97-AF65-F5344CB8AC3E}">
        <p14:creationId xmlns:p14="http://schemas.microsoft.com/office/powerpoint/2010/main" val="3901203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Réponse: Recyclage !!!</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20</a:t>
            </a:fld>
            <a:endParaRPr lang="fr-FR"/>
          </a:p>
        </p:txBody>
      </p:sp>
    </p:spTree>
    <p:extLst>
      <p:ext uri="{BB962C8B-B14F-4D97-AF65-F5344CB8AC3E}">
        <p14:creationId xmlns:p14="http://schemas.microsoft.com/office/powerpoint/2010/main" val="52813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baseline="0" dirty="0"/>
              <a:t>Diapo 5: Voici votre lieu d’enfouissement! </a:t>
            </a:r>
          </a:p>
          <a:p>
            <a:r>
              <a:rPr lang="fr-FR" b="0" baseline="0" dirty="0"/>
              <a:t>Il a une superficie d’environ 1 km</a:t>
            </a:r>
            <a:r>
              <a:rPr lang="fr-FR" b="0" baseline="30000" dirty="0"/>
              <a:t>2</a:t>
            </a:r>
            <a:r>
              <a:rPr lang="fr-FR" b="0" baseline="0" dirty="0"/>
              <a:t>. Ça prendrait donc une bonne demi-heure pour marcher d’un coté à l’autre.</a:t>
            </a:r>
          </a:p>
          <a:p>
            <a:endParaRPr lang="fr-FR" b="0" baseline="0" dirty="0"/>
          </a:p>
          <a:p>
            <a:r>
              <a:rPr lang="fr-FR" b="0" baseline="0" dirty="0"/>
              <a:t>Il y a 5 méga dépotoirs au Québec. </a:t>
            </a:r>
          </a:p>
          <a:p>
            <a:endParaRPr lang="fr-FR" b="0" baseline="0" dirty="0"/>
          </a:p>
          <a:p>
            <a:r>
              <a:rPr lang="fr-FR" b="0" baseline="0" dirty="0"/>
              <a:t>Le principe d’un dépotoir est simple: </a:t>
            </a:r>
          </a:p>
          <a:p>
            <a:pPr marL="228600" indent="-228600">
              <a:buAutoNum type="arabicParenR"/>
            </a:pPr>
            <a:r>
              <a:rPr lang="fr-FR" b="0" baseline="0" dirty="0"/>
              <a:t>On creuse un trou</a:t>
            </a:r>
          </a:p>
          <a:p>
            <a:pPr marL="228600" indent="-228600">
              <a:buAutoNum type="arabicParenR"/>
            </a:pPr>
            <a:r>
              <a:rPr lang="fr-FR" b="0" baseline="0" dirty="0"/>
              <a:t>On le remplit avec des déchets (jusqu’à créer un monticule de déchets bien souvent) puis on recouvre le tout d’une bonne couche de sable, terre et argile ainsi qu’une membrane étanche);</a:t>
            </a:r>
          </a:p>
          <a:p>
            <a:pPr marL="228600" indent="-228600">
              <a:buAutoNum type="arabicParenR"/>
            </a:pPr>
            <a:r>
              <a:rPr lang="fr-FR" b="0" baseline="0" dirty="0"/>
              <a:t>On </a:t>
            </a:r>
            <a:r>
              <a:rPr lang="fr-FR" b="0" baseline="0" dirty="0" err="1"/>
              <a:t>renaturalise</a:t>
            </a:r>
            <a:r>
              <a:rPr lang="fr-FR" b="0" baseline="0" dirty="0"/>
              <a:t> le terrain</a:t>
            </a:r>
          </a:p>
          <a:p>
            <a:pPr marL="228600" indent="-228600">
              <a:buAutoNum type="arabicParenR"/>
            </a:pPr>
            <a:r>
              <a:rPr lang="fr-FR" b="0" baseline="0" dirty="0"/>
              <a:t>On ouvre un nouveau trou de à côté et on recommence!</a:t>
            </a:r>
          </a:p>
          <a:p>
            <a:pPr marL="228600" indent="-228600">
              <a:buAutoNum type="arabicParenR"/>
            </a:pPr>
            <a:r>
              <a:rPr lang="fr-FR" b="0" baseline="0" dirty="0"/>
              <a:t>On contrôle pendant plusieurs dizaines d’années le </a:t>
            </a:r>
            <a:r>
              <a:rPr lang="fr-FR" b="0" baseline="0" dirty="0" err="1"/>
              <a:t>lixiviat</a:t>
            </a:r>
            <a:r>
              <a:rPr lang="fr-FR" b="0" baseline="0" dirty="0"/>
              <a:t> et les émanations de méthane qui sortent du dépotoir</a:t>
            </a:r>
            <a:endParaRPr lang="fr-FR" b="0" baseline="30000"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3</a:t>
            </a:fld>
            <a:endParaRPr lang="fr-FR"/>
          </a:p>
        </p:txBody>
      </p:sp>
    </p:spTree>
    <p:extLst>
      <p:ext uri="{BB962C8B-B14F-4D97-AF65-F5344CB8AC3E}">
        <p14:creationId xmlns:p14="http://schemas.microsoft.com/office/powerpoint/2010/main" val="391215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Réponse: Recyclage ou consigne</a:t>
            </a:r>
            <a:r>
              <a:rPr lang="fr-FR" baseline="0" dirty="0"/>
              <a:t> !!!</a:t>
            </a:r>
          </a:p>
          <a:p>
            <a:endParaRPr lang="fr-FR" baseline="0" dirty="0"/>
          </a:p>
          <a:p>
            <a:r>
              <a:rPr lang="fr-FR" baseline="0" dirty="0"/>
              <a:t>Mais c’est encore mieux une gourde réutilisable!</a:t>
            </a: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21</a:t>
            </a:fld>
            <a:endParaRPr lang="fr-FR"/>
          </a:p>
        </p:txBody>
      </p:sp>
    </p:spTree>
    <p:extLst>
      <p:ext uri="{BB962C8B-B14F-4D97-AF65-F5344CB8AC3E}">
        <p14:creationId xmlns:p14="http://schemas.microsoft.com/office/powerpoint/2010/main" val="140141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137D2-51FC-0F08-1CF7-A81546C142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652BF4-8AF9-9CE5-F98E-0F005F0EBEAC}"/>
              </a:ext>
            </a:extLst>
          </p:cNvPr>
          <p:cNvSpPr>
            <a:spLocks noGrp="1" noRot="1" noChangeAspect="1"/>
          </p:cNvSpPr>
          <p:nvPr>
            <p:ph type="sldImg"/>
          </p:nvPr>
        </p:nvSpPr>
        <p:spPr>
          <a:xfrm>
            <a:off x="1143000" y="685800"/>
            <a:ext cx="4572000" cy="3429000"/>
          </a:xfrm>
        </p:spPr>
      </p:sp>
      <p:sp>
        <p:nvSpPr>
          <p:cNvPr id="3" name="Espace réservé des commentaires 2">
            <a:extLst>
              <a:ext uri="{FF2B5EF4-FFF2-40B4-BE49-F238E27FC236}">
                <a16:creationId xmlns:a16="http://schemas.microsoft.com/office/drawing/2014/main" id="{9BB89810-893E-4AB7-14C9-D83CCAEA9C1F}"/>
              </a:ext>
            </a:extLst>
          </p:cNvPr>
          <p:cNvSpPr>
            <a:spLocks noGrp="1"/>
          </p:cNvSpPr>
          <p:nvPr>
            <p:ph type="body" idx="1"/>
          </p:nvPr>
        </p:nvSpPr>
        <p:spPr/>
        <p:txBody>
          <a:bodyPr/>
          <a:lstStyle/>
          <a:p>
            <a:r>
              <a:rPr lang="fr-FR" dirty="0"/>
              <a:t>Réponse: Recyclage ou consigne</a:t>
            </a:r>
            <a:r>
              <a:rPr lang="fr-FR" baseline="0" dirty="0"/>
              <a:t> !!!</a:t>
            </a:r>
          </a:p>
          <a:p>
            <a:endParaRPr lang="fr-FR" baseline="0" dirty="0"/>
          </a:p>
          <a:p>
            <a:r>
              <a:rPr lang="fr-FR" baseline="0" dirty="0"/>
              <a:t>Mais c’est encore mieux une gourde réutilisable!</a:t>
            </a:r>
            <a:endParaRPr lang="fr-FR" dirty="0"/>
          </a:p>
        </p:txBody>
      </p:sp>
      <p:sp>
        <p:nvSpPr>
          <p:cNvPr id="4" name="Espace réservé du numéro de diapositive 3">
            <a:extLst>
              <a:ext uri="{FF2B5EF4-FFF2-40B4-BE49-F238E27FC236}">
                <a16:creationId xmlns:a16="http://schemas.microsoft.com/office/drawing/2014/main" id="{D775F1AD-B978-23E0-479D-D9E8C91FA072}"/>
              </a:ext>
            </a:extLst>
          </p:cNvPr>
          <p:cNvSpPr>
            <a:spLocks noGrp="1"/>
          </p:cNvSpPr>
          <p:nvPr>
            <p:ph type="sldNum" sz="quarter" idx="10"/>
          </p:nvPr>
        </p:nvSpPr>
        <p:spPr/>
        <p:txBody>
          <a:bodyPr/>
          <a:lstStyle/>
          <a:p>
            <a:fld id="{7C3D53A8-7007-5E49-A12F-F3E3DF1B2A2B}" type="slidenum">
              <a:rPr lang="fr-FR" smtClean="0"/>
              <a:t>22</a:t>
            </a:fld>
            <a:endParaRPr lang="fr-FR"/>
          </a:p>
        </p:txBody>
      </p:sp>
    </p:spTree>
    <p:extLst>
      <p:ext uri="{BB962C8B-B14F-4D97-AF65-F5344CB8AC3E}">
        <p14:creationId xmlns:p14="http://schemas.microsoft.com/office/powerpoint/2010/main" val="3056014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23</a:t>
            </a:fld>
            <a:endParaRPr lang="fr-FR"/>
          </a:p>
        </p:txBody>
      </p:sp>
    </p:spTree>
    <p:extLst>
      <p:ext uri="{BB962C8B-B14F-4D97-AF65-F5344CB8AC3E}">
        <p14:creationId xmlns:p14="http://schemas.microsoft.com/office/powerpoint/2010/main" val="1983481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16: </a:t>
            </a:r>
            <a:r>
              <a:rPr lang="fr-FR" sz="1200" b="1" dirty="0">
                <a:latin typeface="Abadi MT Condensed Extra Bold"/>
                <a:cs typeface="Abadi MT Condensed Extra Bold"/>
              </a:rPr>
              <a:t>Pour toutes questions en lien avec le tri des matières... (1 minute)</a:t>
            </a:r>
          </a:p>
          <a:p>
            <a:endParaRPr lang="fr-FR" sz="1200" dirty="0">
              <a:latin typeface="Abadi MT Condensed Extra Bold"/>
              <a:cs typeface="Abadi MT Condensed Extra Bold"/>
            </a:endParaRPr>
          </a:p>
          <a:p>
            <a:r>
              <a:rPr lang="fr-FR" sz="1200" dirty="0">
                <a:latin typeface="Abadi MT Condensed Extra Bold"/>
                <a:cs typeface="Abadi MT Condensed Extra Bold"/>
              </a:rPr>
              <a:t>Téléchargez l’application DTRITUS ou consultez-la</a:t>
            </a:r>
            <a:r>
              <a:rPr lang="fr-FR" sz="1200" baseline="0" dirty="0">
                <a:latin typeface="Abadi MT Condensed Extra Bold"/>
                <a:cs typeface="Abadi MT Condensed Extra Bold"/>
              </a:rPr>
              <a:t> en ligne:</a:t>
            </a:r>
          </a:p>
          <a:p>
            <a:r>
              <a:rPr lang="fr-CA" dirty="0">
                <a:hlinkClick r:id="rId3"/>
              </a:rPr>
              <a:t>Ordures, récupération, compostage et encombrants - Ville de Gatineau</a:t>
            </a:r>
            <a:endParaRPr lang="fr-FR" sz="1200" baseline="0" dirty="0">
              <a:latin typeface="Abadi MT Condensed Extra Bold"/>
              <a:cs typeface="Abadi MT Condensed Extra Bold"/>
            </a:endParaRP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24</a:t>
            </a:fld>
            <a:endParaRPr lang="fr-FR"/>
          </a:p>
        </p:txBody>
      </p:sp>
    </p:spTree>
    <p:extLst>
      <p:ext uri="{BB962C8B-B14F-4D97-AF65-F5344CB8AC3E}">
        <p14:creationId xmlns:p14="http://schemas.microsoft.com/office/powerpoint/2010/main" val="3654903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17 :</a:t>
            </a:r>
            <a:r>
              <a:rPr lang="fr-FR" b="1" baseline="0" dirty="0"/>
              <a:t> Le compostage dans votre école !!! (3 minutes)</a:t>
            </a:r>
          </a:p>
          <a:p>
            <a:endParaRPr lang="fr-FR" b="1" baseline="0" dirty="0"/>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Toujours utiliser le bon sac pour le bon bac:</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Sac noir pour les poubelles</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Sac</a:t>
            </a:r>
            <a:r>
              <a:rPr lang="fr-CA" sz="1200" kern="1200" baseline="0" dirty="0">
                <a:solidFill>
                  <a:schemeClr val="tx1"/>
                </a:solidFill>
                <a:latin typeface="+mn-lt"/>
                <a:ea typeface="+mn-ea"/>
                <a:cs typeface="+mn-cs"/>
              </a:rPr>
              <a:t> transparent pour le recyclage</a:t>
            </a:r>
          </a:p>
          <a:p>
            <a:pPr marL="800100" lvl="1" indent="-342900" fontAlgn="base">
              <a:spcBef>
                <a:spcPts val="800"/>
              </a:spcBef>
              <a:spcAft>
                <a:spcPts val="800"/>
              </a:spcAft>
              <a:buFont typeface="+mj-lt"/>
              <a:buAutoNum type="romanLcPeriod"/>
            </a:pPr>
            <a:r>
              <a:rPr lang="fr-CA" sz="1200" kern="1200" baseline="0" dirty="0">
                <a:solidFill>
                  <a:schemeClr val="tx1"/>
                </a:solidFill>
                <a:latin typeface="+mn-lt"/>
                <a:ea typeface="+mn-ea"/>
                <a:cs typeface="+mn-cs"/>
              </a:rPr>
              <a:t>Sac compostable ou papier journal pour le compost</a:t>
            </a:r>
            <a:endParaRPr lang="fr-CA" sz="1200" kern="1200" dirty="0">
              <a:solidFill>
                <a:schemeClr val="tx1"/>
              </a:solidFill>
              <a:latin typeface="+mn-lt"/>
              <a:ea typeface="+mn-ea"/>
              <a:cs typeface="+mn-cs"/>
            </a:endParaRP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Toujours placer les bacs en trios (recyclage, compost, poubelle):</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Incite</a:t>
            </a:r>
            <a:r>
              <a:rPr lang="fr-CA" sz="1200" kern="1200" baseline="0" dirty="0">
                <a:solidFill>
                  <a:schemeClr val="tx1"/>
                </a:solidFill>
                <a:latin typeface="+mn-lt"/>
                <a:ea typeface="+mn-ea"/>
                <a:cs typeface="+mn-cs"/>
              </a:rPr>
              <a:t> l’élève à se poser la question</a:t>
            </a:r>
          </a:p>
          <a:p>
            <a:pPr marL="800100" lvl="1" indent="-342900" fontAlgn="base">
              <a:spcBef>
                <a:spcPts val="800"/>
              </a:spcBef>
              <a:spcAft>
                <a:spcPts val="800"/>
              </a:spcAft>
              <a:buFont typeface="+mj-lt"/>
              <a:buAutoNum type="romanLcPeriod"/>
            </a:pPr>
            <a:r>
              <a:rPr lang="fr-CA" sz="1200" kern="1200" baseline="0" dirty="0">
                <a:solidFill>
                  <a:schemeClr val="tx1"/>
                </a:solidFill>
                <a:latin typeface="+mn-lt"/>
                <a:ea typeface="+mn-ea"/>
                <a:cs typeface="+mn-cs"/>
              </a:rPr>
              <a:t>Évite la paresse de tout jeter dans le bac le plus près</a:t>
            </a:r>
            <a:endParaRPr lang="fr-CA" sz="1200" kern="1200" dirty="0">
              <a:solidFill>
                <a:schemeClr val="tx1"/>
              </a:solidFill>
              <a:latin typeface="+mn-lt"/>
              <a:ea typeface="+mn-ea"/>
              <a:cs typeface="+mn-cs"/>
            </a:endParaRP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Toujours mettre de l’affichage au-dessus des bacs</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Affiche clair, adapté au niveau des</a:t>
            </a:r>
            <a:r>
              <a:rPr lang="fr-CA" sz="1200" kern="1200" baseline="0" dirty="0">
                <a:solidFill>
                  <a:schemeClr val="tx1"/>
                </a:solidFill>
                <a:latin typeface="+mn-lt"/>
                <a:ea typeface="+mn-ea"/>
                <a:cs typeface="+mn-cs"/>
              </a:rPr>
              <a:t> élèves</a:t>
            </a:r>
            <a:endParaRPr lang="fr-CA" sz="1200" kern="1200" dirty="0">
              <a:solidFill>
                <a:schemeClr val="tx1"/>
              </a:solidFill>
              <a:latin typeface="+mn-lt"/>
              <a:ea typeface="+mn-ea"/>
              <a:cs typeface="+mn-cs"/>
            </a:endParaRP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Toujours laisser les couvercles ouverts: </a:t>
            </a:r>
          </a:p>
          <a:p>
            <a:pPr marL="742950" lvl="1" indent="-285750" fontAlgn="base">
              <a:spcBef>
                <a:spcPts val="800"/>
              </a:spcBef>
              <a:spcAft>
                <a:spcPts val="800"/>
              </a:spcAft>
              <a:buFont typeface="+mj-lt"/>
              <a:buAutoNum type="romanLcPeriod"/>
            </a:pPr>
            <a:r>
              <a:rPr lang="fr-CA" sz="1200" kern="1200" dirty="0">
                <a:solidFill>
                  <a:schemeClr val="tx1"/>
                </a:solidFill>
                <a:latin typeface="+mn-lt"/>
                <a:ea typeface="+mn-ea"/>
                <a:cs typeface="+mn-cs"/>
              </a:rPr>
              <a:t>S’il y a juste la poubelle ouverte, il devient plus facile de tout mettre à la poubelle</a:t>
            </a: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Toujours former les élèves au moins une fois par année</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Faire des rappels fréquents</a:t>
            </a:r>
            <a:r>
              <a:rPr lang="fr-CA" sz="1200" kern="1200" baseline="0" dirty="0">
                <a:solidFill>
                  <a:schemeClr val="tx1"/>
                </a:solidFill>
                <a:latin typeface="+mn-lt"/>
                <a:ea typeface="+mn-ea"/>
                <a:cs typeface="+mn-cs"/>
              </a:rPr>
              <a:t> aux élèves sur ce qui va dans quel bac… Impliquez les élèves!</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26</a:t>
            </a:fld>
            <a:endParaRPr lang="fr-FR"/>
          </a:p>
        </p:txBody>
      </p:sp>
    </p:spTree>
    <p:extLst>
      <p:ext uri="{BB962C8B-B14F-4D97-AF65-F5344CB8AC3E}">
        <p14:creationId xmlns:p14="http://schemas.microsoft.com/office/powerpoint/2010/main" val="641057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17 :</a:t>
            </a:r>
            <a:r>
              <a:rPr lang="fr-FR" b="1" baseline="0" dirty="0"/>
              <a:t> Le compostage dans votre école !!! (3 minutes)</a:t>
            </a:r>
          </a:p>
          <a:p>
            <a:endParaRPr lang="fr-FR" b="1" baseline="0" dirty="0"/>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Fabrication des affiches:</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Faire</a:t>
            </a:r>
            <a:r>
              <a:rPr lang="fr-CA" sz="1200" kern="1200" baseline="0" dirty="0">
                <a:solidFill>
                  <a:schemeClr val="tx1"/>
                </a:solidFill>
                <a:latin typeface="+mn-lt"/>
                <a:ea typeface="+mn-ea"/>
                <a:cs typeface="+mn-cs"/>
              </a:rPr>
              <a:t> une affiche pour le recyclage, une pour le compost et une pour les poubelles</a:t>
            </a:r>
          </a:p>
          <a:p>
            <a:pPr marL="800100" lvl="1" indent="-342900" fontAlgn="base">
              <a:spcBef>
                <a:spcPts val="800"/>
              </a:spcBef>
              <a:spcAft>
                <a:spcPts val="800"/>
              </a:spcAft>
              <a:buFont typeface="+mj-lt"/>
              <a:buAutoNum type="romanLcPeriod"/>
            </a:pPr>
            <a:r>
              <a:rPr lang="fr-CA" sz="1200" kern="1200" baseline="0" dirty="0">
                <a:solidFill>
                  <a:schemeClr val="tx1"/>
                </a:solidFill>
                <a:latin typeface="+mn-lt"/>
                <a:ea typeface="+mn-ea"/>
                <a:cs typeface="+mn-cs"/>
              </a:rPr>
              <a:t>Vous pouvez mettre des pictogrammes, des images et aussi des matières que vous récolté dans les bacs</a:t>
            </a:r>
            <a:endParaRPr lang="fr-CA" sz="1200" kern="1200" dirty="0">
              <a:solidFill>
                <a:schemeClr val="tx1"/>
              </a:solidFill>
              <a:latin typeface="+mn-lt"/>
              <a:ea typeface="+mn-ea"/>
              <a:cs typeface="+mn-cs"/>
            </a:endParaRP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Aide au tri des déchets pendant quelques midis</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Des élèves qui aident les plus petits à mettre leurs</a:t>
            </a:r>
            <a:r>
              <a:rPr lang="fr-CA" sz="1200" kern="1200" baseline="0" dirty="0">
                <a:solidFill>
                  <a:schemeClr val="tx1"/>
                </a:solidFill>
                <a:latin typeface="+mn-lt"/>
                <a:ea typeface="+mn-ea"/>
                <a:cs typeface="+mn-cs"/>
              </a:rPr>
              <a:t> déchets dans le bon bac</a:t>
            </a:r>
            <a:endParaRPr lang="fr-CA" sz="1200" kern="1200" dirty="0">
              <a:solidFill>
                <a:schemeClr val="tx1"/>
              </a:solidFill>
              <a:latin typeface="+mn-lt"/>
              <a:ea typeface="+mn-ea"/>
              <a:cs typeface="+mn-cs"/>
            </a:endParaRPr>
          </a:p>
          <a:p>
            <a:pPr marL="342900" marR="0" lvl="0" indent="-342900" algn="l" defTabSz="457200" rtl="0" eaLnBrk="1" fontAlgn="base" latinLnBrk="0" hangingPunct="1">
              <a:lnSpc>
                <a:spcPct val="100000"/>
              </a:lnSpc>
              <a:spcBef>
                <a:spcPts val="800"/>
              </a:spcBef>
              <a:spcAft>
                <a:spcPts val="800"/>
              </a:spcAft>
              <a:buClrTx/>
              <a:buSzTx/>
              <a:buFont typeface="+mj-lt"/>
              <a:buAutoNum type="arabicPeriod"/>
              <a:tabLst/>
              <a:defRPr/>
            </a:pPr>
            <a:r>
              <a:rPr lang="fr-CA" sz="1200" dirty="0"/>
              <a:t>Police du tri des déchets</a:t>
            </a:r>
          </a:p>
          <a:p>
            <a:pPr marL="800100" marR="0" lvl="1" indent="-342900" algn="l" defTabSz="457200" rtl="0" eaLnBrk="1" fontAlgn="base" latinLnBrk="0" hangingPunct="1">
              <a:lnSpc>
                <a:spcPct val="100000"/>
              </a:lnSpc>
              <a:spcBef>
                <a:spcPts val="800"/>
              </a:spcBef>
              <a:spcAft>
                <a:spcPts val="800"/>
              </a:spcAft>
              <a:buClrTx/>
              <a:buSzTx/>
              <a:buFont typeface="+mj-lt"/>
              <a:buAutoNum type="romanLcPeriod"/>
              <a:tabLst/>
              <a:defRPr/>
            </a:pPr>
            <a:r>
              <a:rPr lang="fr-CA" sz="1200" kern="1200" dirty="0">
                <a:solidFill>
                  <a:schemeClr val="tx1"/>
                </a:solidFill>
                <a:latin typeface="+mn-lt"/>
                <a:ea typeface="+mn-ea"/>
                <a:cs typeface="+mn-cs"/>
              </a:rPr>
              <a:t>Tournée des classes sur l’heure du midi pour vérifier le contenu des bacs. Des contraventions fictives peuvent être remises aux classes ‘’délinquantes’’ qui ont</a:t>
            </a:r>
            <a:r>
              <a:rPr lang="fr-CA" sz="1200" kern="1200" baseline="0" dirty="0">
                <a:solidFill>
                  <a:schemeClr val="tx1"/>
                </a:solidFill>
                <a:latin typeface="+mn-lt"/>
                <a:ea typeface="+mn-ea"/>
                <a:cs typeface="+mn-cs"/>
              </a:rPr>
              <a:t> très mal trié. </a:t>
            </a:r>
            <a:endParaRPr lang="fr-CA" sz="1200" kern="1200" dirty="0">
              <a:solidFill>
                <a:schemeClr val="tx1"/>
              </a:solidFill>
              <a:latin typeface="+mn-lt"/>
              <a:ea typeface="+mn-ea"/>
              <a:cs typeface="+mn-cs"/>
            </a:endParaRP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Capsules à l’interphone sur les erreurs de tri les plus fréquentes</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Suite à une tournée des classes, faire</a:t>
            </a:r>
            <a:r>
              <a:rPr lang="fr-CA" sz="1200" kern="1200" baseline="0" dirty="0">
                <a:solidFill>
                  <a:schemeClr val="tx1"/>
                </a:solidFill>
                <a:latin typeface="+mn-lt"/>
                <a:ea typeface="+mn-ea"/>
                <a:cs typeface="+mn-cs"/>
              </a:rPr>
              <a:t> des rappels dans un journal, une capsule, à l’interphone, etc. sur les erreurs de tri les plus fréquentes</a:t>
            </a:r>
            <a:endParaRPr lang="fr-CA" sz="1200" kern="1200" dirty="0">
              <a:solidFill>
                <a:schemeClr val="tx1"/>
              </a:solidFill>
              <a:latin typeface="+mn-lt"/>
              <a:ea typeface="+mn-ea"/>
              <a:cs typeface="+mn-cs"/>
            </a:endParaRPr>
          </a:p>
          <a:p>
            <a:pPr marL="342900" indent="-342900" fontAlgn="base">
              <a:spcBef>
                <a:spcPts val="800"/>
              </a:spcBef>
              <a:spcAft>
                <a:spcPts val="800"/>
              </a:spcAft>
              <a:buFont typeface="+mj-lt"/>
              <a:buAutoNum type="arabicPeriod"/>
            </a:pPr>
            <a:r>
              <a:rPr lang="fr-CA" sz="1200" kern="1200" dirty="0">
                <a:solidFill>
                  <a:schemeClr val="tx1"/>
                </a:solidFill>
                <a:latin typeface="+mn-lt"/>
                <a:ea typeface="+mn-ea"/>
                <a:cs typeface="+mn-cs"/>
              </a:rPr>
              <a:t>Pesée des déchets</a:t>
            </a:r>
          </a:p>
          <a:p>
            <a:pPr marL="800100" lvl="1" indent="-342900" fontAlgn="base">
              <a:spcBef>
                <a:spcPts val="800"/>
              </a:spcBef>
              <a:spcAft>
                <a:spcPts val="800"/>
              </a:spcAft>
              <a:buFont typeface="+mj-lt"/>
              <a:buAutoNum type="romanLcPeriod"/>
            </a:pPr>
            <a:r>
              <a:rPr lang="fr-CA" sz="1200" kern="1200" dirty="0">
                <a:solidFill>
                  <a:schemeClr val="tx1"/>
                </a:solidFill>
                <a:latin typeface="+mn-lt"/>
                <a:ea typeface="+mn-ea"/>
                <a:cs typeface="+mn-cs"/>
              </a:rPr>
              <a:t>La</a:t>
            </a:r>
            <a:r>
              <a:rPr lang="fr-CA" sz="1200" kern="1200" baseline="0" dirty="0">
                <a:solidFill>
                  <a:schemeClr val="tx1"/>
                </a:solidFill>
                <a:latin typeface="+mn-lt"/>
                <a:ea typeface="+mn-ea"/>
                <a:cs typeface="+mn-cs"/>
              </a:rPr>
              <a:t> pesée des déchets permet de voir l’évolution à travers le temps des efforts de tri de l’école. Idéalement, une pesée est faite avant l’implantation du compost et une autre après l’implantation pour noter les améliorations</a:t>
            </a:r>
          </a:p>
          <a:p>
            <a:pPr marL="342900" lvl="0" indent="-342900" fontAlgn="base">
              <a:spcBef>
                <a:spcPts val="800"/>
              </a:spcBef>
              <a:spcAft>
                <a:spcPts val="800"/>
              </a:spcAft>
              <a:buFont typeface="+mj-lt"/>
              <a:buAutoNum type="arabicPeriod"/>
            </a:pPr>
            <a:r>
              <a:rPr lang="fr-CA" sz="1200" kern="1200" baseline="0" dirty="0">
                <a:solidFill>
                  <a:schemeClr val="tx1"/>
                </a:solidFill>
                <a:latin typeface="+mn-lt"/>
                <a:ea typeface="+mn-ea"/>
                <a:cs typeface="+mn-cs"/>
              </a:rPr>
              <a:t>Caractérisation publique des déchets:</a:t>
            </a:r>
          </a:p>
          <a:p>
            <a:pPr marL="800100" lvl="1" indent="-342900" fontAlgn="base">
              <a:spcBef>
                <a:spcPts val="800"/>
              </a:spcBef>
              <a:spcAft>
                <a:spcPts val="800"/>
              </a:spcAft>
              <a:buFont typeface="+mj-lt"/>
              <a:buAutoNum type="romanLcPeriod"/>
            </a:pPr>
            <a:r>
              <a:rPr lang="fr-CA" sz="1200" kern="1200" baseline="0" dirty="0">
                <a:solidFill>
                  <a:schemeClr val="tx1"/>
                </a:solidFill>
                <a:latin typeface="+mn-lt"/>
                <a:ea typeface="+mn-ea"/>
                <a:cs typeface="+mn-cs"/>
              </a:rPr>
              <a:t>On ouvre le contenu des sacs de poubelle et on trie de façon optimale les déchets afin que tous puissent voir qu’un bon tri des déchets fait une énorme différence.</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27</a:t>
            </a:fld>
            <a:endParaRPr lang="fr-FR"/>
          </a:p>
        </p:txBody>
      </p:sp>
    </p:spTree>
    <p:extLst>
      <p:ext uri="{BB962C8B-B14F-4D97-AF65-F5344CB8AC3E}">
        <p14:creationId xmlns:p14="http://schemas.microsoft.com/office/powerpoint/2010/main" val="298076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baseline="0" dirty="0"/>
              <a:t>Diapo 2 : Mise en contexte (2 minutes)</a:t>
            </a:r>
          </a:p>
          <a:p>
            <a:endParaRPr lang="fr-FR" b="1" baseline="0" dirty="0"/>
          </a:p>
          <a:p>
            <a:r>
              <a:rPr lang="fr-FR" b="1" baseline="0" dirty="0"/>
              <a:t>À cet automne, les ICI (Industries, commerces et institutions) devront commencer à faire collecter leurs matières recyclables et compostables.</a:t>
            </a:r>
          </a:p>
          <a:p>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baseline="0" dirty="0">
                <a:solidFill>
                  <a:schemeClr val="tx1"/>
                </a:solidFill>
                <a:effectLst/>
                <a:latin typeface="+mn-lt"/>
                <a:ea typeface="+mn-ea"/>
                <a:cs typeface="+mn-cs"/>
              </a:rPr>
              <a:t>Le secteur des ICI est loin derrière le secteur résidentiel</a:t>
            </a:r>
          </a:p>
          <a:p>
            <a:pPr marL="171450" indent="-171450">
              <a:buFont typeface="Arial" panose="020B0604020202020204" pitchFamily="34" charset="0"/>
              <a:buChar char="•"/>
            </a:pPr>
            <a:r>
              <a:rPr lang="fr-CA" dirty="0"/>
              <a:t>Le taux de récupération des matières recyclables = environ 25% pour les ICI (vs 76 % pour le résidentiel)</a:t>
            </a:r>
          </a:p>
          <a:p>
            <a:pPr marL="171450" indent="-171450">
              <a:buFont typeface="Arial" panose="020B0604020202020204" pitchFamily="34" charset="0"/>
              <a:buChar char="•"/>
            </a:pPr>
            <a:r>
              <a:rPr lang="fr-CA" dirty="0"/>
              <a:t>Celui des matières compostables = 7 % (vs 68 % pour le secteur résidentiel)</a:t>
            </a:r>
            <a:endParaRPr lang="fr-FR" sz="1200" b="1" kern="1200" baseline="0" dirty="0">
              <a:solidFill>
                <a:schemeClr val="tx1"/>
              </a:solidFill>
              <a:effectLst/>
              <a:latin typeface="+mn-lt"/>
              <a:ea typeface="+mn-ea"/>
              <a:cs typeface="+mn-cs"/>
            </a:endParaRPr>
          </a:p>
          <a:p>
            <a:endParaRPr lang="fr-FR" b="1" baseline="0" dirty="0"/>
          </a:p>
          <a:p>
            <a:r>
              <a:rPr lang="fr-FR" b="1" baseline="0" dirty="0"/>
              <a:t>La gratuité pour les établissements scolaires:</a:t>
            </a:r>
          </a:p>
          <a:p>
            <a:endParaRPr lang="fr-FR" baseline="0" dirty="0"/>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Dans le passé, plusieurs écoles hésitaient à avoir les services de collectes et des bacs bleus et bruns de la Ville car ils étaient payants. Donc depuis 2017, la Ville offre gratuitement ces services dans une perspective de sensibilisation,  à tous les établissements scolaires et garderies. Beaucoup d’écoles ont maintenant du recyclage et compostage ! L’objectif est de diminuer les déchets et de sensibiliser les jeunes qui rapporteront leurs apprentissages à la maison. </a:t>
            </a:r>
            <a:endParaRPr lang="fr-CA" sz="1200" kern="1200" dirty="0">
              <a:solidFill>
                <a:schemeClr val="tx1"/>
              </a:solidFill>
              <a:effectLst/>
              <a:latin typeface="+mn-lt"/>
              <a:ea typeface="+mn-ea"/>
              <a:cs typeface="+mn-cs"/>
            </a:endParaRPr>
          </a:p>
          <a:p>
            <a:pPr marL="171450" indent="-171450">
              <a:buFontTx/>
              <a:buChar char="-"/>
            </a:pPr>
            <a:endParaRPr lang="fr-FR" baseline="0" dirty="0"/>
          </a:p>
          <a:p>
            <a:pPr marL="0" indent="0">
              <a:buFontTx/>
              <a:buNone/>
            </a:pPr>
            <a:r>
              <a:rPr lang="fr-FR" b="1" baseline="0" dirty="0"/>
              <a:t>La gratuité comprend :</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bacs bleus et bruns (dire les grandeurs disponibles si nécessaire), les affiches de signalisation, de la documentation, etc. </a:t>
            </a:r>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levées/vidange de bacs à chaque semaine, à côté des conteneurs ou à la rue, selon les écoles.</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 2018-2019:</a:t>
            </a:r>
            <a:r>
              <a:rPr lang="fr-FR" sz="1200" kern="1200" baseline="0" dirty="0">
                <a:solidFill>
                  <a:schemeClr val="tx1"/>
                </a:solidFill>
                <a:effectLst/>
                <a:latin typeface="+mn-lt"/>
                <a:ea typeface="+mn-ea"/>
                <a:cs typeface="+mn-cs"/>
              </a:rPr>
              <a:t> d</a:t>
            </a:r>
            <a:r>
              <a:rPr lang="fr-FR" sz="1200" kern="1200" dirty="0">
                <a:solidFill>
                  <a:schemeClr val="tx1"/>
                </a:solidFill>
                <a:effectLst/>
                <a:latin typeface="+mn-lt"/>
                <a:ea typeface="+mn-ea"/>
                <a:cs typeface="+mn-cs"/>
              </a:rPr>
              <a:t>es formations</a:t>
            </a:r>
            <a:r>
              <a:rPr lang="fr-FR" sz="1200" kern="1200" baseline="0" dirty="0">
                <a:solidFill>
                  <a:schemeClr val="tx1"/>
                </a:solidFill>
                <a:effectLst/>
                <a:latin typeface="+mn-lt"/>
                <a:ea typeface="+mn-ea"/>
                <a:cs typeface="+mn-cs"/>
              </a:rPr>
              <a:t> pour le personnel</a:t>
            </a:r>
            <a:endParaRPr lang="fr-CA" sz="1200" kern="1200" dirty="0">
              <a:solidFill>
                <a:schemeClr val="tx1"/>
              </a:solidFill>
              <a:effectLst/>
              <a:latin typeface="+mn-lt"/>
              <a:ea typeface="+mn-ea"/>
              <a:cs typeface="+mn-cs"/>
            </a:endParaRPr>
          </a:p>
          <a:p>
            <a:pPr marL="0" indent="0">
              <a:buFontTx/>
              <a:buNone/>
            </a:pPr>
            <a:endParaRPr lang="fr-FR" baseline="0"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28</a:t>
            </a:fld>
            <a:endParaRPr lang="fr-FR"/>
          </a:p>
        </p:txBody>
      </p:sp>
    </p:spTree>
    <p:extLst>
      <p:ext uri="{BB962C8B-B14F-4D97-AF65-F5344CB8AC3E}">
        <p14:creationId xmlns:p14="http://schemas.microsoft.com/office/powerpoint/2010/main" val="391215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4 : Pourquoi</a:t>
            </a:r>
            <a:r>
              <a:rPr lang="fr-FR" b="1" baseline="0" dirty="0"/>
              <a:t> nos déchets polluent? (1 minute)</a:t>
            </a:r>
          </a:p>
          <a:p>
            <a:endParaRPr lang="fr-FR" baseline="0" dirty="0"/>
          </a:p>
          <a:p>
            <a:r>
              <a:rPr lang="fr-FR" baseline="0" dirty="0"/>
              <a:t>Les déchets de la Ville de Gatineau sont transportés jusqu’à </a:t>
            </a:r>
            <a:r>
              <a:rPr lang="fr-FR" baseline="0" dirty="0" err="1"/>
              <a:t>Lachute</a:t>
            </a:r>
            <a:r>
              <a:rPr lang="fr-FR" baseline="0" dirty="0"/>
              <a:t> pour être enfouis. Ils voyagent 125 km !!!</a:t>
            </a:r>
          </a:p>
          <a:p>
            <a:endParaRPr lang="fr-FR" baseline="0" dirty="0"/>
          </a:p>
          <a:p>
            <a:r>
              <a:rPr lang="fr-FR" baseline="0" dirty="0"/>
              <a:t>Poser les questions : </a:t>
            </a:r>
          </a:p>
          <a:p>
            <a:pPr marL="171450" indent="-171450">
              <a:buFontTx/>
              <a:buChar char="-"/>
            </a:pPr>
            <a:r>
              <a:rPr lang="fr-FR" baseline="0" dirty="0"/>
              <a:t>Qu’est-ce que le camion consomme pour avancer? Réponse : de l’essence. </a:t>
            </a:r>
          </a:p>
          <a:p>
            <a:pPr marL="171450" indent="-171450">
              <a:buFontTx/>
              <a:buChar char="-"/>
            </a:pPr>
            <a:r>
              <a:rPr lang="fr-FR" baseline="0" dirty="0"/>
              <a:t>Est-ce que l’essence, ça pollue l’air que l’on respire? Réponse : Oui !!!</a:t>
            </a:r>
          </a:p>
          <a:p>
            <a:pPr marL="171450" indent="-171450">
              <a:buFontTx/>
              <a:buChar char="-"/>
            </a:pPr>
            <a:r>
              <a:rPr lang="fr-FR" baseline="0" dirty="0"/>
              <a:t>Donc, plus on produit de déchet, plus on consomme d’essence pour faire avancer les camions. </a:t>
            </a:r>
          </a:p>
          <a:p>
            <a:pPr marL="171450" indent="-171450">
              <a:buFontTx/>
              <a:buChar char="-"/>
            </a:pPr>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4</a:t>
            </a:fld>
            <a:endParaRPr lang="fr-FR"/>
          </a:p>
        </p:txBody>
      </p:sp>
    </p:spTree>
    <p:extLst>
      <p:ext uri="{BB962C8B-B14F-4D97-AF65-F5344CB8AC3E}">
        <p14:creationId xmlns:p14="http://schemas.microsoft.com/office/powerpoint/2010/main" val="3912151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A399B-F17D-2F37-D396-0A6575BA17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52C2DE-DBCB-F128-82CE-8385E258920E}"/>
              </a:ext>
            </a:extLst>
          </p:cNvPr>
          <p:cNvSpPr>
            <a:spLocks noGrp="1" noRot="1" noChangeAspect="1"/>
          </p:cNvSpPr>
          <p:nvPr>
            <p:ph type="sldImg"/>
          </p:nvPr>
        </p:nvSpPr>
        <p:spPr>
          <a:xfrm>
            <a:off x="1143000" y="685800"/>
            <a:ext cx="4572000" cy="3429000"/>
          </a:xfrm>
        </p:spPr>
      </p:sp>
      <p:sp>
        <p:nvSpPr>
          <p:cNvPr id="3" name="Espace réservé des commentaires 2">
            <a:extLst>
              <a:ext uri="{FF2B5EF4-FFF2-40B4-BE49-F238E27FC236}">
                <a16:creationId xmlns:a16="http://schemas.microsoft.com/office/drawing/2014/main" id="{F49D39B7-CDA4-5432-0FF1-A5AF25BD95B8}"/>
              </a:ext>
            </a:extLst>
          </p:cNvPr>
          <p:cNvSpPr>
            <a:spLocks noGrp="1"/>
          </p:cNvSpPr>
          <p:nvPr>
            <p:ph type="body" idx="1"/>
          </p:nvPr>
        </p:nvSpPr>
        <p:spPr/>
        <p:txBody>
          <a:bodyPr/>
          <a:lstStyle/>
          <a:p>
            <a:r>
              <a:rPr lang="fr-FR" b="1" dirty="0"/>
              <a:t>Diapo 7 : Comment réduire la quantité</a:t>
            </a:r>
            <a:r>
              <a:rPr lang="fr-FR" b="1" baseline="0" dirty="0"/>
              <a:t> de déchets que je produis? (4 minutes)</a:t>
            </a:r>
          </a:p>
          <a:p>
            <a:endParaRPr lang="fr-FR" b="1" baseline="0" dirty="0"/>
          </a:p>
          <a:p>
            <a:r>
              <a:rPr lang="fr-FR" b="1" u="sng" baseline="0" dirty="0"/>
              <a:t>Attirer l’attention vers la poubelle:</a:t>
            </a:r>
          </a:p>
          <a:p>
            <a:pPr marL="171450" indent="-171450">
              <a:buFontTx/>
              <a:buChar char="-"/>
            </a:pPr>
            <a:r>
              <a:rPr lang="fr-FR" b="0" baseline="0" dirty="0"/>
              <a:t>Faire remarquer que la majorité des matières dans les poubelles pourraient être compostées, recyclées ou valorisées. Si l’on apprend à bien trier, on réduit la quantité de déchets envoyés à l’enfouissement. </a:t>
            </a:r>
          </a:p>
          <a:p>
            <a:pPr marL="0" indent="0">
              <a:buFontTx/>
              <a:buNone/>
            </a:pPr>
            <a:r>
              <a:rPr lang="fr-FR" b="0" baseline="0" dirty="0"/>
              <a:t> </a:t>
            </a:r>
          </a:p>
          <a:p>
            <a:r>
              <a:rPr lang="fr-FR" b="1" u="sng" baseline="0" dirty="0"/>
              <a:t>Solution: </a:t>
            </a:r>
            <a:r>
              <a:rPr lang="fr-FR" b="0" u="sng" baseline="0" dirty="0"/>
              <a:t>Appliquer le principe des 3R-V tous les jours !!!</a:t>
            </a:r>
          </a:p>
          <a:p>
            <a:endParaRPr lang="fr-FR" b="0" baseline="0" dirty="0"/>
          </a:p>
          <a:p>
            <a:r>
              <a:rPr lang="fr-FR" b="1" baseline="0" dirty="0"/>
              <a:t>Réduire : </a:t>
            </a:r>
            <a:r>
              <a:rPr lang="fr-FR" b="0" baseline="0" dirty="0"/>
              <a:t>En premier lieu, en réduisant notre consommation à la base, on réduit la quantité de déchets que l’on génère. Par exemple, quand on se rend au magasin, il est important de se demander « Est-ce que j’en ai vraiment besoin? » avant d’acheter quelque chose. Il faut savoir distinguer nos besoins de nos désirs. </a:t>
            </a:r>
          </a:p>
          <a:p>
            <a:endParaRPr lang="fr-FR" b="0" baseline="0" dirty="0"/>
          </a:p>
          <a:p>
            <a:r>
              <a:rPr lang="fr-FR" b="1" baseline="0" dirty="0"/>
              <a:t>Réutiliser : </a:t>
            </a:r>
            <a:r>
              <a:rPr lang="fr-FR" b="0" baseline="0" dirty="0"/>
              <a:t>En deuxième lieu, à la place d’acheter des items jetables (ex. : couches jetables, ustensiles jetables, sac d’épicerie jetable, etc.), il est toujours mieux de se munir d’items réutilisables (ex. : les sacs d’épiceries réutilisables, les bouteilles d’eau réutilisables, etc.).</a:t>
            </a:r>
          </a:p>
          <a:p>
            <a:endParaRPr lang="fr-FR" b="0" baseline="0" dirty="0"/>
          </a:p>
          <a:p>
            <a:r>
              <a:rPr lang="fr-FR" b="0" baseline="0" dirty="0"/>
              <a:t>Aussi, il est possible de réutiliser des items en leur donnant une deuxième vie. Par exemple, si vous avez un vieux chandail troué à la maison, vous pouvez le découper et en faire des linges pour nettoyer. </a:t>
            </a:r>
          </a:p>
          <a:p>
            <a:endParaRPr lang="fr-FR" b="0" baseline="0" dirty="0"/>
          </a:p>
          <a:p>
            <a:r>
              <a:rPr lang="fr-FR" b="1" baseline="0" dirty="0"/>
              <a:t>Recycler :</a:t>
            </a:r>
            <a:r>
              <a:rPr lang="fr-FR" b="0" baseline="0" dirty="0"/>
              <a:t> En troisième lieu, lorsqu’on ne peut pas réduire ou réutiliser, on doit recycler. En mettant du métal, du plastique, du carton ou du verre dans le bac bleu, ces matières seront triées et vendues à des entreprises qui fabriqueront d’autres objets. Ex. : le plastique de bouteilles d’eau pourra servir à la production de bancs de parc.</a:t>
            </a:r>
          </a:p>
          <a:p>
            <a:endParaRPr lang="fr-FR" b="0" baseline="0" dirty="0"/>
          </a:p>
          <a:p>
            <a:r>
              <a:rPr lang="fr-FR" b="1" baseline="0" dirty="0"/>
              <a:t>Valoriser : </a:t>
            </a:r>
            <a:r>
              <a:rPr lang="fr-FR" b="0" baseline="0" dirty="0"/>
              <a:t>Lorsqu’il est impossible de réduire, de réutiliser et de recycler, on cherchera un moyen de valoriser les déchets. Le compostage est une excellente façon de valoriser les résidus alimentaires. Ceux-ci sont transformés naturellement en terre riche qui sert d’engrais pour faire pousser les plantes. </a:t>
            </a:r>
            <a:endParaRPr lang="fr-FR" b="1" baseline="0" dirty="0"/>
          </a:p>
        </p:txBody>
      </p:sp>
      <p:sp>
        <p:nvSpPr>
          <p:cNvPr id="4" name="Espace réservé du numéro de diapositive 3">
            <a:extLst>
              <a:ext uri="{FF2B5EF4-FFF2-40B4-BE49-F238E27FC236}">
                <a16:creationId xmlns:a16="http://schemas.microsoft.com/office/drawing/2014/main" id="{DF76E517-C647-C2A6-DCCB-2B303065366E}"/>
              </a:ext>
            </a:extLst>
          </p:cNvPr>
          <p:cNvSpPr>
            <a:spLocks noGrp="1"/>
          </p:cNvSpPr>
          <p:nvPr>
            <p:ph type="sldNum" sz="quarter" idx="10"/>
          </p:nvPr>
        </p:nvSpPr>
        <p:spPr/>
        <p:txBody>
          <a:bodyPr/>
          <a:lstStyle/>
          <a:p>
            <a:fld id="{7C3D53A8-7007-5E49-A12F-F3E3DF1B2A2B}" type="slidenum">
              <a:rPr lang="fr-FR" smtClean="0"/>
              <a:t>5</a:t>
            </a:fld>
            <a:endParaRPr lang="fr-FR"/>
          </a:p>
        </p:txBody>
      </p:sp>
    </p:spTree>
    <p:extLst>
      <p:ext uri="{BB962C8B-B14F-4D97-AF65-F5344CB8AC3E}">
        <p14:creationId xmlns:p14="http://schemas.microsoft.com/office/powerpoint/2010/main" val="2001517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indent="0">
              <a:buFontTx/>
              <a:buNone/>
            </a:pPr>
            <a:r>
              <a:rPr lang="fr-FR" b="1" baseline="0" dirty="0"/>
              <a:t>Diapo 6: Les déchets, ça coute cher !!! (1 minute)</a:t>
            </a:r>
          </a:p>
          <a:p>
            <a:pPr marL="0" indent="0">
              <a:buFontTx/>
              <a:buNone/>
            </a:pPr>
            <a:endParaRPr lang="fr-FR" baseline="0" dirty="0"/>
          </a:p>
          <a:p>
            <a:pPr marL="171450" indent="-171450">
              <a:buFont typeface="Arial"/>
              <a:buChar char="•"/>
            </a:pPr>
            <a:r>
              <a:rPr lang="fr-FR" baseline="0" dirty="0"/>
              <a:t>Le compostage et le recyclage = vraiment payant à long terme !!!</a:t>
            </a:r>
          </a:p>
          <a:p>
            <a:pPr marL="171450" indent="-171450">
              <a:buFont typeface="Arial"/>
              <a:buChar char="•"/>
            </a:pPr>
            <a:r>
              <a:rPr lang="fr-FR" baseline="0" dirty="0"/>
              <a:t>Le recyclage ne coûte rien, car ce sont les entreprises qui mettent en marché des contenants, emballages et imprimés qui doivent payer pour leur recyclage au Québec. Les municipalités, et donc les citoyens, ne paient donc aucun frais: ni pour la collecte, ni pour le tri, ni pour la sensibilisation entourant les matières recyclables. </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6</a:t>
            </a:fld>
            <a:endParaRPr lang="fr-FR"/>
          </a:p>
        </p:txBody>
      </p:sp>
    </p:spTree>
    <p:extLst>
      <p:ext uri="{BB962C8B-B14F-4D97-AF65-F5344CB8AC3E}">
        <p14:creationId xmlns:p14="http://schemas.microsoft.com/office/powerpoint/2010/main" val="3912151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8 :</a:t>
            </a:r>
            <a:r>
              <a:rPr lang="fr-FR" b="1" baseline="0" dirty="0"/>
              <a:t> Le recyclage (2 minutes)</a:t>
            </a:r>
          </a:p>
          <a:p>
            <a:endParaRPr lang="fr-FR" b="1" baseline="0" dirty="0"/>
          </a:p>
          <a:p>
            <a:pPr marL="171450" indent="-171450">
              <a:buFont typeface="Arial"/>
              <a:buChar char="•"/>
            </a:pPr>
            <a:r>
              <a:rPr lang="fr-FR" b="0" baseline="0" dirty="0"/>
              <a:t>Le recyclage à Gatineau est pris en charge par </a:t>
            </a:r>
            <a:r>
              <a:rPr lang="fr-FR" b="0" baseline="0" dirty="0" err="1"/>
              <a:t>Tricentris</a:t>
            </a:r>
            <a:r>
              <a:rPr lang="fr-FR" b="0" baseline="0" dirty="0"/>
              <a:t>. </a:t>
            </a:r>
          </a:p>
          <a:p>
            <a:pPr marL="171450" indent="-171450">
              <a:buFont typeface="Arial"/>
              <a:buChar char="•"/>
            </a:pPr>
            <a:r>
              <a:rPr lang="fr-FR" b="0" baseline="0" dirty="0"/>
              <a:t>Les taux de rejets qui sont dirigés vers l’enfouissement sont d’environ 10 à 15 % selon le Directeur général de l’usine de Gatineau.</a:t>
            </a:r>
          </a:p>
          <a:p>
            <a:pPr marL="171450" indent="-171450">
              <a:buFont typeface="Arial"/>
              <a:buChar char="•"/>
            </a:pPr>
            <a:r>
              <a:rPr lang="fr-FR" b="0" baseline="0" dirty="0"/>
              <a:t>Le tri s’effectue à l’aide de machines et de main d’œuvre (voir vidéo).</a:t>
            </a:r>
          </a:p>
          <a:p>
            <a:pPr marL="171450" indent="-171450">
              <a:buFont typeface="Arial"/>
              <a:buChar char="•"/>
            </a:pPr>
            <a:r>
              <a:rPr lang="fr-FR" b="0" dirty="0"/>
              <a:t>La matière est mise en ballots et vendue à des entreprises pour valoriser les matières.</a:t>
            </a:r>
          </a:p>
          <a:p>
            <a:pPr marL="171450" indent="-171450">
              <a:buFont typeface="Arial"/>
              <a:buChar char="•"/>
            </a:pPr>
            <a:r>
              <a:rPr lang="fr-FR" b="0" baseline="0" dirty="0"/>
              <a:t>Ex :</a:t>
            </a:r>
            <a:r>
              <a:rPr lang="fr-FR" b="0" dirty="0"/>
              <a:t> Le papier recyclé acheminé chez Cascade Inc.</a:t>
            </a:r>
          </a:p>
          <a:p>
            <a:pPr marL="171450" indent="-171450">
              <a:buFont typeface="Arial"/>
              <a:buChar char="•"/>
            </a:pPr>
            <a:r>
              <a:rPr lang="fr-FR" b="0" dirty="0"/>
              <a:t>Ex : Le verre recyclé est concassé et sert à la fabrication du béton. </a:t>
            </a:r>
          </a:p>
          <a:p>
            <a:pPr marL="171450" indent="-171450">
              <a:buFont typeface="Arial"/>
              <a:buChar char="•"/>
            </a:pPr>
            <a:r>
              <a:rPr lang="fr-FR" b="0" dirty="0"/>
              <a:t>Ex : le plastique #1 (bouteilles d’eau) est parfois transformé en fibre de polyester et sert à produire des vêtements. </a:t>
            </a:r>
          </a:p>
          <a:p>
            <a:pPr marL="171450" indent="-171450">
              <a:buFont typeface="Arial"/>
              <a:buChar char="•"/>
            </a:pPr>
            <a:endParaRPr lang="fr-FR" b="1" baseline="0" dirty="0"/>
          </a:p>
          <a:p>
            <a:pPr marL="0" indent="0">
              <a:buFont typeface="Arial"/>
              <a:buNone/>
            </a:pPr>
            <a:r>
              <a:rPr lang="fr-FR" b="1" baseline="0" dirty="0"/>
              <a:t>2 liens internet: </a:t>
            </a:r>
          </a:p>
          <a:p>
            <a:pPr marL="171450" indent="-171450">
              <a:buFont typeface="Arial" panose="020B0604020202020204" pitchFamily="34" charset="0"/>
              <a:buChar char="•"/>
            </a:pPr>
            <a:r>
              <a:rPr lang="fr-FR" b="1" baseline="0" dirty="0"/>
              <a:t>Visite virtuelle d’une usine de Tricentris</a:t>
            </a:r>
          </a:p>
          <a:p>
            <a:pPr marL="171450" indent="-171450">
              <a:buFont typeface="Arial" panose="020B0604020202020204" pitchFamily="34" charset="0"/>
              <a:buChar char="•"/>
            </a:pPr>
            <a:r>
              <a:rPr lang="fr-FR" b="1" baseline="0" dirty="0"/>
              <a:t>Carte-matière qui représente la destination des matières triées</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7</a:t>
            </a:fld>
            <a:endParaRPr lang="fr-FR"/>
          </a:p>
        </p:txBody>
      </p:sp>
    </p:spTree>
    <p:extLst>
      <p:ext uri="{BB962C8B-B14F-4D97-AF65-F5344CB8AC3E}">
        <p14:creationId xmlns:p14="http://schemas.microsoft.com/office/powerpoint/2010/main" val="310705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9 :</a:t>
            </a:r>
            <a:r>
              <a:rPr lang="fr-FR" b="1" baseline="0" dirty="0"/>
              <a:t> Le compostage (2 minutes)</a:t>
            </a:r>
          </a:p>
          <a:p>
            <a:endParaRPr lang="fr-FR" b="1" baseline="0" dirty="0"/>
          </a:p>
          <a:p>
            <a:pPr marL="171450" indent="-171450">
              <a:buFont typeface="Arial"/>
              <a:buChar char="•"/>
            </a:pPr>
            <a:r>
              <a:rPr lang="fr-FR" b="0" baseline="0" dirty="0"/>
              <a:t>Expliquer le processus de compostage appliqué à l’usine de </a:t>
            </a:r>
            <a:r>
              <a:rPr lang="fr-FR" b="0" baseline="0" dirty="0" err="1"/>
              <a:t>Moosecreek</a:t>
            </a:r>
            <a:r>
              <a:rPr lang="fr-FR" b="0" baseline="0" dirty="0"/>
              <a:t> (située à 70 km de Gatineau).</a:t>
            </a:r>
          </a:p>
          <a:p>
            <a:pPr marL="628650" lvl="1" indent="-171450">
              <a:buFont typeface="Arial"/>
              <a:buChar char="•"/>
            </a:pPr>
            <a:r>
              <a:rPr lang="fr-FR" b="0" baseline="0" dirty="0"/>
              <a:t>Le mélange: on mélange la matière avec des copeaux de bois ou des résidus verts</a:t>
            </a:r>
          </a:p>
          <a:p>
            <a:pPr marL="628650" lvl="1" indent="-171450">
              <a:buFont typeface="Arial"/>
              <a:buChar char="•"/>
            </a:pPr>
            <a:r>
              <a:rPr lang="fr-FR" b="0" baseline="0" dirty="0"/>
              <a:t>La maturation: L’aération, l’humidité et la température sont contrôlées afin de permettre aux microorganisme de bien décomposer la matière (55 </a:t>
            </a:r>
            <a:r>
              <a:rPr lang="fr-FR" b="0" baseline="30000" dirty="0" err="1"/>
              <a:t>o</a:t>
            </a:r>
            <a:r>
              <a:rPr lang="fr-FR" b="0" baseline="0" dirty="0" err="1"/>
              <a:t>C</a:t>
            </a:r>
            <a:r>
              <a:rPr lang="fr-FR" b="0" baseline="0" dirty="0"/>
              <a:t>). Celle-ci sera ensuite entreposée pendant 25 jours en conditions contrôlées et ensuite, sera placée à l’extérieur pendant 21 à 180 jours.</a:t>
            </a:r>
          </a:p>
          <a:p>
            <a:pPr marL="0" indent="0">
              <a:buFont typeface="Arial"/>
              <a:buNone/>
            </a:pPr>
            <a:endParaRPr lang="fr-FR" b="0" baseline="0" dirty="0"/>
          </a:p>
          <a:p>
            <a:pPr marL="171450" indent="-171450">
              <a:buFont typeface="Arial"/>
              <a:buChar char="•"/>
            </a:pPr>
            <a:r>
              <a:rPr lang="fr-FR" b="0" baseline="0" dirty="0"/>
              <a:t>Expliquer que le processus de décomposition aérobie est moins polluant que le processus de décomposition anaérobie, car il dégage du CO2 plutôt que du CH</a:t>
            </a:r>
            <a:r>
              <a:rPr lang="fr-FR" b="0" baseline="-25000" dirty="0"/>
              <a:t>4</a:t>
            </a:r>
            <a:r>
              <a:rPr lang="fr-FR" b="0" baseline="0" dirty="0"/>
              <a:t>.</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8</a:t>
            </a:fld>
            <a:endParaRPr lang="fr-FR"/>
          </a:p>
        </p:txBody>
      </p:sp>
    </p:spTree>
    <p:extLst>
      <p:ext uri="{BB962C8B-B14F-4D97-AF65-F5344CB8AC3E}">
        <p14:creationId xmlns:p14="http://schemas.microsoft.com/office/powerpoint/2010/main" val="310705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10 : Comment bien trier? (10 secondes)</a:t>
            </a:r>
          </a:p>
          <a:p>
            <a:endParaRPr lang="fr-FR" dirty="0"/>
          </a:p>
          <a:p>
            <a:r>
              <a:rPr lang="fr-FR" dirty="0"/>
              <a:t>Plusieurs questions reviennent lorsque l’on effectue le tri des matières</a:t>
            </a:r>
            <a:r>
              <a:rPr lang="fr-FR" baseline="0" dirty="0"/>
              <a:t> résiduelles.</a:t>
            </a:r>
          </a:p>
          <a:p>
            <a:r>
              <a:rPr lang="fr-FR" baseline="0" dirty="0"/>
              <a:t>Nous allons voir ensemble où vont vos rebus. </a:t>
            </a:r>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9</a:t>
            </a:fld>
            <a:endParaRPr lang="fr-FR"/>
          </a:p>
        </p:txBody>
      </p:sp>
    </p:spTree>
    <p:extLst>
      <p:ext uri="{BB962C8B-B14F-4D97-AF65-F5344CB8AC3E}">
        <p14:creationId xmlns:p14="http://schemas.microsoft.com/office/powerpoint/2010/main" val="31174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b="1" dirty="0"/>
              <a:t>Diapo 11: Le compostage (2 minutes)</a:t>
            </a:r>
          </a:p>
          <a:p>
            <a:endParaRPr lang="fr-FR" b="1" dirty="0"/>
          </a:p>
          <a:p>
            <a:r>
              <a:rPr lang="fr-FR" b="0" dirty="0"/>
              <a:t>Présenter les deux types de bio-bacs</a:t>
            </a:r>
          </a:p>
          <a:p>
            <a:endParaRPr lang="fr-FR" b="1" baseline="0" dirty="0"/>
          </a:p>
          <a:p>
            <a:pPr marL="0" indent="0">
              <a:buFontTx/>
              <a:buNone/>
            </a:pPr>
            <a:r>
              <a:rPr lang="fr-FR" b="1" baseline="0" dirty="0"/>
              <a:t>Le petit bac de comptoir ...</a:t>
            </a:r>
          </a:p>
          <a:p>
            <a:pPr marL="171450" indent="-171450">
              <a:buFontTx/>
              <a:buChar char="-"/>
            </a:pPr>
            <a:r>
              <a:rPr lang="fr-FR" b="0" baseline="0" dirty="0"/>
              <a:t>servira à collecter le compost généré en classe.</a:t>
            </a:r>
          </a:p>
          <a:p>
            <a:pPr marL="171450" indent="-171450">
              <a:buFontTx/>
              <a:buChar char="-"/>
            </a:pPr>
            <a:r>
              <a:rPr lang="fr-FR" b="0" baseline="0" dirty="0"/>
              <a:t>On mettra quelques feuilles de papier journal dans le fond. </a:t>
            </a:r>
          </a:p>
          <a:p>
            <a:pPr marL="171450" indent="-171450">
              <a:buFontTx/>
              <a:buChar char="-"/>
            </a:pPr>
            <a:r>
              <a:rPr lang="fr-FR" b="0" baseline="0" dirty="0"/>
              <a:t>Ce petit bac devra être vidé par un élève chaque jour avant la cloche. </a:t>
            </a:r>
          </a:p>
          <a:p>
            <a:pPr marL="171450" indent="-171450">
              <a:buFontTx/>
              <a:buChar char="-"/>
            </a:pPr>
            <a:endParaRPr lang="fr-FR" b="0" baseline="0" dirty="0"/>
          </a:p>
          <a:p>
            <a:pPr marL="0" indent="0">
              <a:buFontTx/>
              <a:buNone/>
            </a:pPr>
            <a:r>
              <a:rPr lang="fr-FR" b="1" baseline="0" dirty="0"/>
              <a:t>Le gros bac brun ...</a:t>
            </a:r>
          </a:p>
          <a:p>
            <a:pPr marL="171450" indent="-171450">
              <a:buFontTx/>
              <a:buChar char="-"/>
            </a:pPr>
            <a:r>
              <a:rPr lang="fr-FR" b="0" baseline="0" dirty="0"/>
              <a:t>Servira de point de chute.</a:t>
            </a:r>
          </a:p>
          <a:p>
            <a:pPr marL="171450" indent="-171450">
              <a:buFontTx/>
              <a:buChar char="-"/>
            </a:pPr>
            <a:r>
              <a:rPr lang="fr-FR" b="0" baseline="0" dirty="0"/>
              <a:t>Sera vidé par la conciergerie tous les jours. </a:t>
            </a:r>
          </a:p>
          <a:p>
            <a:endParaRPr lang="fr-FR" dirty="0"/>
          </a:p>
          <a:p>
            <a:r>
              <a:rPr lang="fr-FR" b="1" dirty="0"/>
              <a:t>On</a:t>
            </a:r>
            <a:r>
              <a:rPr lang="fr-FR" b="1" baseline="0" dirty="0"/>
              <a:t> peut mettre au compost :</a:t>
            </a:r>
          </a:p>
          <a:p>
            <a:pPr marL="171450" indent="-171450">
              <a:buFontTx/>
              <a:buChar char="-"/>
            </a:pPr>
            <a:r>
              <a:rPr lang="fr-FR" baseline="0" dirty="0"/>
              <a:t>Le papier journal, le papier brun, les papiers mouchoirs, les papiers/cartons souillés par la nourriture.</a:t>
            </a:r>
          </a:p>
          <a:p>
            <a:pPr marL="171450" indent="-171450">
              <a:buFontTx/>
              <a:buChar char="-"/>
            </a:pPr>
            <a:r>
              <a:rPr lang="fr-FR" baseline="0" dirty="0"/>
              <a:t>Les restes de nourriture (ex: fruits, légumes, desserts, produits laitiers, viandes, poissons, pâtes et pains, etc.)</a:t>
            </a: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7C3D53A8-7007-5E49-A12F-F3E3DF1B2A2B}" type="slidenum">
              <a:rPr lang="fr-FR" smtClean="0"/>
              <a:t>10</a:t>
            </a:fld>
            <a:endParaRPr lang="fr-FR"/>
          </a:p>
        </p:txBody>
      </p:sp>
    </p:spTree>
    <p:extLst>
      <p:ext uri="{BB962C8B-B14F-4D97-AF65-F5344CB8AC3E}">
        <p14:creationId xmlns:p14="http://schemas.microsoft.com/office/powerpoint/2010/main" val="196076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CA"/>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D4F7EAB3-F510-7941-A047-A753E3E7DC54}" type="datetimeFigureOut">
              <a:rPr lang="fr-FR" smtClean="0"/>
              <a:t>19/09/2025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86763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D4F7EAB3-F510-7941-A047-A753E3E7DC54}" type="datetimeFigureOut">
              <a:rPr lang="fr-FR" smtClean="0"/>
              <a:t>19/09/2025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46954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D4F7EAB3-F510-7941-A047-A753E3E7DC54}" type="datetimeFigureOut">
              <a:rPr lang="fr-FR" smtClean="0"/>
              <a:t>19/09/2025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32354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D4F7EAB3-F510-7941-A047-A753E3E7DC54}" type="datetimeFigureOut">
              <a:rPr lang="fr-FR" smtClean="0"/>
              <a:t>19/09/2025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55064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4000" b="1" cap="all"/>
            </a:lvl1pPr>
          </a:lstStyle>
          <a:p>
            <a:r>
              <a:rPr lang="fr-CA"/>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D4F7EAB3-F510-7941-A047-A753E3E7DC54}" type="datetimeFigureOut">
              <a:rPr lang="fr-FR" smtClean="0"/>
              <a:t>19/09/2025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395039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D4F7EAB3-F510-7941-A047-A753E3E7DC54}" type="datetimeFigureOut">
              <a:rPr lang="fr-FR" smtClean="0"/>
              <a:t>19/09/2025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3479309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D4F7EAB3-F510-7941-A047-A753E3E7DC54}" type="datetimeFigureOut">
              <a:rPr lang="fr-FR" smtClean="0"/>
              <a:t>19/09/2025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41229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D4F7EAB3-F510-7941-A047-A753E3E7DC54}" type="datetimeFigureOut">
              <a:rPr lang="fr-FR" smtClean="0"/>
              <a:t>19/09/2025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91336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4F7EAB3-F510-7941-A047-A753E3E7DC54}" type="datetimeFigureOut">
              <a:rPr lang="fr-FR" smtClean="0"/>
              <a:t>19/09/2025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181594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CA"/>
              <a:t>Cliquez et modifiez le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D4F7EAB3-F510-7941-A047-A753E3E7DC54}" type="datetimeFigureOut">
              <a:rPr lang="fr-FR" smtClean="0"/>
              <a:t>19/09/2025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96847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D4F7EAB3-F510-7941-A047-A753E3E7DC54}" type="datetimeFigureOut">
              <a:rPr lang="fr-FR" smtClean="0"/>
              <a:t>19/09/2025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7D9CCB-B2F4-EB43-BD34-9C7ACA8795DD}" type="slidenum">
              <a:rPr lang="fr-FR" smtClean="0"/>
              <a:t>‹N°›</a:t>
            </a:fld>
            <a:endParaRPr lang="fr-FR"/>
          </a:p>
        </p:txBody>
      </p:sp>
    </p:spTree>
    <p:extLst>
      <p:ext uri="{BB962C8B-B14F-4D97-AF65-F5344CB8AC3E}">
        <p14:creationId xmlns:p14="http://schemas.microsoft.com/office/powerpoint/2010/main" val="63973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7EAB3-F510-7941-A047-A753E3E7DC54}" type="datetimeFigureOut">
              <a:rPr lang="fr-FR" smtClean="0"/>
              <a:t>19/09/2025</a:t>
            </a:fld>
            <a:endParaRPr lang="fr-F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D9CCB-B2F4-EB43-BD34-9C7ACA8795DD}" type="slidenum">
              <a:rPr lang="fr-FR" smtClean="0"/>
              <a:t>‹N°›</a:t>
            </a:fld>
            <a:endParaRPr lang="fr-FR"/>
          </a:p>
        </p:txBody>
      </p:sp>
    </p:spTree>
    <p:extLst>
      <p:ext uri="{BB962C8B-B14F-4D97-AF65-F5344CB8AC3E}">
        <p14:creationId xmlns:p14="http://schemas.microsoft.com/office/powerpoint/2010/main" val="33860771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9.jpeg"/><Relationship Id="rId18" Type="http://schemas.microsoft.com/office/2007/relationships/hdphoto" Target="../media/hdphoto21.wdp"/><Relationship Id="rId26" Type="http://schemas.microsoft.com/office/2007/relationships/hdphoto" Target="../media/hdphoto23.wdp"/><Relationship Id="rId3" Type="http://schemas.openxmlformats.org/officeDocument/2006/relationships/image" Target="../media/image42.png"/><Relationship Id="rId21" Type="http://schemas.microsoft.com/office/2007/relationships/hdphoto" Target="../media/hdphoto13.wdp"/><Relationship Id="rId7" Type="http://schemas.openxmlformats.org/officeDocument/2006/relationships/image" Target="../media/image45.png"/><Relationship Id="rId12" Type="http://schemas.microsoft.com/office/2007/relationships/hdphoto" Target="../media/hdphoto19.wdp"/><Relationship Id="rId17" Type="http://schemas.openxmlformats.org/officeDocument/2006/relationships/image" Target="../media/image52.png"/><Relationship Id="rId25" Type="http://schemas.openxmlformats.org/officeDocument/2006/relationships/image" Target="../media/image30.png"/><Relationship Id="rId2" Type="http://schemas.openxmlformats.org/officeDocument/2006/relationships/notesSlide" Target="../notesSlides/notesSlide9.xml"/><Relationship Id="rId16" Type="http://schemas.microsoft.com/office/2007/relationships/hdphoto" Target="../media/hdphoto20.wdp"/><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8.png"/><Relationship Id="rId24" Type="http://schemas.microsoft.com/office/2007/relationships/hdphoto" Target="../media/hdphoto22.wdp"/><Relationship Id="rId5" Type="http://schemas.microsoft.com/office/2007/relationships/hdphoto" Target="../media/hdphoto17.wdp"/><Relationship Id="rId15" Type="http://schemas.openxmlformats.org/officeDocument/2006/relationships/image" Target="../media/image51.png"/><Relationship Id="rId23" Type="http://schemas.openxmlformats.org/officeDocument/2006/relationships/image" Target="../media/image29.png"/><Relationship Id="rId10" Type="http://schemas.openxmlformats.org/officeDocument/2006/relationships/image" Target="../media/image47.jpeg"/><Relationship Id="rId19" Type="http://schemas.openxmlformats.org/officeDocument/2006/relationships/image" Target="../media/image36.jpg"/><Relationship Id="rId4" Type="http://schemas.openxmlformats.org/officeDocument/2006/relationships/image" Target="../media/image43.png"/><Relationship Id="rId9" Type="http://schemas.openxmlformats.org/officeDocument/2006/relationships/image" Target="../media/image46.jpeg"/><Relationship Id="rId14" Type="http://schemas.openxmlformats.org/officeDocument/2006/relationships/image" Target="../media/image50.png"/><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55.png"/><Relationship Id="rId15" Type="http://schemas.microsoft.com/office/2007/relationships/hdphoto" Target="../media/hdphoto25.wdp"/><Relationship Id="rId10" Type="http://schemas.microsoft.com/office/2007/relationships/hdphoto" Target="../media/hdphoto24.wdp"/><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71.jpe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6.wdp"/><Relationship Id="rId11" Type="http://schemas.openxmlformats.org/officeDocument/2006/relationships/image" Target="../media/image70.jpeg"/><Relationship Id="rId5" Type="http://schemas.openxmlformats.org/officeDocument/2006/relationships/image" Target="../media/image66.png"/><Relationship Id="rId10" Type="http://schemas.openxmlformats.org/officeDocument/2006/relationships/image" Target="../media/image69.jpeg"/><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image" Target="../media/image72.jpeg"/></Relationships>
</file>

<file path=ppt/slides/_rels/slide1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eg"/></Relationships>
</file>

<file path=ppt/slides/_rels/slide14.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23.png"/><Relationship Id="rId18" Type="http://schemas.microsoft.com/office/2007/relationships/hdphoto" Target="../media/hdphoto11.wdp"/><Relationship Id="rId26" Type="http://schemas.microsoft.com/office/2007/relationships/hdphoto" Target="../media/hdphoto33.wdp"/><Relationship Id="rId3" Type="http://schemas.openxmlformats.org/officeDocument/2006/relationships/image" Target="../media/image20.png"/><Relationship Id="rId21" Type="http://schemas.openxmlformats.org/officeDocument/2006/relationships/image" Target="../media/image82.png"/><Relationship Id="rId34" Type="http://schemas.openxmlformats.org/officeDocument/2006/relationships/image" Target="../media/image30.png"/><Relationship Id="rId7" Type="http://schemas.openxmlformats.org/officeDocument/2006/relationships/image" Target="../media/image79.png"/><Relationship Id="rId12" Type="http://schemas.microsoft.com/office/2007/relationships/hdphoto" Target="../media/hdphoto8.wdp"/><Relationship Id="rId17" Type="http://schemas.openxmlformats.org/officeDocument/2006/relationships/image" Target="../media/image25.png"/><Relationship Id="rId25" Type="http://schemas.openxmlformats.org/officeDocument/2006/relationships/image" Target="../media/image84.png"/><Relationship Id="rId33" Type="http://schemas.microsoft.com/office/2007/relationships/hdphoto" Target="../media/hdphoto14.wdp"/><Relationship Id="rId2" Type="http://schemas.openxmlformats.org/officeDocument/2006/relationships/notesSlide" Target="../notesSlides/notesSlide13.xml"/><Relationship Id="rId16" Type="http://schemas.microsoft.com/office/2007/relationships/hdphoto" Target="../media/hdphoto10.wdp"/><Relationship Id="rId20" Type="http://schemas.microsoft.com/office/2007/relationships/hdphoto" Target="../media/hdphoto30.wdp"/><Relationship Id="rId29"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2.png"/><Relationship Id="rId24" Type="http://schemas.microsoft.com/office/2007/relationships/hdphoto" Target="../media/hdphoto32.wdp"/><Relationship Id="rId32" Type="http://schemas.openxmlformats.org/officeDocument/2006/relationships/image" Target="../media/image29.png"/><Relationship Id="rId5" Type="http://schemas.openxmlformats.org/officeDocument/2006/relationships/image" Target="../media/image21.png"/><Relationship Id="rId15" Type="http://schemas.openxmlformats.org/officeDocument/2006/relationships/image" Target="../media/image24.png"/><Relationship Id="rId23" Type="http://schemas.openxmlformats.org/officeDocument/2006/relationships/image" Target="../media/image83.png"/><Relationship Id="rId28" Type="http://schemas.microsoft.com/office/2007/relationships/hdphoto" Target="../media/hdphoto12.wdp"/><Relationship Id="rId36" Type="http://schemas.openxmlformats.org/officeDocument/2006/relationships/image" Target="../media/image85.png"/><Relationship Id="rId10" Type="http://schemas.microsoft.com/office/2007/relationships/hdphoto" Target="../media/hdphoto29.wdp"/><Relationship Id="rId19" Type="http://schemas.openxmlformats.org/officeDocument/2006/relationships/image" Target="../media/image81.png"/><Relationship Id="rId31" Type="http://schemas.openxmlformats.org/officeDocument/2006/relationships/image" Target="../media/image28.png"/><Relationship Id="rId4" Type="http://schemas.microsoft.com/office/2007/relationships/hdphoto" Target="../media/hdphoto6.wdp"/><Relationship Id="rId9" Type="http://schemas.openxmlformats.org/officeDocument/2006/relationships/image" Target="../media/image80.png"/><Relationship Id="rId14" Type="http://schemas.microsoft.com/office/2007/relationships/hdphoto" Target="../media/hdphoto9.wdp"/><Relationship Id="rId22" Type="http://schemas.microsoft.com/office/2007/relationships/hdphoto" Target="../media/hdphoto31.wdp"/><Relationship Id="rId27" Type="http://schemas.openxmlformats.org/officeDocument/2006/relationships/image" Target="../media/image26.png"/><Relationship Id="rId30" Type="http://schemas.microsoft.com/office/2007/relationships/hdphoto" Target="../media/hdphoto13.wdp"/><Relationship Id="rId35"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6.jpg"/><Relationship Id="rId4" Type="http://schemas.microsoft.com/office/2007/relationships/hdphoto" Target="../media/hdphoto34.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51.png"/><Relationship Id="rId4"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51.png"/><Relationship Id="rId4" Type="http://schemas.microsoft.com/office/2007/relationships/hdphoto" Target="../media/hdphoto19.wdp"/></Relationships>
</file>

<file path=ppt/slides/_rels/slide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36.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51.png"/><Relationship Id="rId4" Type="http://schemas.microsoft.com/office/2007/relationships/hdphoto" Target="../media/hdphoto37.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51.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0.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0.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23.png"/><Relationship Id="rId18" Type="http://schemas.microsoft.com/office/2007/relationships/hdphoto" Target="../media/hdphoto11.wdp"/><Relationship Id="rId26" Type="http://schemas.microsoft.com/office/2007/relationships/hdphoto" Target="../media/hdphoto33.wdp"/><Relationship Id="rId3" Type="http://schemas.openxmlformats.org/officeDocument/2006/relationships/image" Target="../media/image20.png"/><Relationship Id="rId21" Type="http://schemas.openxmlformats.org/officeDocument/2006/relationships/image" Target="../media/image82.png"/><Relationship Id="rId34" Type="http://schemas.openxmlformats.org/officeDocument/2006/relationships/image" Target="../media/image30.png"/><Relationship Id="rId7" Type="http://schemas.openxmlformats.org/officeDocument/2006/relationships/image" Target="../media/image79.png"/><Relationship Id="rId12" Type="http://schemas.microsoft.com/office/2007/relationships/hdphoto" Target="../media/hdphoto8.wdp"/><Relationship Id="rId17" Type="http://schemas.openxmlformats.org/officeDocument/2006/relationships/image" Target="../media/image25.png"/><Relationship Id="rId25" Type="http://schemas.openxmlformats.org/officeDocument/2006/relationships/image" Target="../media/image84.png"/><Relationship Id="rId33" Type="http://schemas.microsoft.com/office/2007/relationships/hdphoto" Target="../media/hdphoto14.wdp"/><Relationship Id="rId2" Type="http://schemas.openxmlformats.org/officeDocument/2006/relationships/notesSlide" Target="../notesSlides/notesSlide22.xml"/><Relationship Id="rId16" Type="http://schemas.microsoft.com/office/2007/relationships/hdphoto" Target="../media/hdphoto10.wdp"/><Relationship Id="rId20" Type="http://schemas.microsoft.com/office/2007/relationships/hdphoto" Target="../media/hdphoto30.wdp"/><Relationship Id="rId29"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2.png"/><Relationship Id="rId24" Type="http://schemas.microsoft.com/office/2007/relationships/hdphoto" Target="../media/hdphoto32.wdp"/><Relationship Id="rId32" Type="http://schemas.openxmlformats.org/officeDocument/2006/relationships/image" Target="../media/image29.png"/><Relationship Id="rId5" Type="http://schemas.openxmlformats.org/officeDocument/2006/relationships/image" Target="../media/image21.png"/><Relationship Id="rId15" Type="http://schemas.openxmlformats.org/officeDocument/2006/relationships/image" Target="../media/image24.png"/><Relationship Id="rId23" Type="http://schemas.openxmlformats.org/officeDocument/2006/relationships/image" Target="../media/image83.png"/><Relationship Id="rId28" Type="http://schemas.microsoft.com/office/2007/relationships/hdphoto" Target="../media/hdphoto12.wdp"/><Relationship Id="rId36" Type="http://schemas.openxmlformats.org/officeDocument/2006/relationships/image" Target="../media/image1.png"/><Relationship Id="rId10" Type="http://schemas.microsoft.com/office/2007/relationships/hdphoto" Target="../media/hdphoto29.wdp"/><Relationship Id="rId19" Type="http://schemas.openxmlformats.org/officeDocument/2006/relationships/image" Target="../media/image81.png"/><Relationship Id="rId31" Type="http://schemas.openxmlformats.org/officeDocument/2006/relationships/image" Target="../media/image28.png"/><Relationship Id="rId4" Type="http://schemas.microsoft.com/office/2007/relationships/hdphoto" Target="../media/hdphoto6.wdp"/><Relationship Id="rId9" Type="http://schemas.openxmlformats.org/officeDocument/2006/relationships/image" Target="../media/image80.png"/><Relationship Id="rId14" Type="http://schemas.microsoft.com/office/2007/relationships/hdphoto" Target="../media/hdphoto9.wdp"/><Relationship Id="rId22" Type="http://schemas.microsoft.com/office/2007/relationships/hdphoto" Target="../media/hdphoto31.wdp"/><Relationship Id="rId27" Type="http://schemas.openxmlformats.org/officeDocument/2006/relationships/image" Target="../media/image26.png"/><Relationship Id="rId30" Type="http://schemas.microsoft.com/office/2007/relationships/hdphoto" Target="../media/hdphoto13.wdp"/><Relationship Id="rId35"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hyperlink" Target="https://www.youtube.com/watch?v=PJLnbzdXLFY" TargetMode="Externa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hyperlink" Target="https://www.tricentris.com/wp-content/uploads/2023/12/Tricentris-Express_2021-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9.jpe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5.png"/><Relationship Id="rId18" Type="http://schemas.microsoft.com/office/2007/relationships/hdphoto" Target="../media/hdphoto13.wdp"/><Relationship Id="rId26" Type="http://schemas.openxmlformats.org/officeDocument/2006/relationships/image" Target="../media/image33.png"/><Relationship Id="rId3" Type="http://schemas.openxmlformats.org/officeDocument/2006/relationships/image" Target="../media/image20.png"/><Relationship Id="rId21" Type="http://schemas.microsoft.com/office/2007/relationships/hdphoto" Target="../media/hdphoto14.wdp"/><Relationship Id="rId7" Type="http://schemas.openxmlformats.org/officeDocument/2006/relationships/image" Target="../media/image22.png"/><Relationship Id="rId12" Type="http://schemas.microsoft.com/office/2007/relationships/hdphoto" Target="../media/hdphoto10.wdp"/><Relationship Id="rId17" Type="http://schemas.openxmlformats.org/officeDocument/2006/relationships/image" Target="../media/image27.png"/><Relationship Id="rId25" Type="http://schemas.openxmlformats.org/officeDocument/2006/relationships/image" Target="../media/image32.png"/><Relationship Id="rId2" Type="http://schemas.openxmlformats.org/officeDocument/2006/relationships/notesSlide" Target="../notesSlides/notesSlide7.xml"/><Relationship Id="rId16" Type="http://schemas.microsoft.com/office/2007/relationships/hdphoto" Target="../media/hdphoto12.wdp"/><Relationship Id="rId20" Type="http://schemas.openxmlformats.org/officeDocument/2006/relationships/image" Target="../media/image29.png"/><Relationship Id="rId29" Type="http://schemas.openxmlformats.org/officeDocument/2006/relationships/image" Target="../media/image36.jp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4.png"/><Relationship Id="rId24"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26.png"/><Relationship Id="rId23" Type="http://schemas.microsoft.com/office/2007/relationships/hdphoto" Target="../media/hdphoto15.wdp"/><Relationship Id="rId28" Type="http://schemas.openxmlformats.org/officeDocument/2006/relationships/image" Target="../media/image35.jpeg"/><Relationship Id="rId10" Type="http://schemas.microsoft.com/office/2007/relationships/hdphoto" Target="../media/hdphoto9.wdp"/><Relationship Id="rId19" Type="http://schemas.openxmlformats.org/officeDocument/2006/relationships/image" Target="../media/image28.png"/><Relationship Id="rId4" Type="http://schemas.microsoft.com/office/2007/relationships/hdphoto" Target="../media/hdphoto6.wdp"/><Relationship Id="rId9" Type="http://schemas.openxmlformats.org/officeDocument/2006/relationships/image" Target="../media/image23.png"/><Relationship Id="rId14" Type="http://schemas.microsoft.com/office/2007/relationships/hdphoto" Target="../media/hdphoto11.wdp"/><Relationship Id="rId22" Type="http://schemas.openxmlformats.org/officeDocument/2006/relationships/image" Target="../media/image30.png"/><Relationship Id="rId27"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D45535-948F-F241-D6F2-E201F774D6FF}"/>
              </a:ext>
            </a:extLst>
          </p:cNvPr>
          <p:cNvSpPr/>
          <p:nvPr/>
        </p:nvSpPr>
        <p:spPr>
          <a:xfrm>
            <a:off x="0" y="0"/>
            <a:ext cx="9144000" cy="6858000"/>
          </a:xfrm>
          <a:prstGeom prst="rect">
            <a:avLst/>
          </a:prstGeom>
          <a:solidFill>
            <a:srgbClr val="164B41"/>
          </a:solidFill>
          <a:ln>
            <a:solidFill>
              <a:srgbClr val="164B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Sous-titre 2">
            <a:extLst>
              <a:ext uri="{FF2B5EF4-FFF2-40B4-BE49-F238E27FC236}">
                <a16:creationId xmlns:a16="http://schemas.microsoft.com/office/drawing/2014/main" id="{5256F87A-4ED8-6570-8B45-9822C8CD3D1A}"/>
              </a:ext>
            </a:extLst>
          </p:cNvPr>
          <p:cNvSpPr txBox="1">
            <a:spLocks/>
          </p:cNvSpPr>
          <p:nvPr/>
        </p:nvSpPr>
        <p:spPr>
          <a:xfrm>
            <a:off x="3335736" y="5023064"/>
            <a:ext cx="5450351" cy="49384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FR" sz="1800" dirty="0"/>
          </a:p>
        </p:txBody>
      </p:sp>
      <p:sp>
        <p:nvSpPr>
          <p:cNvPr id="5" name="Sous-titre 2">
            <a:extLst>
              <a:ext uri="{FF2B5EF4-FFF2-40B4-BE49-F238E27FC236}">
                <a16:creationId xmlns:a16="http://schemas.microsoft.com/office/drawing/2014/main" id="{B1E81677-7E13-7C46-330B-636126B65EE1}"/>
              </a:ext>
            </a:extLst>
          </p:cNvPr>
          <p:cNvSpPr txBox="1">
            <a:spLocks/>
          </p:cNvSpPr>
          <p:nvPr/>
        </p:nvSpPr>
        <p:spPr>
          <a:xfrm>
            <a:off x="3374263" y="5023064"/>
            <a:ext cx="5450351" cy="49384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FR" sz="1800" dirty="0"/>
          </a:p>
        </p:txBody>
      </p:sp>
      <p:sp>
        <p:nvSpPr>
          <p:cNvPr id="12" name="ZoneTexte 11">
            <a:extLst>
              <a:ext uri="{FF2B5EF4-FFF2-40B4-BE49-F238E27FC236}">
                <a16:creationId xmlns:a16="http://schemas.microsoft.com/office/drawing/2014/main" id="{F99E434D-5E55-C40F-FCCD-E9D6EFD0A2E2}"/>
              </a:ext>
            </a:extLst>
          </p:cNvPr>
          <p:cNvSpPr txBox="1"/>
          <p:nvPr/>
        </p:nvSpPr>
        <p:spPr>
          <a:xfrm>
            <a:off x="4739592" y="2121813"/>
            <a:ext cx="3869150" cy="1615827"/>
          </a:xfrm>
          <a:prstGeom prst="rect">
            <a:avLst/>
          </a:prstGeom>
          <a:noFill/>
        </p:spPr>
        <p:txBody>
          <a:bodyPr wrap="square" rtlCol="0">
            <a:spAutoFit/>
          </a:bodyPr>
          <a:lstStyle/>
          <a:p>
            <a:r>
              <a:rPr lang="fr-CA" sz="3300" b="1" dirty="0">
                <a:solidFill>
                  <a:schemeClr val="bg1"/>
                </a:solidFill>
                <a:latin typeface="Poppins" pitchFamily="2" charset="77"/>
                <a:cs typeface="Poppins" pitchFamily="2" charset="77"/>
              </a:rPr>
              <a:t>Bien trier les déchets dans mon école!</a:t>
            </a:r>
            <a:endParaRPr lang="fr-CA" sz="3300" dirty="0">
              <a:solidFill>
                <a:schemeClr val="bg1"/>
              </a:solidFill>
              <a:latin typeface="Poppins" pitchFamily="2" charset="77"/>
              <a:cs typeface="Poppins" pitchFamily="2" charset="77"/>
            </a:endParaRPr>
          </a:p>
        </p:txBody>
      </p:sp>
      <p:sp>
        <p:nvSpPr>
          <p:cNvPr id="3" name="Sous-titre 2">
            <a:extLst>
              <a:ext uri="{FF2B5EF4-FFF2-40B4-BE49-F238E27FC236}">
                <a16:creationId xmlns:a16="http://schemas.microsoft.com/office/drawing/2014/main" id="{CE49D477-B94D-082B-2DE3-F0F789D005A6}"/>
              </a:ext>
            </a:extLst>
          </p:cNvPr>
          <p:cNvSpPr txBox="1">
            <a:spLocks/>
          </p:cNvSpPr>
          <p:nvPr/>
        </p:nvSpPr>
        <p:spPr>
          <a:xfrm>
            <a:off x="4739592" y="3974016"/>
            <a:ext cx="3423101" cy="738054"/>
          </a:xfrm>
          <a:prstGeom prst="rect">
            <a:avLst/>
          </a:prstGeom>
        </p:spPr>
        <p:txBody>
          <a:bodyPr vert="horz" lIns="68580" tIns="34290" rIns="68580" bIns="3429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fr-CA" sz="1500" dirty="0">
              <a:solidFill>
                <a:srgbClr val="8CC63D"/>
              </a:solidFill>
              <a:latin typeface="Poppins ExtraLight" pitchFamily="2" charset="77"/>
              <a:cs typeface="Poppins ExtraLight" pitchFamily="2" charset="77"/>
            </a:endParaRPr>
          </a:p>
        </p:txBody>
      </p:sp>
      <p:sp>
        <p:nvSpPr>
          <p:cNvPr id="10" name="Sous-titre 2">
            <a:extLst>
              <a:ext uri="{FF2B5EF4-FFF2-40B4-BE49-F238E27FC236}">
                <a16:creationId xmlns:a16="http://schemas.microsoft.com/office/drawing/2014/main" id="{D37A01EB-FA40-A130-E3CA-5C34C114C30C}"/>
              </a:ext>
            </a:extLst>
          </p:cNvPr>
          <p:cNvSpPr txBox="1">
            <a:spLocks/>
          </p:cNvSpPr>
          <p:nvPr/>
        </p:nvSpPr>
        <p:spPr>
          <a:xfrm>
            <a:off x="4761894" y="4828578"/>
            <a:ext cx="2244446" cy="255520"/>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fr-CA" sz="900" dirty="0">
                <a:solidFill>
                  <a:srgbClr val="8CC63D"/>
                </a:solidFill>
                <a:latin typeface="Poppins ExtraLight" pitchFamily="2" charset="77"/>
                <a:cs typeface="Poppins ExtraLight" pitchFamily="2" charset="77"/>
              </a:rPr>
              <a:t>Automne 2025</a:t>
            </a:r>
          </a:p>
        </p:txBody>
      </p:sp>
      <p:pic>
        <p:nvPicPr>
          <p:cNvPr id="18" name="Image 17">
            <a:extLst>
              <a:ext uri="{FF2B5EF4-FFF2-40B4-BE49-F238E27FC236}">
                <a16:creationId xmlns:a16="http://schemas.microsoft.com/office/drawing/2014/main" id="{0870906E-2938-1FCB-37F5-155840683536}"/>
              </a:ext>
            </a:extLst>
          </p:cNvPr>
          <p:cNvPicPr>
            <a:picLocks noChangeAspect="1"/>
          </p:cNvPicPr>
          <p:nvPr/>
        </p:nvPicPr>
        <p:blipFill>
          <a:blip r:embed="rId2"/>
          <a:stretch>
            <a:fillRect/>
          </a:stretch>
        </p:blipFill>
        <p:spPr>
          <a:xfrm>
            <a:off x="6674167" y="6320262"/>
            <a:ext cx="2224668" cy="408806"/>
          </a:xfrm>
          <a:prstGeom prst="rect">
            <a:avLst/>
          </a:prstGeom>
        </p:spPr>
      </p:pic>
      <p:pic>
        <p:nvPicPr>
          <p:cNvPr id="20" name="Image 19">
            <a:extLst>
              <a:ext uri="{FF2B5EF4-FFF2-40B4-BE49-F238E27FC236}">
                <a16:creationId xmlns:a16="http://schemas.microsoft.com/office/drawing/2014/main" id="{281C2942-9BC4-4E66-AE5B-F013D322213B}"/>
              </a:ext>
            </a:extLst>
          </p:cNvPr>
          <p:cNvPicPr>
            <a:picLocks noChangeAspect="1"/>
          </p:cNvPicPr>
          <p:nvPr/>
        </p:nvPicPr>
        <p:blipFill>
          <a:blip r:embed="rId3"/>
          <a:stretch>
            <a:fillRect/>
          </a:stretch>
        </p:blipFill>
        <p:spPr>
          <a:xfrm>
            <a:off x="4824775" y="1647383"/>
            <a:ext cx="700088" cy="371475"/>
          </a:xfrm>
          <a:prstGeom prst="rect">
            <a:avLst/>
          </a:prstGeom>
        </p:spPr>
      </p:pic>
      <p:pic>
        <p:nvPicPr>
          <p:cNvPr id="22" name="Image 21">
            <a:extLst>
              <a:ext uri="{FF2B5EF4-FFF2-40B4-BE49-F238E27FC236}">
                <a16:creationId xmlns:a16="http://schemas.microsoft.com/office/drawing/2014/main" id="{427FDC15-C4C9-D9FF-2560-E67212B4797D}"/>
              </a:ext>
            </a:extLst>
          </p:cNvPr>
          <p:cNvPicPr>
            <a:picLocks noChangeAspect="1"/>
          </p:cNvPicPr>
          <p:nvPr/>
        </p:nvPicPr>
        <p:blipFill>
          <a:blip r:embed="rId4"/>
          <a:stretch>
            <a:fillRect/>
          </a:stretch>
        </p:blipFill>
        <p:spPr>
          <a:xfrm>
            <a:off x="4773044" y="4746121"/>
            <a:ext cx="691053" cy="53158"/>
          </a:xfrm>
          <a:prstGeom prst="rect">
            <a:avLst/>
          </a:prstGeom>
        </p:spPr>
      </p:pic>
      <p:pic>
        <p:nvPicPr>
          <p:cNvPr id="4" name="Image 3">
            <a:extLst>
              <a:ext uri="{FF2B5EF4-FFF2-40B4-BE49-F238E27FC236}">
                <a16:creationId xmlns:a16="http://schemas.microsoft.com/office/drawing/2014/main" id="{7F69633C-D889-514C-2C51-E6ED85F235D5}"/>
              </a:ext>
            </a:extLst>
          </p:cNvPr>
          <p:cNvPicPr>
            <a:picLocks noChangeAspect="1"/>
          </p:cNvPicPr>
          <p:nvPr/>
        </p:nvPicPr>
        <p:blipFill>
          <a:blip r:embed="rId5"/>
          <a:srcRect/>
          <a:stretch/>
        </p:blipFill>
        <p:spPr>
          <a:xfrm>
            <a:off x="211519" y="1944923"/>
            <a:ext cx="4550375" cy="3037375"/>
          </a:xfrm>
          <a:prstGeom prst="rect">
            <a:avLst/>
          </a:prstGeom>
          <a:scene3d>
            <a:camera prst="perspectiveRight"/>
            <a:lightRig rig="threePt" dir="t"/>
          </a:scene3d>
        </p:spPr>
      </p:pic>
    </p:spTree>
    <p:extLst>
      <p:ext uri="{BB962C8B-B14F-4D97-AF65-F5344CB8AC3E}">
        <p14:creationId xmlns:p14="http://schemas.microsoft.com/office/powerpoint/2010/main" val="275945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89" y="259367"/>
            <a:ext cx="7981013" cy="548640"/>
          </a:xfrm>
        </p:spPr>
        <p:txBody>
          <a:bodyPr>
            <a:noAutofit/>
          </a:bodyPr>
          <a:lstStyle/>
          <a:p>
            <a:pPr algn="l"/>
            <a:r>
              <a:rPr lang="fr-FR" dirty="0">
                <a:cs typeface="Abadi MT Condensed Extra Bold"/>
              </a:rPr>
              <a:t>COMPOST</a:t>
            </a:r>
          </a:p>
        </p:txBody>
      </p:sp>
      <p:sp>
        <p:nvSpPr>
          <p:cNvPr id="6" name="Espace réservé du contenu 5"/>
          <p:cNvSpPr>
            <a:spLocks noGrp="1"/>
          </p:cNvSpPr>
          <p:nvPr>
            <p:ph idx="1"/>
          </p:nvPr>
        </p:nvSpPr>
        <p:spPr>
          <a:xfrm>
            <a:off x="362887" y="953714"/>
            <a:ext cx="10249934" cy="575931"/>
          </a:xfrm>
        </p:spPr>
        <p:txBody>
          <a:bodyPr/>
          <a:lstStyle/>
          <a:p>
            <a:pPr marL="0" indent="0">
              <a:buNone/>
            </a:pPr>
            <a:r>
              <a:rPr lang="fr-FR" sz="2000" dirty="0">
                <a:latin typeface="+mj-lt"/>
                <a:cs typeface="Rockwell"/>
              </a:rPr>
              <a:t>À l’école comme à la maison, je peux mettre dans le bac brun...</a:t>
            </a:r>
          </a:p>
          <a:p>
            <a:endParaRPr lang="fr-FR" dirty="0"/>
          </a:p>
        </p:txBody>
      </p:sp>
      <p:pic>
        <p:nvPicPr>
          <p:cNvPr id="46" name="Image 45"/>
          <p:cNvPicPr>
            <a:picLocks noChangeAspect="1"/>
          </p:cNvPicPr>
          <p:nvPr/>
        </p:nvPicPr>
        <p:blipFill rotWithShape="1">
          <a:blip r:embed="rId3" cstate="print">
            <a:extLst>
              <a:ext uri="{28A0092B-C50C-407E-A947-70E740481C1C}">
                <a14:useLocalDpi xmlns:a14="http://schemas.microsoft.com/office/drawing/2010/main"/>
              </a:ext>
            </a:extLst>
          </a:blip>
          <a:srcRect r="7961" b="7900"/>
          <a:stretch/>
        </p:blipFill>
        <p:spPr>
          <a:xfrm>
            <a:off x="7082365" y="30589"/>
            <a:ext cx="1814519" cy="1815713"/>
          </a:xfrm>
          <a:prstGeom prst="rect">
            <a:avLst/>
          </a:prstGeom>
        </p:spPr>
      </p:pic>
      <p:pic>
        <p:nvPicPr>
          <p:cNvPr id="52" name="Picture 2"/>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4651" b="89147" l="4196" r="88811"/>
                    </a14:imgEffect>
                  </a14:imgLayer>
                </a14:imgProps>
              </a:ext>
              <a:ext uri="{28A0092B-C50C-407E-A947-70E740481C1C}">
                <a14:useLocalDpi xmlns:a14="http://schemas.microsoft.com/office/drawing/2010/main"/>
              </a:ext>
            </a:extLst>
          </a:blip>
          <a:srcRect l="7450" r="10818" b="14358"/>
          <a:stretch/>
        </p:blipFill>
        <p:spPr bwMode="auto">
          <a:xfrm rot="18815021">
            <a:off x="4649681" y="4388845"/>
            <a:ext cx="1609352" cy="1519165"/>
          </a:xfrm>
          <a:prstGeom prst="rect">
            <a:avLst/>
          </a:prstGeom>
          <a:noFill/>
          <a:ln w="9525">
            <a:noFill/>
            <a:miter lim="800000"/>
            <a:headEnd/>
            <a:tailEnd/>
          </a:ln>
        </p:spPr>
      </p:pic>
      <p:sp>
        <p:nvSpPr>
          <p:cNvPr id="53" name="Espace réservé du contenu 5"/>
          <p:cNvSpPr txBox="1">
            <a:spLocks/>
          </p:cNvSpPr>
          <p:nvPr/>
        </p:nvSpPr>
        <p:spPr>
          <a:xfrm>
            <a:off x="458387" y="3935257"/>
            <a:ext cx="4695091" cy="866856"/>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Papier, mouchoirs et carton souillés</a:t>
            </a:r>
          </a:p>
        </p:txBody>
      </p:sp>
      <p:pic>
        <p:nvPicPr>
          <p:cNvPr id="55" name="Image 54" descr="imagesCAHAHI07.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5013" y="4525257"/>
            <a:ext cx="1509089" cy="1213250"/>
          </a:xfrm>
          <a:prstGeom prst="rect">
            <a:avLst/>
          </a:prstGeom>
          <a:noFill/>
          <a:ln w="9525">
            <a:noFill/>
            <a:miter lim="800000"/>
            <a:headEnd/>
            <a:tailEnd/>
          </a:ln>
        </p:spPr>
      </p:pic>
      <p:sp>
        <p:nvSpPr>
          <p:cNvPr id="54" name="Rectangle à coins arrondis 53"/>
          <p:cNvSpPr/>
          <p:nvPr/>
        </p:nvSpPr>
        <p:spPr>
          <a:xfrm>
            <a:off x="362886" y="3901834"/>
            <a:ext cx="6170512" cy="2230393"/>
          </a:xfrm>
          <a:prstGeom prst="roundRect">
            <a:avLst/>
          </a:prstGeom>
          <a:noFill/>
          <a:ln w="28575" cmpd="sng">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7" name="Image 56"/>
          <p:cNvPicPr>
            <a:picLocks noChangeAspect="1"/>
          </p:cNvPicPr>
          <p:nvPr/>
        </p:nvPicPr>
        <p:blipFill>
          <a:blip r:embed="rId7">
            <a:extLst>
              <a:ext uri="{BEBA8EAE-BF5A-486C-A8C5-ECC9F3942E4B}">
                <a14:imgProps xmlns:a14="http://schemas.microsoft.com/office/drawing/2010/main">
                  <a14:imgLayer r:embed="rId8">
                    <a14:imgEffect>
                      <a14:backgroundRemoval t="800" b="98000" l="10000" r="90000"/>
                    </a14:imgEffect>
                  </a14:imgLayer>
                </a14:imgProps>
              </a:ext>
            </a:extLst>
          </a:blip>
          <a:stretch>
            <a:fillRect/>
          </a:stretch>
        </p:blipFill>
        <p:spPr>
          <a:xfrm rot="20411032">
            <a:off x="865151" y="4582619"/>
            <a:ext cx="1341186" cy="1341186"/>
          </a:xfrm>
          <a:prstGeom prst="rect">
            <a:avLst/>
          </a:prstGeom>
        </p:spPr>
      </p:pic>
      <p:pic>
        <p:nvPicPr>
          <p:cNvPr id="62" name="Image 61" descr="cake-1776661_1920.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71662" y="2654420"/>
            <a:ext cx="1220829" cy="1063140"/>
          </a:xfrm>
          <a:prstGeom prst="rect">
            <a:avLst/>
          </a:prstGeom>
        </p:spPr>
      </p:pic>
      <p:pic>
        <p:nvPicPr>
          <p:cNvPr id="58" name="Image 57" descr="e79a8615f7a18642f460ced2b4e6b08c.jpg"/>
          <p:cNvPicPr>
            <a:picLocks noChangeAspect="1"/>
          </p:cNvPicPr>
          <p:nvPr/>
        </p:nvPicPr>
        <p:blipFill>
          <a:blip r:embed="rId10"/>
          <a:srcRect/>
          <a:stretch>
            <a:fillRect/>
          </a:stretch>
        </p:blipFill>
        <p:spPr bwMode="auto">
          <a:xfrm rot="1682776">
            <a:off x="4570433" y="2016867"/>
            <a:ext cx="1878664" cy="1504371"/>
          </a:xfrm>
          <a:prstGeom prst="rect">
            <a:avLst/>
          </a:prstGeom>
          <a:noFill/>
          <a:ln w="9525">
            <a:noFill/>
            <a:miter lim="800000"/>
            <a:headEnd/>
            <a:tailEnd/>
          </a:ln>
        </p:spPr>
      </p:pic>
      <p:pic>
        <p:nvPicPr>
          <p:cNvPr id="59" name="Image 58"/>
          <p:cNvPicPr>
            <a:picLocks noChangeAspect="1"/>
          </p:cNvPicPr>
          <p:nvPr/>
        </p:nvPicPr>
        <p:blipFill>
          <a:blip r:embed="rId11" cstate="print">
            <a:extLst>
              <a:ext uri="{BEBA8EAE-BF5A-486C-A8C5-ECC9F3942E4B}">
                <a14:imgProps xmlns:a14="http://schemas.microsoft.com/office/drawing/2010/main">
                  <a14:imgLayer r:embed="rId12">
                    <a14:imgEffect>
                      <a14:backgroundRemoval t="7692" b="93590" l="6286" r="95429"/>
                    </a14:imgEffect>
                  </a14:imgLayer>
                </a14:imgProps>
              </a:ext>
              <a:ext uri="{28A0092B-C50C-407E-A947-70E740481C1C}">
                <a14:useLocalDpi xmlns:a14="http://schemas.microsoft.com/office/drawing/2010/main"/>
              </a:ext>
            </a:extLst>
          </a:blip>
          <a:stretch>
            <a:fillRect/>
          </a:stretch>
        </p:blipFill>
        <p:spPr>
          <a:xfrm rot="1952250">
            <a:off x="2309985" y="1959098"/>
            <a:ext cx="1349177" cy="1202695"/>
          </a:xfrm>
          <a:prstGeom prst="rect">
            <a:avLst/>
          </a:prstGeom>
        </p:spPr>
      </p:pic>
      <p:pic>
        <p:nvPicPr>
          <p:cNvPr id="79" name="Image 78" descr="fru.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rot="18390599">
            <a:off x="469776" y="2321484"/>
            <a:ext cx="1408528" cy="1062071"/>
          </a:xfrm>
          <a:prstGeom prst="rect">
            <a:avLst/>
          </a:prstGeom>
          <a:noFill/>
          <a:ln w="9525">
            <a:noFill/>
            <a:miter lim="800000"/>
            <a:headEnd/>
            <a:tailEnd/>
          </a:ln>
        </p:spPr>
      </p:pic>
      <p:pic>
        <p:nvPicPr>
          <p:cNvPr id="4" name="Image 3" descr="beef-1814638_1920.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7668">
            <a:off x="3496142" y="2814884"/>
            <a:ext cx="1410229" cy="1068689"/>
          </a:xfrm>
          <a:prstGeom prst="rect">
            <a:avLst/>
          </a:prstGeom>
        </p:spPr>
      </p:pic>
      <p:sp>
        <p:nvSpPr>
          <p:cNvPr id="67" name="Espace réservé du contenu 5"/>
          <p:cNvSpPr txBox="1">
            <a:spLocks/>
          </p:cNvSpPr>
          <p:nvPr/>
        </p:nvSpPr>
        <p:spPr>
          <a:xfrm>
            <a:off x="506422" y="1769972"/>
            <a:ext cx="4513382" cy="499216"/>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Les restes de nourriture</a:t>
            </a:r>
          </a:p>
        </p:txBody>
      </p:sp>
      <p:sp>
        <p:nvSpPr>
          <p:cNvPr id="68" name="Rectangle à coins arrondis 67"/>
          <p:cNvSpPr/>
          <p:nvPr/>
        </p:nvSpPr>
        <p:spPr>
          <a:xfrm>
            <a:off x="362889" y="1778766"/>
            <a:ext cx="6170511" cy="2025238"/>
          </a:xfrm>
          <a:prstGeom prst="roundRect">
            <a:avLst/>
          </a:prstGeom>
          <a:noFill/>
          <a:ln w="28575"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 name="Image 27"/>
          <p:cNvPicPr>
            <a:picLocks noChangeAspect="1"/>
          </p:cNvPicPr>
          <p:nvPr/>
        </p:nvPicPr>
        <p:blipFill rotWithShape="1">
          <a:blip r:embed="rId15">
            <a:extLst>
              <a:ext uri="{BEBA8EAE-BF5A-486C-A8C5-ECC9F3942E4B}">
                <a14:imgProps xmlns:a14="http://schemas.microsoft.com/office/drawing/2010/main">
                  <a14:imgLayer r:embed="rId16">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7500057" y="823499"/>
            <a:ext cx="796408" cy="666077"/>
          </a:xfrm>
          <a:prstGeom prst="rect">
            <a:avLst/>
          </a:prstGeom>
        </p:spPr>
      </p:pic>
      <p:pic>
        <p:nvPicPr>
          <p:cNvPr id="9" name="Image 8"/>
          <p:cNvPicPr>
            <a:picLocks noChangeAspect="1"/>
          </p:cNvPicPr>
          <p:nvPr/>
        </p:nvPicPr>
        <p:blipFill>
          <a:blip r:embed="rId17">
            <a:extLst>
              <a:ext uri="{BEBA8EAE-BF5A-486C-A8C5-ECC9F3942E4B}">
                <a14:imgProps xmlns:a14="http://schemas.microsoft.com/office/drawing/2010/main">
                  <a14:imgLayer r:embed="rId18">
                    <a14:imgEffect>
                      <a14:backgroundRemoval t="10000" b="100000" l="8750" r="94167"/>
                    </a14:imgEffect>
                  </a14:imgLayer>
                </a14:imgProps>
              </a:ext>
            </a:extLst>
          </a:blip>
          <a:stretch>
            <a:fillRect/>
          </a:stretch>
        </p:blipFill>
        <p:spPr>
          <a:xfrm rot="19976457">
            <a:off x="3209593" y="1809668"/>
            <a:ext cx="1708640" cy="1139093"/>
          </a:xfrm>
          <a:prstGeom prst="rect">
            <a:avLst/>
          </a:prstGeom>
        </p:spPr>
      </p:pic>
      <p:sp>
        <p:nvSpPr>
          <p:cNvPr id="29" name="Rectangle 28"/>
          <p:cNvSpPr/>
          <p:nvPr/>
        </p:nvSpPr>
        <p:spPr>
          <a:xfrm>
            <a:off x="59763" y="59767"/>
            <a:ext cx="9036000" cy="6731997"/>
          </a:xfrm>
          <a:prstGeom prst="rect">
            <a:avLst/>
          </a:prstGeom>
          <a:noFill/>
          <a:ln w="203200" cmpd="sng">
            <a:solidFill>
              <a:srgbClr val="A04E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Une image contenant poubelle, Poubelle, conteneur, Confinement des déchets&#10;&#10;Le contenu généré par l’IA peut être incorrect.">
            <a:extLst>
              <a:ext uri="{FF2B5EF4-FFF2-40B4-BE49-F238E27FC236}">
                <a16:creationId xmlns:a16="http://schemas.microsoft.com/office/drawing/2014/main" id="{6D67E121-4EBC-925D-7052-23A3EBC4C6A4}"/>
              </a:ext>
            </a:extLst>
          </p:cNvPr>
          <p:cNvPicPr>
            <a:picLocks noChangeAspect="1"/>
          </p:cNvPicPr>
          <p:nvPr/>
        </p:nvPicPr>
        <p:blipFill>
          <a:blip r:embed="rId19"/>
          <a:srcRect l="16594" t="11064" r="14351" b="10941"/>
          <a:stretch>
            <a:fillRect/>
          </a:stretch>
        </p:blipFill>
        <p:spPr>
          <a:xfrm>
            <a:off x="6715573" y="2269188"/>
            <a:ext cx="2181311" cy="3398187"/>
          </a:xfrm>
          <a:prstGeom prst="rect">
            <a:avLst/>
          </a:prstGeom>
        </p:spPr>
      </p:pic>
      <p:grpSp>
        <p:nvGrpSpPr>
          <p:cNvPr id="63" name="Grouper 62"/>
          <p:cNvGrpSpPr/>
          <p:nvPr/>
        </p:nvGrpSpPr>
        <p:grpSpPr>
          <a:xfrm rot="754708">
            <a:off x="7305553" y="4950059"/>
            <a:ext cx="2076697" cy="2093053"/>
            <a:chOff x="4198258" y="1834178"/>
            <a:chExt cx="4480496" cy="3740429"/>
          </a:xfrm>
        </p:grpSpPr>
        <p:pic>
          <p:nvPicPr>
            <p:cNvPr id="64" name="Image 6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23000" b="87250" l="45625" r="94922"/>
                      </a14:imgEffect>
                    </a14:imgLayer>
                  </a14:imgProps>
                </a:ext>
                <a:ext uri="{28A0092B-C50C-407E-A947-70E740481C1C}">
                  <a14:useLocalDpi xmlns:a14="http://schemas.microsoft.com/office/drawing/2010/main"/>
                </a:ext>
              </a:extLst>
            </a:blip>
            <a:srcRect l="45913" t="22094" r="5087" b="12456"/>
            <a:stretch/>
          </p:blipFill>
          <p:spPr>
            <a:xfrm>
              <a:off x="4198258" y="1834179"/>
              <a:ext cx="4480496" cy="3740428"/>
            </a:xfrm>
            <a:prstGeom prst="rect">
              <a:avLst/>
            </a:prstGeom>
          </p:spPr>
        </p:pic>
        <p:pic>
          <p:nvPicPr>
            <p:cNvPr id="66" name="Image 65"/>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5926952" y="2169862"/>
              <a:ext cx="677048" cy="1330764"/>
            </a:xfrm>
            <a:prstGeom prst="rect">
              <a:avLst/>
            </a:prstGeom>
          </p:spPr>
        </p:pic>
        <p:pic>
          <p:nvPicPr>
            <p:cNvPr id="69" name="Image 6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89320" l="0" r="100000">
                          <a14:backgroundMark x1="17857" y1="24242" x2="17857" y2="24242"/>
                          <a14:backgroundMark x1="20238" y1="8081" x2="20238" y2="8081"/>
                          <a14:backgroundMark x1="77381" y1="13131" x2="77381" y2="13131"/>
                        </a14:backgroundRemoval>
                      </a14:imgEffect>
                    </a14:imgLayer>
                  </a14:imgProps>
                </a:ext>
                <a:ext uri="{28A0092B-C50C-407E-A947-70E740481C1C}">
                  <a14:useLocalDpi xmlns:a14="http://schemas.microsoft.com/office/drawing/2010/main"/>
                </a:ext>
              </a:extLst>
            </a:blip>
            <a:srcRect/>
            <a:stretch/>
          </p:blipFill>
          <p:spPr>
            <a:xfrm>
              <a:off x="4921486" y="1834178"/>
              <a:ext cx="758509" cy="735150"/>
            </a:xfrm>
            <a:prstGeom prst="rect">
              <a:avLst/>
            </a:prstGeom>
          </p:spPr>
        </p:pic>
        <p:pic>
          <p:nvPicPr>
            <p:cNvPr id="70" name="Image 69"/>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9231" b="89231" l="10078" r="89922"/>
                      </a14:imgEffect>
                    </a14:imgLayer>
                  </a14:imgProps>
                </a:ext>
                <a:ext uri="{28A0092B-C50C-407E-A947-70E740481C1C}">
                  <a14:useLocalDpi xmlns:a14="http://schemas.microsoft.com/office/drawing/2010/main"/>
                </a:ext>
              </a:extLst>
            </a:blip>
            <a:srcRect/>
            <a:stretch/>
          </p:blipFill>
          <p:spPr>
            <a:xfrm>
              <a:off x="7761485" y="2569328"/>
              <a:ext cx="917268" cy="931298"/>
            </a:xfrm>
            <a:prstGeom prst="rect">
              <a:avLst/>
            </a:prstGeom>
          </p:spPr>
        </p:pic>
      </p:grpSp>
    </p:spTree>
    <p:extLst>
      <p:ext uri="{BB962C8B-B14F-4D97-AF65-F5344CB8AC3E}">
        <p14:creationId xmlns:p14="http://schemas.microsoft.com/office/powerpoint/2010/main" val="135141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er 38"/>
          <p:cNvGrpSpPr/>
          <p:nvPr/>
        </p:nvGrpSpPr>
        <p:grpSpPr>
          <a:xfrm>
            <a:off x="362889" y="1760598"/>
            <a:ext cx="5924328" cy="4661205"/>
            <a:chOff x="-113139" y="1779317"/>
            <a:chExt cx="2087097" cy="2225224"/>
          </a:xfrm>
        </p:grpSpPr>
        <p:sp>
          <p:nvSpPr>
            <p:cNvPr id="40" name="Espace réservé du contenu 5"/>
            <p:cNvSpPr txBox="1">
              <a:spLocks/>
            </p:cNvSpPr>
            <p:nvPr/>
          </p:nvSpPr>
          <p:spPr>
            <a:xfrm>
              <a:off x="4832" y="1819167"/>
              <a:ext cx="1969126" cy="49638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Contenants</a:t>
              </a:r>
            </a:p>
          </p:txBody>
        </p:sp>
        <p:sp>
          <p:nvSpPr>
            <p:cNvPr id="41" name="Rectangle à coins arrondis 40"/>
            <p:cNvSpPr/>
            <p:nvPr/>
          </p:nvSpPr>
          <p:spPr>
            <a:xfrm>
              <a:off x="-113139" y="1779317"/>
              <a:ext cx="1933846" cy="2225224"/>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rotWithShape="1">
          <a:blip r:embed="rId3"/>
          <a:srcRect t="22538" b="22520"/>
          <a:stretch/>
        </p:blipFill>
        <p:spPr>
          <a:xfrm>
            <a:off x="3608715" y="3252413"/>
            <a:ext cx="2069679" cy="1137108"/>
          </a:xfrm>
          <a:prstGeom prst="rect">
            <a:avLst/>
          </a:prstGeom>
        </p:spPr>
      </p:pic>
      <p:pic>
        <p:nvPicPr>
          <p:cNvPr id="25" name="Imag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3243" y="2068047"/>
            <a:ext cx="861861" cy="927361"/>
          </a:xfrm>
          <a:prstGeom prst="rect">
            <a:avLst/>
          </a:prstGeom>
        </p:spPr>
      </p:pic>
      <p:sp>
        <p:nvSpPr>
          <p:cNvPr id="2" name="Titre 1"/>
          <p:cNvSpPr>
            <a:spLocks noGrp="1"/>
          </p:cNvSpPr>
          <p:nvPr>
            <p:ph type="title"/>
          </p:nvPr>
        </p:nvSpPr>
        <p:spPr>
          <a:xfrm>
            <a:off x="362889" y="274308"/>
            <a:ext cx="7981013" cy="548640"/>
          </a:xfrm>
        </p:spPr>
        <p:txBody>
          <a:bodyPr>
            <a:noAutofit/>
          </a:bodyPr>
          <a:lstStyle/>
          <a:p>
            <a:pPr algn="l"/>
            <a:r>
              <a:rPr lang="fr-FR" dirty="0">
                <a:cs typeface="Abadi MT Condensed Extra Bold"/>
              </a:rPr>
              <a:t>RÉCUPÉRATION</a:t>
            </a:r>
          </a:p>
        </p:txBody>
      </p:sp>
      <p:sp>
        <p:nvSpPr>
          <p:cNvPr id="6" name="Espace réservé du contenu 5"/>
          <p:cNvSpPr>
            <a:spLocks noGrp="1"/>
          </p:cNvSpPr>
          <p:nvPr>
            <p:ph idx="1"/>
          </p:nvPr>
        </p:nvSpPr>
        <p:spPr>
          <a:xfrm>
            <a:off x="362887" y="968655"/>
            <a:ext cx="10249934" cy="675890"/>
          </a:xfrm>
        </p:spPr>
        <p:txBody>
          <a:bodyPr>
            <a:normAutofit fontScale="92500" lnSpcReduction="10000"/>
          </a:bodyPr>
          <a:lstStyle/>
          <a:p>
            <a:pPr marL="0" indent="0">
              <a:buNone/>
            </a:pPr>
            <a:r>
              <a:rPr lang="fr-FR" sz="2000" dirty="0">
                <a:latin typeface="+mj-lt"/>
                <a:cs typeface="Rockwell"/>
              </a:rPr>
              <a:t>À l’école comme à la maison, je peux mettre dans le bac bleu...</a:t>
            </a:r>
          </a:p>
          <a:p>
            <a:pPr marL="0" indent="0">
              <a:buNone/>
            </a:pPr>
            <a:r>
              <a:rPr lang="fr-FR" sz="2000" i="1" dirty="0">
                <a:latin typeface="+mj-lt"/>
              </a:rPr>
              <a:t>Contenants, emballages et imprimés… c’est tout!</a:t>
            </a:r>
            <a:endParaRPr lang="fr-FR" i="1" dirty="0"/>
          </a:p>
        </p:txBody>
      </p:sp>
      <p:pic>
        <p:nvPicPr>
          <p:cNvPr id="22" name="Image 21" descr="juice-25189_1280.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499190">
            <a:off x="4571845" y="1892492"/>
            <a:ext cx="841071" cy="1227562"/>
          </a:xfrm>
          <a:prstGeom prst="rect">
            <a:avLst/>
          </a:prstGeom>
        </p:spPr>
      </p:pic>
      <p:pic>
        <p:nvPicPr>
          <p:cNvPr id="36" name="Image 3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529610">
            <a:off x="2694221" y="3505630"/>
            <a:ext cx="576854" cy="1536530"/>
          </a:xfrm>
          <a:prstGeom prst="rect">
            <a:avLst/>
          </a:prstGeom>
        </p:spPr>
      </p:pic>
      <p:pic>
        <p:nvPicPr>
          <p:cNvPr id="4" name="Image 3"/>
          <p:cNvPicPr>
            <a:picLocks noChangeAspect="1"/>
          </p:cNvPicPr>
          <p:nvPr/>
        </p:nvPicPr>
        <p:blipFill rotWithShape="1">
          <a:blip r:embed="rId7"/>
          <a:srcRect l="26083" r="28246"/>
          <a:stretch/>
        </p:blipFill>
        <p:spPr>
          <a:xfrm rot="20605838">
            <a:off x="2084557" y="2288542"/>
            <a:ext cx="798876" cy="1406641"/>
          </a:xfrm>
          <a:prstGeom prst="rect">
            <a:avLst/>
          </a:prstGeom>
        </p:spPr>
      </p:pic>
      <p:pic>
        <p:nvPicPr>
          <p:cNvPr id="5" name="Image 4"/>
          <p:cNvPicPr>
            <a:picLocks noChangeAspect="1"/>
          </p:cNvPicPr>
          <p:nvPr/>
        </p:nvPicPr>
        <p:blipFill>
          <a:blip r:embed="rId8"/>
          <a:stretch>
            <a:fillRect/>
          </a:stretch>
        </p:blipFill>
        <p:spPr>
          <a:xfrm>
            <a:off x="588911" y="3979415"/>
            <a:ext cx="1760409" cy="744985"/>
          </a:xfrm>
          <a:prstGeom prst="rect">
            <a:avLst/>
          </a:prstGeom>
        </p:spPr>
      </p:pic>
      <p:sp>
        <p:nvSpPr>
          <p:cNvPr id="9" name="Rectangle 8"/>
          <p:cNvSpPr/>
          <p:nvPr/>
        </p:nvSpPr>
        <p:spPr>
          <a:xfrm>
            <a:off x="59763" y="59767"/>
            <a:ext cx="9036000" cy="6731997"/>
          </a:xfrm>
          <a:prstGeom prst="rect">
            <a:avLst/>
          </a:prstGeom>
          <a:noFill/>
          <a:ln w="203200" cmpd="sng">
            <a:solidFill>
              <a:srgbClr val="0B5E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9">
            <a:extLst>
              <a:ext uri="{BEBA8EAE-BF5A-486C-A8C5-ECC9F3942E4B}">
                <a14:imgProps xmlns:a14="http://schemas.microsoft.com/office/drawing/2010/main">
                  <a14:imgLayer r:embed="rId10">
                    <a14:imgEffect>
                      <a14:backgroundRemoval t="1000" b="98200" l="2296" r="96939">
                        <a14:foregroundMark x1="20663" y1="16000" x2="20663" y2="16000"/>
                        <a14:backgroundMark x1="6378" y1="7800" x2="6378" y2="7800"/>
                        <a14:backgroundMark x1="26531" y1="4000" x2="26531" y2="4000"/>
                      </a14:backgroundRemoval>
                    </a14:imgEffect>
                  </a14:imgLayer>
                </a14:imgProps>
              </a:ext>
            </a:extLst>
          </a:blip>
          <a:stretch>
            <a:fillRect/>
          </a:stretch>
        </p:blipFill>
        <p:spPr>
          <a:xfrm rot="20042301">
            <a:off x="731714" y="2559581"/>
            <a:ext cx="928566" cy="1184395"/>
          </a:xfrm>
          <a:prstGeom prst="rect">
            <a:avLst/>
          </a:prstGeom>
        </p:spPr>
      </p:pic>
      <p:pic>
        <p:nvPicPr>
          <p:cNvPr id="15" name="Image 14">
            <a:extLst>
              <a:ext uri="{FF2B5EF4-FFF2-40B4-BE49-F238E27FC236}">
                <a16:creationId xmlns:a16="http://schemas.microsoft.com/office/drawing/2014/main" id="{D9E15E69-36F3-806F-FE0D-666BD5C046B2}"/>
              </a:ext>
            </a:extLst>
          </p:cNvPr>
          <p:cNvPicPr>
            <a:picLocks noChangeAspect="1"/>
          </p:cNvPicPr>
          <p:nvPr/>
        </p:nvPicPr>
        <p:blipFill>
          <a:blip r:embed="rId11"/>
          <a:stretch>
            <a:fillRect/>
          </a:stretch>
        </p:blipFill>
        <p:spPr>
          <a:xfrm>
            <a:off x="6078228" y="2416091"/>
            <a:ext cx="2747175" cy="3473253"/>
          </a:xfrm>
          <a:prstGeom prst="rect">
            <a:avLst/>
          </a:prstGeom>
        </p:spPr>
      </p:pic>
      <p:pic>
        <p:nvPicPr>
          <p:cNvPr id="7" name="Image 6">
            <a:extLst>
              <a:ext uri="{FF2B5EF4-FFF2-40B4-BE49-F238E27FC236}">
                <a16:creationId xmlns:a16="http://schemas.microsoft.com/office/drawing/2014/main" id="{D5F25D17-B706-EECE-93B6-8264ED60921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242488" y="4559924"/>
            <a:ext cx="829165" cy="1696190"/>
          </a:xfrm>
          <a:prstGeom prst="rect">
            <a:avLst/>
          </a:prstGeom>
        </p:spPr>
      </p:pic>
      <p:pic>
        <p:nvPicPr>
          <p:cNvPr id="12" name="Image 11">
            <a:extLst>
              <a:ext uri="{FF2B5EF4-FFF2-40B4-BE49-F238E27FC236}">
                <a16:creationId xmlns:a16="http://schemas.microsoft.com/office/drawing/2014/main" id="{0612532A-4BC1-CD4F-1ADE-CFE0E218C07A}"/>
              </a:ext>
            </a:extLst>
          </p:cNvPr>
          <p:cNvPicPr>
            <a:picLocks noChangeAspect="1"/>
          </p:cNvPicPr>
          <p:nvPr/>
        </p:nvPicPr>
        <p:blipFill>
          <a:blip r:embed="rId13"/>
          <a:stretch>
            <a:fillRect/>
          </a:stretch>
        </p:blipFill>
        <p:spPr>
          <a:xfrm>
            <a:off x="4594095" y="4714138"/>
            <a:ext cx="925175" cy="1387763"/>
          </a:xfrm>
          <a:prstGeom prst="rect">
            <a:avLst/>
          </a:prstGeom>
        </p:spPr>
      </p:pic>
      <p:pic>
        <p:nvPicPr>
          <p:cNvPr id="14" name="Image 13">
            <a:extLst>
              <a:ext uri="{FF2B5EF4-FFF2-40B4-BE49-F238E27FC236}">
                <a16:creationId xmlns:a16="http://schemas.microsoft.com/office/drawing/2014/main" id="{DFACB2A1-1C58-DF90-16BA-D7333063991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900" b="91400" l="1900" r="98100"/>
                    </a14:imgEffect>
                  </a14:imgLayer>
                </a14:imgProps>
              </a:ext>
            </a:extLst>
          </a:blip>
          <a:stretch>
            <a:fillRect/>
          </a:stretch>
        </p:blipFill>
        <p:spPr>
          <a:xfrm rot="2198318">
            <a:off x="733888" y="4744010"/>
            <a:ext cx="1776080" cy="1776080"/>
          </a:xfrm>
          <a:prstGeom prst="rect">
            <a:avLst/>
          </a:prstGeom>
        </p:spPr>
      </p:pic>
    </p:spTree>
    <p:extLst>
      <p:ext uri="{BB962C8B-B14F-4D97-AF65-F5344CB8AC3E}">
        <p14:creationId xmlns:p14="http://schemas.microsoft.com/office/powerpoint/2010/main" val="3233659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9E61B-6C5D-A562-C3B8-DB2E8C56ADC6}"/>
            </a:ext>
          </a:extLst>
        </p:cNvPr>
        <p:cNvGrpSpPr/>
        <p:nvPr/>
      </p:nvGrpSpPr>
      <p:grpSpPr>
        <a:xfrm>
          <a:off x="0" y="0"/>
          <a:ext cx="0" cy="0"/>
          <a:chOff x="0" y="0"/>
          <a:chExt cx="0" cy="0"/>
        </a:xfrm>
      </p:grpSpPr>
      <p:pic>
        <p:nvPicPr>
          <p:cNvPr id="37" name="Image 36">
            <a:extLst>
              <a:ext uri="{FF2B5EF4-FFF2-40B4-BE49-F238E27FC236}">
                <a16:creationId xmlns:a16="http://schemas.microsoft.com/office/drawing/2014/main" id="{556EFFA3-7009-0515-8E7D-528A3F6800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456990">
            <a:off x="2140005" y="1659135"/>
            <a:ext cx="1002330" cy="1489287"/>
          </a:xfrm>
          <a:prstGeom prst="rect">
            <a:avLst/>
          </a:prstGeom>
        </p:spPr>
      </p:pic>
      <p:sp>
        <p:nvSpPr>
          <p:cNvPr id="2" name="Titre 1">
            <a:extLst>
              <a:ext uri="{FF2B5EF4-FFF2-40B4-BE49-F238E27FC236}">
                <a16:creationId xmlns:a16="http://schemas.microsoft.com/office/drawing/2014/main" id="{A30D17FE-2A42-5531-7C31-61069172E838}"/>
              </a:ext>
            </a:extLst>
          </p:cNvPr>
          <p:cNvSpPr>
            <a:spLocks noGrp="1"/>
          </p:cNvSpPr>
          <p:nvPr>
            <p:ph type="title"/>
          </p:nvPr>
        </p:nvSpPr>
        <p:spPr>
          <a:xfrm>
            <a:off x="362889" y="274308"/>
            <a:ext cx="7981013" cy="548640"/>
          </a:xfrm>
        </p:spPr>
        <p:txBody>
          <a:bodyPr>
            <a:noAutofit/>
          </a:bodyPr>
          <a:lstStyle/>
          <a:p>
            <a:pPr algn="l"/>
            <a:r>
              <a:rPr lang="fr-FR" dirty="0">
                <a:cs typeface="Abadi MT Condensed Extra Bold"/>
              </a:rPr>
              <a:t>RÉCUPÉRATION</a:t>
            </a:r>
          </a:p>
        </p:txBody>
      </p:sp>
      <p:pic>
        <p:nvPicPr>
          <p:cNvPr id="35" name="Image 34">
            <a:extLst>
              <a:ext uri="{FF2B5EF4-FFF2-40B4-BE49-F238E27FC236}">
                <a16:creationId xmlns:a16="http://schemas.microsoft.com/office/drawing/2014/main" id="{C0EEE1BD-1B54-C9E6-C2A6-B1764CC93C8B}"/>
              </a:ext>
            </a:extLst>
          </p:cNvPr>
          <p:cNvPicPr>
            <a:picLocks noChangeAspect="1"/>
          </p:cNvPicPr>
          <p:nvPr/>
        </p:nvPicPr>
        <p:blipFill>
          <a:blip r:embed="rId4"/>
          <a:stretch>
            <a:fillRect/>
          </a:stretch>
        </p:blipFill>
        <p:spPr>
          <a:xfrm>
            <a:off x="519631" y="2164013"/>
            <a:ext cx="1285703" cy="1200882"/>
          </a:xfrm>
          <a:prstGeom prst="rect">
            <a:avLst/>
          </a:prstGeom>
        </p:spPr>
      </p:pic>
      <p:grpSp>
        <p:nvGrpSpPr>
          <p:cNvPr id="39" name="Grouper 38">
            <a:extLst>
              <a:ext uri="{FF2B5EF4-FFF2-40B4-BE49-F238E27FC236}">
                <a16:creationId xmlns:a16="http://schemas.microsoft.com/office/drawing/2014/main" id="{F5401945-57BD-4036-D981-379046B651ED}"/>
              </a:ext>
            </a:extLst>
          </p:cNvPr>
          <p:cNvGrpSpPr/>
          <p:nvPr/>
        </p:nvGrpSpPr>
        <p:grpSpPr>
          <a:xfrm>
            <a:off x="349157" y="1644545"/>
            <a:ext cx="5960142" cy="2649383"/>
            <a:chOff x="-113139" y="1779317"/>
            <a:chExt cx="2099714" cy="2225224"/>
          </a:xfrm>
        </p:grpSpPr>
        <p:sp>
          <p:nvSpPr>
            <p:cNvPr id="40" name="Espace réservé du contenu 5">
              <a:extLst>
                <a:ext uri="{FF2B5EF4-FFF2-40B4-BE49-F238E27FC236}">
                  <a16:creationId xmlns:a16="http://schemas.microsoft.com/office/drawing/2014/main" id="{D84D1745-CD9F-4BD6-E14C-C60FD07947EA}"/>
                </a:ext>
              </a:extLst>
            </p:cNvPr>
            <p:cNvSpPr txBox="1">
              <a:spLocks/>
            </p:cNvSpPr>
            <p:nvPr/>
          </p:nvSpPr>
          <p:spPr>
            <a:xfrm>
              <a:off x="17449" y="1814599"/>
              <a:ext cx="1969126" cy="49638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Emballages</a:t>
              </a:r>
            </a:p>
          </p:txBody>
        </p:sp>
        <p:sp>
          <p:nvSpPr>
            <p:cNvPr id="41" name="Rectangle à coins arrondis 40">
              <a:extLst>
                <a:ext uri="{FF2B5EF4-FFF2-40B4-BE49-F238E27FC236}">
                  <a16:creationId xmlns:a16="http://schemas.microsoft.com/office/drawing/2014/main" id="{9EF47A77-8A8A-8217-D396-8B67F07BB331}"/>
                </a:ext>
              </a:extLst>
            </p:cNvPr>
            <p:cNvSpPr/>
            <p:nvPr/>
          </p:nvSpPr>
          <p:spPr>
            <a:xfrm>
              <a:off x="-113139" y="1779317"/>
              <a:ext cx="1933846" cy="2225224"/>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4" name="Image 33">
            <a:extLst>
              <a:ext uri="{FF2B5EF4-FFF2-40B4-BE49-F238E27FC236}">
                <a16:creationId xmlns:a16="http://schemas.microsoft.com/office/drawing/2014/main" id="{C7C7911F-0A88-B470-58E6-7CEA7F2FD69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 b="96750" l="1760" r="98720">
                        <a14:foregroundMark x1="31680" y1="30250" x2="31680" y2="30250"/>
                        <a14:foregroundMark x1="41440" y1="16500" x2="41440" y2="16500"/>
                        <a14:foregroundMark x1="49440" y1="11750" x2="49440" y2="11750"/>
                      </a14:backgroundRemoval>
                    </a14:imgEffect>
                  </a14:imgLayer>
                </a14:imgProps>
              </a:ext>
              <a:ext uri="{28A0092B-C50C-407E-A947-70E740481C1C}">
                <a14:useLocalDpi xmlns:a14="http://schemas.microsoft.com/office/drawing/2010/main"/>
              </a:ext>
            </a:extLst>
          </a:blip>
          <a:stretch>
            <a:fillRect/>
          </a:stretch>
        </p:blipFill>
        <p:spPr>
          <a:xfrm rot="894719">
            <a:off x="3467364" y="1779981"/>
            <a:ext cx="2196105" cy="1405508"/>
          </a:xfrm>
          <a:prstGeom prst="rect">
            <a:avLst/>
          </a:prstGeom>
        </p:spPr>
      </p:pic>
      <p:sp>
        <p:nvSpPr>
          <p:cNvPr id="9" name="Rectangle 8">
            <a:extLst>
              <a:ext uri="{FF2B5EF4-FFF2-40B4-BE49-F238E27FC236}">
                <a16:creationId xmlns:a16="http://schemas.microsoft.com/office/drawing/2014/main" id="{B1065D24-AA78-ABDE-6255-985131022D63}"/>
              </a:ext>
            </a:extLst>
          </p:cNvPr>
          <p:cNvSpPr/>
          <p:nvPr/>
        </p:nvSpPr>
        <p:spPr>
          <a:xfrm>
            <a:off x="59763" y="59767"/>
            <a:ext cx="9036000" cy="6731997"/>
          </a:xfrm>
          <a:prstGeom prst="rect">
            <a:avLst/>
          </a:prstGeom>
          <a:noFill/>
          <a:ln w="203200" cmpd="sng">
            <a:solidFill>
              <a:srgbClr val="0B5E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2CF507E1-B1EC-5EF1-79DC-5BE37539846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30116" r="68726">
                        <a14:backgroundMark x1="57143" y1="3093" x2="57143" y2="3093"/>
                      </a14:backgroundRemoval>
                    </a14:imgEffect>
                  </a14:imgLayer>
                </a14:imgProps>
              </a:ext>
              <a:ext uri="{28A0092B-C50C-407E-A947-70E740481C1C}">
                <a14:useLocalDpi xmlns:a14="http://schemas.microsoft.com/office/drawing/2010/main"/>
              </a:ext>
            </a:extLst>
          </a:blip>
          <a:srcRect l="27985" r="30931"/>
          <a:stretch/>
        </p:blipFill>
        <p:spPr>
          <a:xfrm rot="14814866">
            <a:off x="4598453" y="2898961"/>
            <a:ext cx="813893" cy="1483874"/>
          </a:xfrm>
          <a:prstGeom prst="rect">
            <a:avLst/>
          </a:prstGeom>
        </p:spPr>
      </p:pic>
      <p:pic>
        <p:nvPicPr>
          <p:cNvPr id="7" name="Image 6">
            <a:extLst>
              <a:ext uri="{FF2B5EF4-FFF2-40B4-BE49-F238E27FC236}">
                <a16:creationId xmlns:a16="http://schemas.microsoft.com/office/drawing/2014/main" id="{86A47C77-6DD2-F625-8B98-4F2B40EA3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1146710">
            <a:off x="595140" y="4916333"/>
            <a:ext cx="1488815" cy="1488815"/>
          </a:xfrm>
          <a:prstGeom prst="rect">
            <a:avLst/>
          </a:prstGeom>
        </p:spPr>
      </p:pic>
      <p:grpSp>
        <p:nvGrpSpPr>
          <p:cNvPr id="10" name="Grouper 38">
            <a:extLst>
              <a:ext uri="{FF2B5EF4-FFF2-40B4-BE49-F238E27FC236}">
                <a16:creationId xmlns:a16="http://schemas.microsoft.com/office/drawing/2014/main" id="{92769996-12A6-F504-5044-14E5F2FA6480}"/>
              </a:ext>
            </a:extLst>
          </p:cNvPr>
          <p:cNvGrpSpPr/>
          <p:nvPr/>
        </p:nvGrpSpPr>
        <p:grpSpPr>
          <a:xfrm>
            <a:off x="362889" y="4430234"/>
            <a:ext cx="5723793" cy="2082259"/>
            <a:chOff x="-113139" y="1779317"/>
            <a:chExt cx="2016450" cy="2225224"/>
          </a:xfrm>
        </p:grpSpPr>
        <p:sp>
          <p:nvSpPr>
            <p:cNvPr id="11" name="Espace réservé du contenu 5">
              <a:extLst>
                <a:ext uri="{FF2B5EF4-FFF2-40B4-BE49-F238E27FC236}">
                  <a16:creationId xmlns:a16="http://schemas.microsoft.com/office/drawing/2014/main" id="{29C6E52C-C067-9695-9FF2-D874E1B88B6C}"/>
                </a:ext>
              </a:extLst>
            </p:cNvPr>
            <p:cNvSpPr txBox="1">
              <a:spLocks/>
            </p:cNvSpPr>
            <p:nvPr/>
          </p:nvSpPr>
          <p:spPr>
            <a:xfrm>
              <a:off x="-65815" y="1814599"/>
              <a:ext cx="1969126" cy="49638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Imprimés</a:t>
              </a:r>
            </a:p>
          </p:txBody>
        </p:sp>
        <p:sp>
          <p:nvSpPr>
            <p:cNvPr id="12" name="Rectangle à coins arrondis 40">
              <a:extLst>
                <a:ext uri="{FF2B5EF4-FFF2-40B4-BE49-F238E27FC236}">
                  <a16:creationId xmlns:a16="http://schemas.microsoft.com/office/drawing/2014/main" id="{CF2A009D-240E-0A1E-8EBA-DD7BFA491B43}"/>
                </a:ext>
              </a:extLst>
            </p:cNvPr>
            <p:cNvSpPr/>
            <p:nvPr/>
          </p:nvSpPr>
          <p:spPr>
            <a:xfrm>
              <a:off x="-113139" y="1779317"/>
              <a:ext cx="1933846" cy="2225224"/>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26" name="Picture 2" descr="Cahier Canada ligné paquet de 4 | Scolart">
            <a:extLst>
              <a:ext uri="{FF2B5EF4-FFF2-40B4-BE49-F238E27FC236}">
                <a16:creationId xmlns:a16="http://schemas.microsoft.com/office/drawing/2014/main" id="{FCD8A7F5-1805-F71A-45C7-26BDC9711A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2510" y="4803409"/>
            <a:ext cx="1149892" cy="15208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îtes de carton ondulé – 25 x 25 x 20 po">
            <a:extLst>
              <a:ext uri="{FF2B5EF4-FFF2-40B4-BE49-F238E27FC236}">
                <a16:creationId xmlns:a16="http://schemas.microsoft.com/office/drawing/2014/main" id="{48C313EA-093F-31D9-9EFC-9D66DC150F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6098" y="4881596"/>
            <a:ext cx="1876425" cy="1406667"/>
          </a:xfrm>
          <a:prstGeom prst="rect">
            <a:avLst/>
          </a:prstGeom>
          <a:noFill/>
          <a:extLst>
            <a:ext uri="{909E8E84-426E-40DD-AFC4-6F175D3DCCD1}">
              <a14:hiddenFill xmlns:a14="http://schemas.microsoft.com/office/drawing/2010/main">
                <a:solidFill>
                  <a:srgbClr val="FFFFFF"/>
                </a:solidFill>
              </a14:hiddenFill>
            </a:ext>
          </a:extLst>
        </p:spPr>
      </p:pic>
      <p:sp>
        <p:nvSpPr>
          <p:cNvPr id="17" name="Espace réservé du contenu 5">
            <a:extLst>
              <a:ext uri="{FF2B5EF4-FFF2-40B4-BE49-F238E27FC236}">
                <a16:creationId xmlns:a16="http://schemas.microsoft.com/office/drawing/2014/main" id="{BEC33886-46F4-5322-E7F8-52268853541F}"/>
              </a:ext>
            </a:extLst>
          </p:cNvPr>
          <p:cNvSpPr txBox="1">
            <a:spLocks/>
          </p:cNvSpPr>
          <p:nvPr/>
        </p:nvSpPr>
        <p:spPr>
          <a:xfrm>
            <a:off x="362887" y="968655"/>
            <a:ext cx="10249934" cy="67589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2000" dirty="0">
                <a:latin typeface="+mj-lt"/>
                <a:cs typeface="Rockwell"/>
              </a:rPr>
              <a:t>À l’école comme à la maison, je peux mettre dans le bac bleu...</a:t>
            </a:r>
          </a:p>
          <a:p>
            <a:pPr marL="0" indent="0">
              <a:buFont typeface="Arial"/>
              <a:buNone/>
            </a:pPr>
            <a:r>
              <a:rPr lang="fr-FR" sz="2000" i="1" dirty="0">
                <a:latin typeface="+mj-lt"/>
              </a:rPr>
              <a:t>Contenants, emballages et imprimés… c’est tout!</a:t>
            </a:r>
            <a:endParaRPr lang="fr-FR" i="1" dirty="0"/>
          </a:p>
        </p:txBody>
      </p:sp>
      <p:pic>
        <p:nvPicPr>
          <p:cNvPr id="19" name="Image 18">
            <a:extLst>
              <a:ext uri="{FF2B5EF4-FFF2-40B4-BE49-F238E27FC236}">
                <a16:creationId xmlns:a16="http://schemas.microsoft.com/office/drawing/2014/main" id="{3CAF2D01-A4BE-4D31-3EC0-D5FC9AF64F97}"/>
              </a:ext>
            </a:extLst>
          </p:cNvPr>
          <p:cNvPicPr>
            <a:picLocks noChangeAspect="1"/>
          </p:cNvPicPr>
          <p:nvPr/>
        </p:nvPicPr>
        <p:blipFill>
          <a:blip r:embed="rId12"/>
          <a:stretch>
            <a:fillRect/>
          </a:stretch>
        </p:blipFill>
        <p:spPr>
          <a:xfrm>
            <a:off x="6078228" y="2416091"/>
            <a:ext cx="2747175" cy="3473253"/>
          </a:xfrm>
          <a:prstGeom prst="rect">
            <a:avLst/>
          </a:prstGeom>
        </p:spPr>
      </p:pic>
      <p:pic>
        <p:nvPicPr>
          <p:cNvPr id="1032" name="Picture 8" descr="Images de Emballage de chips – Téléchargement gratuit sur Freepik">
            <a:extLst>
              <a:ext uri="{FF2B5EF4-FFF2-40B4-BE49-F238E27FC236}">
                <a16:creationId xmlns:a16="http://schemas.microsoft.com/office/drawing/2014/main" id="{E04C62B9-3046-E21D-3C0C-F9E106BBEAE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958" t="19112" r="53926" b="21751"/>
          <a:stretch>
            <a:fillRect/>
          </a:stretch>
        </p:blipFill>
        <p:spPr bwMode="auto">
          <a:xfrm>
            <a:off x="2971834" y="2890853"/>
            <a:ext cx="924288" cy="12433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sk &amp; Co Dark Chocolate Granola Bars 45g | Wholesome Home | Best Organic  Products Online Shop">
            <a:extLst>
              <a:ext uri="{FF2B5EF4-FFF2-40B4-BE49-F238E27FC236}">
                <a16:creationId xmlns:a16="http://schemas.microsoft.com/office/drawing/2014/main" id="{35C6E702-A863-3783-98CA-B43419C9FE7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000" t="23439" r="8487" b="23055"/>
          <a:stretch>
            <a:fillRect/>
          </a:stretch>
        </p:blipFill>
        <p:spPr bwMode="auto">
          <a:xfrm>
            <a:off x="1033289" y="3262772"/>
            <a:ext cx="1355295" cy="90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8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89" y="349013"/>
            <a:ext cx="7981013" cy="548640"/>
          </a:xfrm>
        </p:spPr>
        <p:txBody>
          <a:bodyPr>
            <a:noAutofit/>
          </a:bodyPr>
          <a:lstStyle/>
          <a:p>
            <a:pPr algn="l"/>
            <a:r>
              <a:rPr lang="fr-FR" dirty="0">
                <a:cs typeface="Abadi MT Condensed Extra Bold"/>
              </a:rPr>
              <a:t>ORDURES</a:t>
            </a:r>
          </a:p>
        </p:txBody>
      </p:sp>
      <p:sp>
        <p:nvSpPr>
          <p:cNvPr id="6" name="Espace réservé du contenu 5"/>
          <p:cNvSpPr>
            <a:spLocks noGrp="1"/>
          </p:cNvSpPr>
          <p:nvPr>
            <p:ph idx="1"/>
          </p:nvPr>
        </p:nvSpPr>
        <p:spPr>
          <a:xfrm>
            <a:off x="362887" y="983596"/>
            <a:ext cx="10249934" cy="575931"/>
          </a:xfrm>
        </p:spPr>
        <p:txBody>
          <a:bodyPr/>
          <a:lstStyle/>
          <a:p>
            <a:pPr marL="0" indent="0">
              <a:buNone/>
            </a:pPr>
            <a:r>
              <a:rPr lang="fr-FR" sz="2000" dirty="0">
                <a:latin typeface="+mj-lt"/>
                <a:cs typeface="Rockwell"/>
              </a:rPr>
              <a:t>À l’école comme à la maison, je peux mettre dans la poubelle...</a:t>
            </a:r>
          </a:p>
          <a:p>
            <a:endParaRPr lang="fr-FR" dirty="0"/>
          </a:p>
        </p:txBody>
      </p:sp>
      <p:sp>
        <p:nvSpPr>
          <p:cNvPr id="94" name="Espace réservé du contenu 5"/>
          <p:cNvSpPr txBox="1">
            <a:spLocks/>
          </p:cNvSpPr>
          <p:nvPr/>
        </p:nvSpPr>
        <p:spPr>
          <a:xfrm>
            <a:off x="547443" y="1608695"/>
            <a:ext cx="1841636" cy="49638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Objets brisés</a:t>
            </a:r>
          </a:p>
        </p:txBody>
      </p:sp>
      <p:sp>
        <p:nvSpPr>
          <p:cNvPr id="29" name="Rectangle 28"/>
          <p:cNvSpPr/>
          <p:nvPr/>
        </p:nvSpPr>
        <p:spPr>
          <a:xfrm>
            <a:off x="59763" y="59767"/>
            <a:ext cx="9036000" cy="6731997"/>
          </a:xfrm>
          <a:prstGeom prst="rect">
            <a:avLst/>
          </a:prstGeom>
          <a:noFill/>
          <a:ln w="203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5" name="Grouper 107">
            <a:extLst>
              <a:ext uri="{FF2B5EF4-FFF2-40B4-BE49-F238E27FC236}">
                <a16:creationId xmlns:a16="http://schemas.microsoft.com/office/drawing/2014/main" id="{467C4F3A-6203-E2C9-F469-8D6A7E85B38C}"/>
              </a:ext>
            </a:extLst>
          </p:cNvPr>
          <p:cNvGrpSpPr/>
          <p:nvPr/>
        </p:nvGrpSpPr>
        <p:grpSpPr>
          <a:xfrm>
            <a:off x="470413" y="4047997"/>
            <a:ext cx="2686413" cy="2242865"/>
            <a:chOff x="-113139" y="1779317"/>
            <a:chExt cx="1986767" cy="2242865"/>
          </a:xfrm>
        </p:grpSpPr>
        <p:sp>
          <p:nvSpPr>
            <p:cNvPr id="9" name="Espace réservé du contenu 5">
              <a:extLst>
                <a:ext uri="{FF2B5EF4-FFF2-40B4-BE49-F238E27FC236}">
                  <a16:creationId xmlns:a16="http://schemas.microsoft.com/office/drawing/2014/main" id="{C4D62FC9-4ECC-46BA-1C15-10F9869D99B5}"/>
                </a:ext>
              </a:extLst>
            </p:cNvPr>
            <p:cNvSpPr txBox="1">
              <a:spLocks/>
            </p:cNvSpPr>
            <p:nvPr/>
          </p:nvSpPr>
          <p:spPr>
            <a:xfrm>
              <a:off x="-95498" y="1779317"/>
              <a:ext cx="1969126" cy="866856"/>
            </a:xfrm>
            <a:prstGeom prst="rect">
              <a:avLst/>
            </a:prstGeom>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fr-FR" dirty="0"/>
            </a:p>
          </p:txBody>
        </p:sp>
        <p:sp>
          <p:nvSpPr>
            <p:cNvPr id="10" name="Rectangle à coins arrondis 109">
              <a:extLst>
                <a:ext uri="{FF2B5EF4-FFF2-40B4-BE49-F238E27FC236}">
                  <a16:creationId xmlns:a16="http://schemas.microsoft.com/office/drawing/2014/main" id="{F749CB8F-2F11-5677-D9B1-DC7666EE1E1E}"/>
                </a:ext>
              </a:extLst>
            </p:cNvPr>
            <p:cNvSpPr/>
            <p:nvPr/>
          </p:nvSpPr>
          <p:spPr>
            <a:xfrm>
              <a:off x="-113139" y="1796958"/>
              <a:ext cx="1933846" cy="2225224"/>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3" name="Espace réservé du contenu 5">
            <a:extLst>
              <a:ext uri="{FF2B5EF4-FFF2-40B4-BE49-F238E27FC236}">
                <a16:creationId xmlns:a16="http://schemas.microsoft.com/office/drawing/2014/main" id="{A5769350-3204-7798-614F-D14B9041AD9A}"/>
              </a:ext>
            </a:extLst>
          </p:cNvPr>
          <p:cNvSpPr txBox="1">
            <a:spLocks/>
          </p:cNvSpPr>
          <p:nvPr/>
        </p:nvSpPr>
        <p:spPr>
          <a:xfrm>
            <a:off x="547443" y="4230637"/>
            <a:ext cx="2537825" cy="496389"/>
          </a:xfrm>
          <a:prstGeom prst="rect">
            <a:avLst/>
          </a:prstGeom>
          <a:noFill/>
          <a:ln>
            <a:noFill/>
          </a:ln>
        </p:spPr>
        <p:txBody>
          <a:bodyPr vert="horz" lIns="91440" tIns="45720" rIns="91440" bIns="45720" rtlCol="0">
            <a:normAutofit fontScale="77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Vêtements en mauvais état</a:t>
            </a:r>
          </a:p>
        </p:txBody>
      </p:sp>
      <p:pic>
        <p:nvPicPr>
          <p:cNvPr id="1028" name="Picture 4" descr="Torn Shirt Images – Browse 33,755 Stock Photos, Vectors, and Video | Adobe  Stock">
            <a:extLst>
              <a:ext uri="{FF2B5EF4-FFF2-40B4-BE49-F238E27FC236}">
                <a16:creationId xmlns:a16="http://schemas.microsoft.com/office/drawing/2014/main" id="{B1D4925C-1BE6-2925-0B95-50B413213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022" y="4625859"/>
            <a:ext cx="1392610" cy="1392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74,200+ Broken Household Items Stock Photos, Pictures &amp; Royalty-Free  Images - iStock | Living room">
            <a:extLst>
              <a:ext uri="{FF2B5EF4-FFF2-40B4-BE49-F238E27FC236}">
                <a16:creationId xmlns:a16="http://schemas.microsoft.com/office/drawing/2014/main" id="{BCC7237F-F426-4E27-E708-BC631D8D5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694" y="1964446"/>
            <a:ext cx="1480785" cy="148078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Une image contenant poubelle, Poubelle, conteneur, Confinement des déchets&#10;&#10;Le contenu généré par l’IA peut être incorrect.">
            <a:extLst>
              <a:ext uri="{FF2B5EF4-FFF2-40B4-BE49-F238E27FC236}">
                <a16:creationId xmlns:a16="http://schemas.microsoft.com/office/drawing/2014/main" id="{DBACC42B-185F-5012-D9B1-727E3F0B1DF6}"/>
              </a:ext>
            </a:extLst>
          </p:cNvPr>
          <p:cNvPicPr>
            <a:picLocks noChangeAspect="1"/>
          </p:cNvPicPr>
          <p:nvPr/>
        </p:nvPicPr>
        <p:blipFill>
          <a:blip r:embed="rId5"/>
          <a:srcRect l="18869" t="13289" r="18221" b="8250"/>
          <a:stretch>
            <a:fillRect/>
          </a:stretch>
        </p:blipFill>
        <p:spPr>
          <a:xfrm>
            <a:off x="6882270" y="2291181"/>
            <a:ext cx="1873443" cy="3094794"/>
          </a:xfrm>
          <a:prstGeom prst="rect">
            <a:avLst/>
          </a:prstGeom>
        </p:spPr>
      </p:pic>
      <p:grpSp>
        <p:nvGrpSpPr>
          <p:cNvPr id="18" name="Grouper 107">
            <a:extLst>
              <a:ext uri="{FF2B5EF4-FFF2-40B4-BE49-F238E27FC236}">
                <a16:creationId xmlns:a16="http://schemas.microsoft.com/office/drawing/2014/main" id="{7EE9A399-18A3-E2F5-1E90-86D020CFDBFD}"/>
              </a:ext>
            </a:extLst>
          </p:cNvPr>
          <p:cNvGrpSpPr/>
          <p:nvPr/>
        </p:nvGrpSpPr>
        <p:grpSpPr>
          <a:xfrm>
            <a:off x="3516662" y="1528717"/>
            <a:ext cx="2683954" cy="2242865"/>
            <a:chOff x="-113139" y="1779317"/>
            <a:chExt cx="1986767" cy="2242865"/>
          </a:xfrm>
        </p:grpSpPr>
        <p:sp>
          <p:nvSpPr>
            <p:cNvPr id="19" name="Espace réservé du contenu 5">
              <a:extLst>
                <a:ext uri="{FF2B5EF4-FFF2-40B4-BE49-F238E27FC236}">
                  <a16:creationId xmlns:a16="http://schemas.microsoft.com/office/drawing/2014/main" id="{1A11E726-3D01-CC3E-92A9-1DFE42217D8C}"/>
                </a:ext>
              </a:extLst>
            </p:cNvPr>
            <p:cNvSpPr txBox="1">
              <a:spLocks/>
            </p:cNvSpPr>
            <p:nvPr/>
          </p:nvSpPr>
          <p:spPr>
            <a:xfrm>
              <a:off x="-95498" y="1779317"/>
              <a:ext cx="1969126" cy="866856"/>
            </a:xfrm>
            <a:prstGeom prst="rect">
              <a:avLst/>
            </a:prstGeom>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fr-FR" dirty="0"/>
            </a:p>
          </p:txBody>
        </p:sp>
        <p:sp>
          <p:nvSpPr>
            <p:cNvPr id="20" name="Rectangle à coins arrondis 109">
              <a:extLst>
                <a:ext uri="{FF2B5EF4-FFF2-40B4-BE49-F238E27FC236}">
                  <a16:creationId xmlns:a16="http://schemas.microsoft.com/office/drawing/2014/main" id="{DC57AAB4-A706-6AFA-A2AA-3215911BCA79}"/>
                </a:ext>
              </a:extLst>
            </p:cNvPr>
            <p:cNvSpPr/>
            <p:nvPr/>
          </p:nvSpPr>
          <p:spPr>
            <a:xfrm>
              <a:off x="-113139" y="1796958"/>
              <a:ext cx="1933846" cy="2225224"/>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Espace réservé du contenu 5">
            <a:extLst>
              <a:ext uri="{FF2B5EF4-FFF2-40B4-BE49-F238E27FC236}">
                <a16:creationId xmlns:a16="http://schemas.microsoft.com/office/drawing/2014/main" id="{0EEE1C0E-5E6E-C90D-037B-1AF5297E5772}"/>
              </a:ext>
            </a:extLst>
          </p:cNvPr>
          <p:cNvSpPr txBox="1">
            <a:spLocks/>
          </p:cNvSpPr>
          <p:nvPr/>
        </p:nvSpPr>
        <p:spPr>
          <a:xfrm>
            <a:off x="3638493" y="1587966"/>
            <a:ext cx="1841636" cy="49638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Vaisselle</a:t>
            </a:r>
          </a:p>
        </p:txBody>
      </p:sp>
      <p:grpSp>
        <p:nvGrpSpPr>
          <p:cNvPr id="22" name="Grouper 107">
            <a:extLst>
              <a:ext uri="{FF2B5EF4-FFF2-40B4-BE49-F238E27FC236}">
                <a16:creationId xmlns:a16="http://schemas.microsoft.com/office/drawing/2014/main" id="{69BCF417-5092-B419-8862-4AC6C6D7A6FB}"/>
              </a:ext>
            </a:extLst>
          </p:cNvPr>
          <p:cNvGrpSpPr/>
          <p:nvPr/>
        </p:nvGrpSpPr>
        <p:grpSpPr>
          <a:xfrm>
            <a:off x="3544983" y="4065638"/>
            <a:ext cx="2683954" cy="2242865"/>
            <a:chOff x="-113139" y="1779317"/>
            <a:chExt cx="1986767" cy="2242865"/>
          </a:xfrm>
        </p:grpSpPr>
        <p:sp>
          <p:nvSpPr>
            <p:cNvPr id="23" name="Espace réservé du contenu 5">
              <a:extLst>
                <a:ext uri="{FF2B5EF4-FFF2-40B4-BE49-F238E27FC236}">
                  <a16:creationId xmlns:a16="http://schemas.microsoft.com/office/drawing/2014/main" id="{7C83D163-4F8D-234E-D016-DFA8122CB152}"/>
                </a:ext>
              </a:extLst>
            </p:cNvPr>
            <p:cNvSpPr txBox="1">
              <a:spLocks/>
            </p:cNvSpPr>
            <p:nvPr/>
          </p:nvSpPr>
          <p:spPr>
            <a:xfrm>
              <a:off x="-95498" y="1779317"/>
              <a:ext cx="1969126" cy="866856"/>
            </a:xfrm>
            <a:prstGeom prst="rect">
              <a:avLst/>
            </a:prstGeom>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fr-FR" dirty="0"/>
            </a:p>
          </p:txBody>
        </p:sp>
        <p:sp>
          <p:nvSpPr>
            <p:cNvPr id="24" name="Rectangle à coins arrondis 109">
              <a:extLst>
                <a:ext uri="{FF2B5EF4-FFF2-40B4-BE49-F238E27FC236}">
                  <a16:creationId xmlns:a16="http://schemas.microsoft.com/office/drawing/2014/main" id="{CFDC1671-313D-F3C2-DB11-F2C0DF1C28E5}"/>
                </a:ext>
              </a:extLst>
            </p:cNvPr>
            <p:cNvSpPr/>
            <p:nvPr/>
          </p:nvSpPr>
          <p:spPr>
            <a:xfrm>
              <a:off x="-113139" y="1796958"/>
              <a:ext cx="1933846" cy="2225224"/>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5" name="Espace réservé du contenu 5">
            <a:extLst>
              <a:ext uri="{FF2B5EF4-FFF2-40B4-BE49-F238E27FC236}">
                <a16:creationId xmlns:a16="http://schemas.microsoft.com/office/drawing/2014/main" id="{5D76BC3F-28F7-5F4A-2C15-929E4407FA67}"/>
              </a:ext>
            </a:extLst>
          </p:cNvPr>
          <p:cNvSpPr txBox="1">
            <a:spLocks/>
          </p:cNvSpPr>
          <p:nvPr/>
        </p:nvSpPr>
        <p:spPr>
          <a:xfrm>
            <a:off x="3701680" y="4124887"/>
            <a:ext cx="2427444" cy="49638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FR" sz="2000" dirty="0">
                <a:latin typeface="+mj-lt"/>
                <a:cs typeface="Rockwell"/>
              </a:rPr>
              <a:t>Produis hygiéniques</a:t>
            </a:r>
          </a:p>
        </p:txBody>
      </p:sp>
      <p:pic>
        <p:nvPicPr>
          <p:cNvPr id="2052" name="Picture 4" descr="Quelle protection hygiénique écologique choisir ? | Love&amp;Green">
            <a:extLst>
              <a:ext uri="{FF2B5EF4-FFF2-40B4-BE49-F238E27FC236}">
                <a16:creationId xmlns:a16="http://schemas.microsoft.com/office/drawing/2014/main" id="{3D667759-B0FC-8953-381F-F5EF10C63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521594"/>
            <a:ext cx="1496879" cy="14968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llon De Basket Dégonflé Banque D'Images et Photos Libres De Droits. Image  90934671">
            <a:extLst>
              <a:ext uri="{FF2B5EF4-FFF2-40B4-BE49-F238E27FC236}">
                <a16:creationId xmlns:a16="http://schemas.microsoft.com/office/drawing/2014/main" id="{6586BE9A-6ECC-C0F9-EE59-07DAC3328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55" t="7512" r="11428" b="6078"/>
          <a:stretch>
            <a:fillRect/>
          </a:stretch>
        </p:blipFill>
        <p:spPr bwMode="auto">
          <a:xfrm>
            <a:off x="686285" y="2122289"/>
            <a:ext cx="1392610" cy="12945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ux ciseaux cassés | Photo Premium">
            <a:extLst>
              <a:ext uri="{FF2B5EF4-FFF2-40B4-BE49-F238E27FC236}">
                <a16:creationId xmlns:a16="http://schemas.microsoft.com/office/drawing/2014/main" id="{AA2B7CCB-D468-5291-BCC0-732FEF1945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93646">
            <a:off x="2090341" y="1935909"/>
            <a:ext cx="922297" cy="1285875"/>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rouper 107"/>
          <p:cNvGrpSpPr/>
          <p:nvPr/>
        </p:nvGrpSpPr>
        <p:grpSpPr>
          <a:xfrm>
            <a:off x="472872" y="1528717"/>
            <a:ext cx="2683954" cy="2242865"/>
            <a:chOff x="-113139" y="1779317"/>
            <a:chExt cx="1986767" cy="2242865"/>
          </a:xfrm>
        </p:grpSpPr>
        <p:sp>
          <p:nvSpPr>
            <p:cNvPr id="109" name="Espace réservé du contenu 5"/>
            <p:cNvSpPr txBox="1">
              <a:spLocks/>
            </p:cNvSpPr>
            <p:nvPr/>
          </p:nvSpPr>
          <p:spPr>
            <a:xfrm>
              <a:off x="-95498" y="1779317"/>
              <a:ext cx="1969126" cy="866856"/>
            </a:xfrm>
            <a:prstGeom prst="rect">
              <a:avLst/>
            </a:prstGeom>
            <a:ln>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fr-FR" dirty="0"/>
            </a:p>
          </p:txBody>
        </p:sp>
        <p:sp>
          <p:nvSpPr>
            <p:cNvPr id="110" name="Rectangle à coins arrondis 109"/>
            <p:cNvSpPr/>
            <p:nvPr/>
          </p:nvSpPr>
          <p:spPr>
            <a:xfrm>
              <a:off x="-113139" y="1796958"/>
              <a:ext cx="1933846" cy="2225224"/>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5452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5926340"/>
          </a:xfrm>
        </p:spPr>
        <p:txBody>
          <a:bodyPr/>
          <a:lstStyle/>
          <a:p>
            <a:pPr algn="ctr"/>
            <a:r>
              <a:rPr lang="fr-FR" sz="8000" dirty="0">
                <a:cs typeface="Abadi MT Condensed Extra Bold"/>
              </a:rPr>
              <a:t>DES QUESTIONS?</a:t>
            </a:r>
          </a:p>
        </p:txBody>
      </p:sp>
      <p:grpSp>
        <p:nvGrpSpPr>
          <p:cNvPr id="24" name="Grouper 23"/>
          <p:cNvGrpSpPr/>
          <p:nvPr/>
        </p:nvGrpSpPr>
        <p:grpSpPr>
          <a:xfrm flipH="1">
            <a:off x="4979445" y="3666647"/>
            <a:ext cx="1535191" cy="2125920"/>
            <a:chOff x="2968963" y="1763749"/>
            <a:chExt cx="2771034" cy="3663269"/>
          </a:xfrm>
        </p:grpSpPr>
        <p:pic>
          <p:nvPicPr>
            <p:cNvPr id="22" name="Imag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96641">
                          <a14:foregroundMark x1="50678" y1="93852" x2="50678" y2="93852"/>
                          <a14:foregroundMark x1="81301" y1="34221" x2="81301" y2="34221"/>
                          <a14:foregroundMark x1="23306" y1="7377" x2="23306" y2="7377"/>
                          <a14:foregroundMark x1="92412" y1="4713" x2="92412" y2="4713"/>
                          <a14:backgroundMark x1="58808" y1="77869" x2="58808" y2="77869"/>
                          <a14:backgroundMark x1="60976" y1="88934" x2="60976" y2="88934"/>
                          <a14:backgroundMark x1="11382" y1="92828" x2="11382" y2="92828"/>
                          <a14:backgroundMark x1="66938" y1="42418" x2="66938" y2="42418"/>
                          <a14:backgroundMark x1="4878" y1="42008" x2="4878" y2="42008"/>
                          <a14:backgroundMark x1="20325" y1="95697" x2="20325" y2="95697"/>
                          <a14:backgroundMark x1="4878" y1="86066" x2="4878" y2="86066"/>
                          <a14:backgroundMark x1="5149" y1="76639" x2="5149" y2="76639"/>
                          <a14:backgroundMark x1="13550" y1="89754" x2="13550" y2="89754"/>
                        </a14:backgroundRemoval>
                      </a14:imgEffect>
                    </a14:imgLayer>
                  </a14:imgProps>
                </a:ext>
                <a:ext uri="{28A0092B-C50C-407E-A947-70E740481C1C}">
                  <a14:useLocalDpi xmlns:a14="http://schemas.microsoft.com/office/drawing/2010/main"/>
                </a:ext>
              </a:extLst>
            </a:blip>
            <a:srcRect/>
            <a:stretch/>
          </p:blipFill>
          <p:spPr>
            <a:xfrm>
              <a:off x="2968963" y="1929973"/>
              <a:ext cx="2771034" cy="3497045"/>
            </a:xfrm>
            <a:prstGeom prst="rect">
              <a:avLst/>
            </a:prstGeom>
          </p:spPr>
        </p:pic>
        <p:pic>
          <p:nvPicPr>
            <p:cNvPr id="23" name="Image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762" b="89503" l="0" r="100000"/>
                      </a14:imgEffect>
                    </a14:imgLayer>
                  </a14:imgProps>
                </a:ext>
                <a:ext uri="{28A0092B-C50C-407E-A947-70E740481C1C}">
                  <a14:useLocalDpi xmlns:a14="http://schemas.microsoft.com/office/drawing/2010/main"/>
                </a:ext>
              </a:extLst>
            </a:blip>
            <a:srcRect/>
            <a:stretch/>
          </p:blipFill>
          <p:spPr>
            <a:xfrm>
              <a:off x="2968965" y="1763749"/>
              <a:ext cx="857702" cy="1289917"/>
            </a:xfrm>
            <a:prstGeom prst="rect">
              <a:avLst/>
            </a:prstGeom>
          </p:spPr>
        </p:pic>
      </p:grpSp>
      <p:grpSp>
        <p:nvGrpSpPr>
          <p:cNvPr id="32" name="Grouper 31"/>
          <p:cNvGrpSpPr/>
          <p:nvPr/>
        </p:nvGrpSpPr>
        <p:grpSpPr>
          <a:xfrm>
            <a:off x="0" y="511703"/>
            <a:ext cx="2679016" cy="1877285"/>
            <a:chOff x="2610681" y="2645062"/>
            <a:chExt cx="3993320" cy="2441509"/>
          </a:xfrm>
        </p:grpSpPr>
        <p:pic>
          <p:nvPicPr>
            <p:cNvPr id="30" name="Image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386" b="100000" l="0" r="99463">
                          <a14:foregroundMark x1="68515" y1="53216" x2="68515" y2="53216"/>
                          <a14:foregroundMark x1="76386" y1="51462" x2="76386" y2="51462"/>
                          <a14:foregroundMark x1="78354" y1="43567" x2="78354" y2="43567"/>
                          <a14:foregroundMark x1="78712" y1="48246" x2="78712" y2="48246"/>
                          <a14:foregroundMark x1="79428" y1="44737" x2="79428" y2="44737"/>
                          <a14:foregroundMark x1="69231" y1="43275" x2="69231" y2="43275"/>
                          <a14:foregroundMark x1="11807" y1="46199" x2="11807" y2="46199"/>
                        </a14:backgroundRemoval>
                      </a14:imgEffect>
                    </a14:imgLayer>
                  </a14:imgProps>
                </a:ext>
                <a:ext uri="{28A0092B-C50C-407E-A947-70E740481C1C}">
                  <a14:useLocalDpi xmlns:a14="http://schemas.microsoft.com/office/drawing/2010/main"/>
                </a:ext>
              </a:extLst>
            </a:blip>
            <a:srcRect/>
            <a:stretch/>
          </p:blipFill>
          <p:spPr>
            <a:xfrm>
              <a:off x="2610681" y="2645062"/>
              <a:ext cx="3993320" cy="2441509"/>
            </a:xfrm>
            <a:prstGeom prst="rect">
              <a:avLst/>
            </a:prstGeom>
          </p:spPr>
        </p:pic>
        <p:pic>
          <p:nvPicPr>
            <p:cNvPr id="31" name="Imag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24" b="89313" l="10092" r="89908"/>
                      </a14:imgEffect>
                    </a14:imgLayer>
                  </a14:imgProps>
                </a:ext>
                <a:ext uri="{28A0092B-C50C-407E-A947-70E740481C1C}">
                  <a14:useLocalDpi xmlns:a14="http://schemas.microsoft.com/office/drawing/2010/main"/>
                </a:ext>
              </a:extLst>
            </a:blip>
            <a:srcRect/>
            <a:stretch/>
          </p:blipFill>
          <p:spPr>
            <a:xfrm>
              <a:off x="2610681" y="3380212"/>
              <a:ext cx="776148" cy="931298"/>
            </a:xfrm>
            <a:prstGeom prst="rect">
              <a:avLst/>
            </a:prstGeom>
          </p:spPr>
        </p:pic>
      </p:grpSp>
      <p:pic>
        <p:nvPicPr>
          <p:cNvPr id="44" name="Image 4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613" b="100000" l="1173" r="96188"/>
                    </a14:imgEffect>
                  </a14:imgLayer>
                </a14:imgProps>
              </a:ext>
              <a:ext uri="{28A0092B-C50C-407E-A947-70E740481C1C}">
                <a14:useLocalDpi xmlns:a14="http://schemas.microsoft.com/office/drawing/2010/main"/>
              </a:ext>
            </a:extLst>
          </a:blip>
          <a:srcRect/>
          <a:stretch/>
        </p:blipFill>
        <p:spPr>
          <a:xfrm rot="2038843">
            <a:off x="7553742" y="300938"/>
            <a:ext cx="1828816" cy="2461013"/>
          </a:xfrm>
          <a:prstGeom prst="rect">
            <a:avLst/>
          </a:prstGeom>
        </p:spPr>
      </p:pic>
      <p:grpSp>
        <p:nvGrpSpPr>
          <p:cNvPr id="36" name="Grouper 35"/>
          <p:cNvGrpSpPr/>
          <p:nvPr/>
        </p:nvGrpSpPr>
        <p:grpSpPr>
          <a:xfrm>
            <a:off x="0" y="3667794"/>
            <a:ext cx="2103986" cy="2162241"/>
            <a:chOff x="2804719" y="2040832"/>
            <a:chExt cx="3580868" cy="3045739"/>
          </a:xfrm>
        </p:grpSpPr>
        <p:pic>
          <p:nvPicPr>
            <p:cNvPr id="33" name="Image 3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399" b="98122" l="1240" r="96901"/>
                      </a14:imgEffect>
                    </a14:imgLayer>
                  </a14:imgProps>
                </a:ext>
                <a:ext uri="{28A0092B-C50C-407E-A947-70E740481C1C}">
                  <a14:useLocalDpi xmlns:a14="http://schemas.microsoft.com/office/drawing/2010/main"/>
                </a:ext>
              </a:extLst>
            </a:blip>
            <a:srcRect/>
            <a:stretch/>
          </p:blipFill>
          <p:spPr>
            <a:xfrm>
              <a:off x="2928197" y="2040832"/>
              <a:ext cx="3457390" cy="3045739"/>
            </a:xfrm>
            <a:prstGeom prst="rect">
              <a:avLst/>
            </a:prstGeom>
          </p:spPr>
        </p:pic>
        <p:pic>
          <p:nvPicPr>
            <p:cNvPr id="34" name="Image 3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84" b="81513" l="9023" r="89474"/>
                      </a14:imgEffect>
                    </a14:imgLayer>
                  </a14:imgProps>
                </a:ext>
                <a:ext uri="{28A0092B-C50C-407E-A947-70E740481C1C}">
                  <a14:useLocalDpi xmlns:a14="http://schemas.microsoft.com/office/drawing/2010/main"/>
                </a:ext>
              </a:extLst>
            </a:blip>
            <a:srcRect/>
            <a:stretch/>
          </p:blipFill>
          <p:spPr>
            <a:xfrm>
              <a:off x="2804719" y="2645063"/>
              <a:ext cx="952546" cy="846546"/>
            </a:xfrm>
            <a:prstGeom prst="rect">
              <a:avLst/>
            </a:prstGeom>
          </p:spPr>
        </p:pic>
        <p:pic>
          <p:nvPicPr>
            <p:cNvPr id="35" name="Image 3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74" b="88991" l="8475" r="89831"/>
                      </a14:imgEffect>
                    </a14:imgLayer>
                  </a14:imgProps>
                </a:ext>
                <a:ext uri="{28A0092B-C50C-407E-A947-70E740481C1C}">
                  <a14:useLocalDpi xmlns:a14="http://schemas.microsoft.com/office/drawing/2010/main"/>
                </a:ext>
              </a:extLst>
            </a:blip>
            <a:srcRect/>
            <a:stretch/>
          </p:blipFill>
          <p:spPr>
            <a:xfrm>
              <a:off x="5821114" y="3500626"/>
              <a:ext cx="423354" cy="775061"/>
            </a:xfrm>
            <a:prstGeom prst="rect">
              <a:avLst/>
            </a:prstGeom>
          </p:spPr>
        </p:pic>
      </p:grpSp>
      <p:pic>
        <p:nvPicPr>
          <p:cNvPr id="45" name="Image 4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36" b="100000" l="1278" r="92971">
                        <a14:backgroundMark x1="84984" y1="48189" x2="84984" y2="48189"/>
                        <a14:backgroundMark x1="85304" y1="12813" x2="85304" y2="12813"/>
                      </a14:backgroundRemoval>
                    </a14:imgEffect>
                  </a14:imgLayer>
                </a14:imgProps>
              </a:ext>
              <a:ext uri="{28A0092B-C50C-407E-A947-70E740481C1C}">
                <a14:useLocalDpi xmlns:a14="http://schemas.microsoft.com/office/drawing/2010/main"/>
              </a:ext>
            </a:extLst>
          </a:blip>
          <a:srcRect/>
          <a:stretch/>
        </p:blipFill>
        <p:spPr>
          <a:xfrm rot="18588499">
            <a:off x="5214395" y="95484"/>
            <a:ext cx="1813408" cy="1950381"/>
          </a:xfrm>
          <a:prstGeom prst="rect">
            <a:avLst/>
          </a:prstGeom>
        </p:spPr>
      </p:pic>
      <p:grpSp>
        <p:nvGrpSpPr>
          <p:cNvPr id="29" name="Grouper 28"/>
          <p:cNvGrpSpPr/>
          <p:nvPr/>
        </p:nvGrpSpPr>
        <p:grpSpPr>
          <a:xfrm rot="10518679">
            <a:off x="7434106" y="3989812"/>
            <a:ext cx="1583979" cy="1742163"/>
            <a:chOff x="2966222" y="2230133"/>
            <a:chExt cx="2698810" cy="3188116"/>
          </a:xfrm>
        </p:grpSpPr>
        <p:pic>
          <p:nvPicPr>
            <p:cNvPr id="25" name="Image 24"/>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895" b="98210" l="1070" r="100000">
                          <a14:backgroundMark x1="27807" y1="11186" x2="27807" y2="11186"/>
                          <a14:backgroundMark x1="89305" y1="10738" x2="89305" y2="10738"/>
                        </a14:backgroundRemoval>
                      </a14:imgEffect>
                    </a14:imgLayer>
                  </a14:imgProps>
                </a:ext>
                <a:ext uri="{28A0092B-C50C-407E-A947-70E740481C1C}">
                  <a14:useLocalDpi xmlns:a14="http://schemas.microsoft.com/office/drawing/2010/main"/>
                </a:ext>
              </a:extLst>
            </a:blip>
            <a:srcRect/>
            <a:stretch/>
          </p:blipFill>
          <p:spPr>
            <a:xfrm>
              <a:off x="2966222" y="2230133"/>
              <a:ext cx="2673152" cy="3188116"/>
            </a:xfrm>
            <a:prstGeom prst="rect">
              <a:avLst/>
            </a:prstGeom>
          </p:spPr>
        </p:pic>
        <p:pic>
          <p:nvPicPr>
            <p:cNvPr id="26" name="Image 25"/>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483" b="89655" l="9174" r="89908"/>
                      </a14:imgEffect>
                    </a14:imgLayer>
                  </a14:imgProps>
                </a:ext>
                <a:ext uri="{28A0092B-C50C-407E-A947-70E740481C1C}">
                  <a14:useLocalDpi xmlns:a14="http://schemas.microsoft.com/office/drawing/2010/main"/>
                </a:ext>
              </a:extLst>
            </a:blip>
            <a:srcRect/>
            <a:stretch/>
          </p:blipFill>
          <p:spPr>
            <a:xfrm>
              <a:off x="3104661" y="2789166"/>
              <a:ext cx="782581" cy="828401"/>
            </a:xfrm>
            <a:prstGeom prst="rect">
              <a:avLst/>
            </a:prstGeom>
          </p:spPr>
        </p:pic>
        <p:pic>
          <p:nvPicPr>
            <p:cNvPr id="27" name="Imag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92" b="88991" l="9278" r="89691"/>
                      </a14:imgEffect>
                    </a14:imgLayer>
                  </a14:imgProps>
                </a:ext>
                <a:ext uri="{28A0092B-C50C-407E-A947-70E740481C1C}">
                  <a14:useLocalDpi xmlns:a14="http://schemas.microsoft.com/office/drawing/2010/main"/>
                </a:ext>
              </a:extLst>
            </a:blip>
            <a:srcRect/>
            <a:stretch/>
          </p:blipFill>
          <p:spPr>
            <a:xfrm>
              <a:off x="4972256" y="3609068"/>
              <a:ext cx="692776" cy="775061"/>
            </a:xfrm>
            <a:prstGeom prst="rect">
              <a:avLst/>
            </a:prstGeom>
          </p:spPr>
        </p:pic>
      </p:grpSp>
      <p:pic>
        <p:nvPicPr>
          <p:cNvPr id="43" name="Image 42"/>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2105" b="99368" l="732" r="98537"/>
                    </a14:imgEffect>
                  </a14:imgLayer>
                </a14:imgProps>
              </a:ext>
              <a:ext uri="{28A0092B-C50C-407E-A947-70E740481C1C}">
                <a14:useLocalDpi xmlns:a14="http://schemas.microsoft.com/office/drawing/2010/main"/>
              </a:ext>
            </a:extLst>
          </a:blip>
          <a:srcRect/>
          <a:stretch/>
        </p:blipFill>
        <p:spPr>
          <a:xfrm flipH="1">
            <a:off x="2976081" y="322091"/>
            <a:ext cx="1471780" cy="1708198"/>
          </a:xfrm>
          <a:prstGeom prst="rect">
            <a:avLst/>
          </a:prstGeom>
        </p:spPr>
      </p:pic>
      <p:grpSp>
        <p:nvGrpSpPr>
          <p:cNvPr id="37" name="Grouper 36"/>
          <p:cNvGrpSpPr/>
          <p:nvPr/>
        </p:nvGrpSpPr>
        <p:grpSpPr>
          <a:xfrm rot="754708">
            <a:off x="2649008" y="3868802"/>
            <a:ext cx="2076697" cy="2093052"/>
            <a:chOff x="4198258" y="1834178"/>
            <a:chExt cx="4480495" cy="3740428"/>
          </a:xfrm>
        </p:grpSpPr>
        <p:pic>
          <p:nvPicPr>
            <p:cNvPr id="38" name="Image 37"/>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23000" b="87250" l="45625" r="94922"/>
                      </a14:imgEffect>
                    </a14:imgLayer>
                  </a14:imgProps>
                </a:ext>
                <a:ext uri="{28A0092B-C50C-407E-A947-70E740481C1C}">
                  <a14:useLocalDpi xmlns:a14="http://schemas.microsoft.com/office/drawing/2010/main"/>
                </a:ext>
              </a:extLst>
            </a:blip>
            <a:srcRect l="45913" t="22094" r="5087" b="12456"/>
            <a:stretch/>
          </p:blipFill>
          <p:spPr>
            <a:xfrm>
              <a:off x="4198258" y="1834178"/>
              <a:ext cx="4480494" cy="3740428"/>
            </a:xfrm>
            <a:prstGeom prst="rect">
              <a:avLst/>
            </a:prstGeom>
          </p:spPr>
        </p:pic>
        <p:pic>
          <p:nvPicPr>
            <p:cNvPr id="39" name="Image 38"/>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5926952" y="2169862"/>
              <a:ext cx="677048" cy="1330764"/>
            </a:xfrm>
            <a:prstGeom prst="rect">
              <a:avLst/>
            </a:prstGeom>
          </p:spPr>
        </p:pic>
        <p:pic>
          <p:nvPicPr>
            <p:cNvPr id="40" name="Image 39"/>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0" b="89320" l="0" r="100000">
                          <a14:backgroundMark x1="17857" y1="24242" x2="17857" y2="24242"/>
                          <a14:backgroundMark x1="20238" y1="8081" x2="20238" y2="8081"/>
                          <a14:backgroundMark x1="77381" y1="13131" x2="77381" y2="13131"/>
                        </a14:backgroundRemoval>
                      </a14:imgEffect>
                    </a14:imgLayer>
                  </a14:imgProps>
                </a:ext>
                <a:ext uri="{28A0092B-C50C-407E-A947-70E740481C1C}">
                  <a14:useLocalDpi xmlns:a14="http://schemas.microsoft.com/office/drawing/2010/main"/>
                </a:ext>
              </a:extLst>
            </a:blip>
            <a:srcRect/>
            <a:stretch/>
          </p:blipFill>
          <p:spPr>
            <a:xfrm>
              <a:off x="4921486" y="1834178"/>
              <a:ext cx="758509" cy="735150"/>
            </a:xfrm>
            <a:prstGeom prst="rect">
              <a:avLst/>
            </a:prstGeom>
          </p:spPr>
        </p:pic>
        <p:pic>
          <p:nvPicPr>
            <p:cNvPr id="41" name="Image 40"/>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9231" b="89231" l="10078" r="89922"/>
                      </a14:imgEffect>
                    </a14:imgLayer>
                  </a14:imgProps>
                </a:ext>
                <a:ext uri="{28A0092B-C50C-407E-A947-70E740481C1C}">
                  <a14:useLocalDpi xmlns:a14="http://schemas.microsoft.com/office/drawing/2010/main"/>
                </a:ext>
              </a:extLst>
            </a:blip>
            <a:srcRect/>
            <a:stretch/>
          </p:blipFill>
          <p:spPr>
            <a:xfrm>
              <a:off x="7761485" y="2569328"/>
              <a:ext cx="917268" cy="931298"/>
            </a:xfrm>
            <a:prstGeom prst="rect">
              <a:avLst/>
            </a:prstGeom>
          </p:spPr>
        </p:pic>
      </p:grpSp>
      <p:pic>
        <p:nvPicPr>
          <p:cNvPr id="3" name="Image 2">
            <a:extLst>
              <a:ext uri="{FF2B5EF4-FFF2-40B4-BE49-F238E27FC236}">
                <a16:creationId xmlns:a16="http://schemas.microsoft.com/office/drawing/2014/main" id="{2D69D305-9CDD-7DCF-1F6A-CE92CBDF8A16}"/>
              </a:ext>
            </a:extLst>
          </p:cNvPr>
          <p:cNvPicPr>
            <a:picLocks noChangeAspect="1"/>
          </p:cNvPicPr>
          <p:nvPr/>
        </p:nvPicPr>
        <p:blipFill>
          <a:blip r:embed="rId36"/>
          <a:stretch>
            <a:fillRect/>
          </a:stretch>
        </p:blipFill>
        <p:spPr>
          <a:xfrm>
            <a:off x="7374158" y="6072801"/>
            <a:ext cx="1769842" cy="785199"/>
          </a:xfrm>
          <a:prstGeom prst="rect">
            <a:avLst/>
          </a:prstGeom>
        </p:spPr>
      </p:pic>
    </p:spTree>
    <p:extLst>
      <p:ext uri="{BB962C8B-B14F-4D97-AF65-F5344CB8AC3E}">
        <p14:creationId xmlns:p14="http://schemas.microsoft.com/office/powerpoint/2010/main" val="1502701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89" y="349013"/>
            <a:ext cx="7981013" cy="548640"/>
          </a:xfrm>
        </p:spPr>
        <p:txBody>
          <a:bodyPr>
            <a:noAutofit/>
          </a:bodyPr>
          <a:lstStyle/>
          <a:p>
            <a:pPr algn="l"/>
            <a:r>
              <a:rPr lang="fr-FR" dirty="0">
                <a:latin typeface="Abadi MT Condensed Extra Bold"/>
                <a:cs typeface="Abadi MT Condensed Extra Bold"/>
              </a:rPr>
              <a:t>QUIZ : 1, 2, 3... TRIONS !!! </a:t>
            </a:r>
          </a:p>
        </p:txBody>
      </p:sp>
      <p:sp>
        <p:nvSpPr>
          <p:cNvPr id="7" name="ZoneTexte 6"/>
          <p:cNvSpPr txBox="1"/>
          <p:nvPr/>
        </p:nvSpPr>
        <p:spPr>
          <a:xfrm>
            <a:off x="433447" y="1159176"/>
            <a:ext cx="6498972" cy="523220"/>
          </a:xfrm>
          <a:prstGeom prst="rect">
            <a:avLst/>
          </a:prstGeom>
          <a:noFill/>
        </p:spPr>
        <p:txBody>
          <a:bodyPr wrap="square" rtlCol="0">
            <a:spAutoFit/>
          </a:bodyPr>
          <a:lstStyle/>
          <a:p>
            <a:r>
              <a:rPr lang="fr-FR" sz="2800" b="1" dirty="0">
                <a:latin typeface="+mj-lt"/>
                <a:cs typeface="Rockwell"/>
              </a:rPr>
              <a:t>Placez les matières aux bons endroits !!!</a:t>
            </a:r>
          </a:p>
        </p:txBody>
      </p:sp>
      <p:pic>
        <p:nvPicPr>
          <p:cNvPr id="59" name="Image 5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13" b="100000" l="1173" r="96188"/>
                    </a14:imgEffect>
                  </a14:imgLayer>
                </a14:imgProps>
              </a:ext>
              <a:ext uri="{28A0092B-C50C-407E-A947-70E740481C1C}">
                <a14:useLocalDpi xmlns:a14="http://schemas.microsoft.com/office/drawing/2010/main"/>
              </a:ext>
            </a:extLst>
          </a:blip>
          <a:srcRect/>
          <a:stretch/>
        </p:blipFill>
        <p:spPr>
          <a:xfrm rot="2038843">
            <a:off x="7175254" y="-103824"/>
            <a:ext cx="1992736" cy="2681598"/>
          </a:xfrm>
          <a:prstGeom prst="rect">
            <a:avLst/>
          </a:prstGeom>
        </p:spPr>
      </p:pic>
      <p:pic>
        <p:nvPicPr>
          <p:cNvPr id="5" name="Image 4" descr="Une image contenant Poubelle, poubelle, Confinement des déchets, conteneur&#10;&#10;Le contenu généré par l’IA peut être incorrect.">
            <a:extLst>
              <a:ext uri="{FF2B5EF4-FFF2-40B4-BE49-F238E27FC236}">
                <a16:creationId xmlns:a16="http://schemas.microsoft.com/office/drawing/2014/main" id="{5D5749FB-CF1A-B9C4-1870-21CCE69C778D}"/>
              </a:ext>
            </a:extLst>
          </p:cNvPr>
          <p:cNvPicPr>
            <a:picLocks noChangeAspect="1"/>
          </p:cNvPicPr>
          <p:nvPr/>
        </p:nvPicPr>
        <p:blipFill>
          <a:blip r:embed="rId5"/>
          <a:srcRect l="3766" t="24532" r="9314" b="16902"/>
          <a:stretch>
            <a:fillRect/>
          </a:stretch>
        </p:blipFill>
        <p:spPr>
          <a:xfrm>
            <a:off x="819619" y="2323628"/>
            <a:ext cx="7200901" cy="3749173"/>
          </a:xfrm>
          <a:prstGeom prst="rect">
            <a:avLst/>
          </a:prstGeom>
        </p:spPr>
      </p:pic>
      <p:pic>
        <p:nvPicPr>
          <p:cNvPr id="6" name="Image 5">
            <a:extLst>
              <a:ext uri="{FF2B5EF4-FFF2-40B4-BE49-F238E27FC236}">
                <a16:creationId xmlns:a16="http://schemas.microsoft.com/office/drawing/2014/main" id="{65D1110B-8724-013E-A2C7-B90EF4849FE0}"/>
              </a:ext>
            </a:extLst>
          </p:cNvPr>
          <p:cNvPicPr>
            <a:picLocks noChangeAspect="1"/>
          </p:cNvPicPr>
          <p:nvPr/>
        </p:nvPicPr>
        <p:blipFill>
          <a:blip r:embed="rId6"/>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235864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pic>
        <p:nvPicPr>
          <p:cNvPr id="28" name="Image 27"/>
          <p:cNvPicPr>
            <a:picLocks noChangeAspect="1"/>
          </p:cNvPicPr>
          <p:nvPr/>
        </p:nvPicPr>
        <p:blipFill>
          <a:blip r:embed="rId3">
            <a:extLst>
              <a:ext uri="{BEBA8EAE-BF5A-486C-A8C5-ECC9F3942E4B}">
                <a14:imgProps xmlns:a14="http://schemas.microsoft.com/office/drawing/2010/main">
                  <a14:imgLayer r:embed="rId4">
                    <a14:imgEffect>
                      <a14:backgroundRemoval t="800" b="98000" l="10000" r="90000"/>
                    </a14:imgEffect>
                  </a14:imgLayer>
                </a14:imgProps>
              </a:ext>
            </a:extLst>
          </a:blip>
          <a:stretch>
            <a:fillRect/>
          </a:stretch>
        </p:blipFill>
        <p:spPr>
          <a:xfrm rot="20411032">
            <a:off x="1782324" y="1332155"/>
            <a:ext cx="4594582" cy="4594582"/>
          </a:xfrm>
          <a:prstGeom prst="rect">
            <a:avLst/>
          </a:prstGeom>
        </p:spPr>
      </p:pic>
      <p:sp>
        <p:nvSpPr>
          <p:cNvPr id="5" name="Bulle ronde 4"/>
          <p:cNvSpPr/>
          <p:nvPr/>
        </p:nvSpPr>
        <p:spPr>
          <a:xfrm>
            <a:off x="5803474" y="822950"/>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6" name="Image 5"/>
          <p:cNvPicPr>
            <a:picLocks noChangeAspect="1"/>
          </p:cNvPicPr>
          <p:nvPr/>
        </p:nvPicPr>
        <p:blipFill rotWithShape="1">
          <a:blip r:embed="rId5">
            <a:extLst>
              <a:ext uri="{BEBA8EAE-BF5A-486C-A8C5-ECC9F3942E4B}">
                <a14:imgProps xmlns:a14="http://schemas.microsoft.com/office/drawing/2010/main">
                  <a14:imgLayer r:embed="rId6">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3748590" y="3034279"/>
            <a:ext cx="1390948" cy="1163322"/>
          </a:xfrm>
          <a:prstGeom prst="rect">
            <a:avLst/>
          </a:prstGeom>
        </p:spPr>
      </p:pic>
      <p:pic>
        <p:nvPicPr>
          <p:cNvPr id="4" name="Image 3">
            <a:extLst>
              <a:ext uri="{FF2B5EF4-FFF2-40B4-BE49-F238E27FC236}">
                <a16:creationId xmlns:a16="http://schemas.microsoft.com/office/drawing/2014/main" id="{8127AE96-4B30-281F-C218-6849F255E019}"/>
              </a:ext>
            </a:extLst>
          </p:cNvPr>
          <p:cNvPicPr>
            <a:picLocks noChangeAspect="1"/>
          </p:cNvPicPr>
          <p:nvPr/>
        </p:nvPicPr>
        <p:blipFill>
          <a:blip r:embed="rId7"/>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53113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BEBA8EAE-BF5A-486C-A8C5-ECC9F3942E4B}">
                <a14:imgProps xmlns:a14="http://schemas.microsoft.com/office/drawing/2010/main">
                  <a14:imgLayer r:embed="rId4">
                    <a14:imgEffect>
                      <a14:backgroundRemoval t="7692" b="93590" l="6286" r="95429"/>
                    </a14:imgEffect>
                  </a14:imgLayer>
                </a14:imgProps>
              </a:ext>
              <a:ext uri="{28A0092B-C50C-407E-A947-70E740481C1C}">
                <a14:useLocalDpi xmlns:a14="http://schemas.microsoft.com/office/drawing/2010/main"/>
              </a:ext>
            </a:extLst>
          </a:blip>
          <a:stretch>
            <a:fillRect/>
          </a:stretch>
        </p:blipFill>
        <p:spPr>
          <a:xfrm rot="1952250">
            <a:off x="2300121" y="1240129"/>
            <a:ext cx="4854193" cy="4327167"/>
          </a:xfrm>
          <a:prstGeom prst="rect">
            <a:avLst/>
          </a:prstGeom>
        </p:spPr>
      </p:pic>
      <p:sp>
        <p:nvSpPr>
          <p:cNvPr id="2" name="Titre 1"/>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sp>
        <p:nvSpPr>
          <p:cNvPr id="5" name="Bulle ronde 4"/>
          <p:cNvSpPr/>
          <p:nvPr/>
        </p:nvSpPr>
        <p:spPr>
          <a:xfrm>
            <a:off x="5803474" y="822950"/>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6" name="Image 5"/>
          <p:cNvPicPr>
            <a:picLocks noChangeAspect="1"/>
          </p:cNvPicPr>
          <p:nvPr/>
        </p:nvPicPr>
        <p:blipFill rotWithShape="1">
          <a:blip r:embed="rId5">
            <a:extLst>
              <a:ext uri="{BEBA8EAE-BF5A-486C-A8C5-ECC9F3942E4B}">
                <a14:imgProps xmlns:a14="http://schemas.microsoft.com/office/drawing/2010/main">
                  <a14:imgLayer r:embed="rId6">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3748590" y="3034279"/>
            <a:ext cx="1390948" cy="1163322"/>
          </a:xfrm>
          <a:prstGeom prst="rect">
            <a:avLst/>
          </a:prstGeom>
        </p:spPr>
      </p:pic>
      <p:pic>
        <p:nvPicPr>
          <p:cNvPr id="4" name="Image 3">
            <a:extLst>
              <a:ext uri="{FF2B5EF4-FFF2-40B4-BE49-F238E27FC236}">
                <a16:creationId xmlns:a16="http://schemas.microsoft.com/office/drawing/2014/main" id="{43F06E1F-2A03-CF1D-13EF-65AE6BE2A8F3}"/>
              </a:ext>
            </a:extLst>
          </p:cNvPr>
          <p:cNvPicPr>
            <a:picLocks noChangeAspect="1"/>
          </p:cNvPicPr>
          <p:nvPr/>
        </p:nvPicPr>
        <p:blipFill>
          <a:blip r:embed="rId7"/>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247829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pic>
        <p:nvPicPr>
          <p:cNvPr id="5122" name="Picture 2" descr="RÃ©sultats de recherche d'images pour Â«Â ziploc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753" y="1312390"/>
            <a:ext cx="4727125" cy="44224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4">
            <a:extLst>
              <a:ext uri="{BEBA8EAE-BF5A-486C-A8C5-ECC9F3942E4B}">
                <a14:imgProps xmlns:a14="http://schemas.microsoft.com/office/drawing/2010/main">
                  <a14:imgLayer r:embed="rId5">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3748590" y="3302635"/>
            <a:ext cx="1390948" cy="1163322"/>
          </a:xfrm>
          <a:prstGeom prst="rect">
            <a:avLst/>
          </a:prstGeom>
        </p:spPr>
      </p:pic>
      <p:sp>
        <p:nvSpPr>
          <p:cNvPr id="5" name="Bulle ronde 4"/>
          <p:cNvSpPr/>
          <p:nvPr/>
        </p:nvSpPr>
        <p:spPr>
          <a:xfrm>
            <a:off x="6022135" y="962098"/>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4" name="Image 3">
            <a:extLst>
              <a:ext uri="{FF2B5EF4-FFF2-40B4-BE49-F238E27FC236}">
                <a16:creationId xmlns:a16="http://schemas.microsoft.com/office/drawing/2014/main" id="{16869147-1B1A-0E0D-43CB-DADE290BB375}"/>
              </a:ext>
            </a:extLst>
          </p:cNvPr>
          <p:cNvPicPr>
            <a:picLocks noChangeAspect="1"/>
          </p:cNvPicPr>
          <p:nvPr/>
        </p:nvPicPr>
        <p:blipFill>
          <a:blip r:embed="rId6"/>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266407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a:extLst>
              <a:ext uri="{BEBA8EAE-BF5A-486C-A8C5-ECC9F3942E4B}">
                <a14:imgProps xmlns:a14="http://schemas.microsoft.com/office/drawing/2010/main">
                  <a14:imgLayer r:embed="rId4">
                    <a14:imgEffect>
                      <a14:backgroundRemoval t="1000" b="96750" l="1760" r="98720">
                        <a14:foregroundMark x1="31680" y1="30250" x2="31680" y2="30250"/>
                        <a14:foregroundMark x1="41440" y1="16500" x2="41440" y2="16500"/>
                        <a14:foregroundMark x1="49440" y1="11750" x2="49440" y2="11750"/>
                      </a14:backgroundRemoval>
                    </a14:imgEffect>
                  </a14:imgLayer>
                </a14:imgProps>
              </a:ext>
            </a:extLst>
          </a:blip>
          <a:stretch>
            <a:fillRect/>
          </a:stretch>
        </p:blipFill>
        <p:spPr>
          <a:xfrm rot="894719">
            <a:off x="218169" y="774132"/>
            <a:ext cx="7835731" cy="5014870"/>
          </a:xfrm>
          <a:prstGeom prst="rect">
            <a:avLst/>
          </a:prstGeom>
        </p:spPr>
      </p:pic>
      <p:sp>
        <p:nvSpPr>
          <p:cNvPr id="2" name="Titre 1"/>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sp>
        <p:nvSpPr>
          <p:cNvPr id="5" name="Bulle ronde 4"/>
          <p:cNvSpPr/>
          <p:nvPr/>
        </p:nvSpPr>
        <p:spPr>
          <a:xfrm>
            <a:off x="5803474" y="822950"/>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6" name="Image 5"/>
          <p:cNvPicPr>
            <a:picLocks noChangeAspect="1"/>
          </p:cNvPicPr>
          <p:nvPr/>
        </p:nvPicPr>
        <p:blipFill rotWithShape="1">
          <a:blip r:embed="rId5">
            <a:extLst>
              <a:ext uri="{BEBA8EAE-BF5A-486C-A8C5-ECC9F3942E4B}">
                <a14:imgProps xmlns:a14="http://schemas.microsoft.com/office/drawing/2010/main">
                  <a14:imgLayer r:embed="rId6">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3748590" y="3034279"/>
            <a:ext cx="1390948" cy="1163322"/>
          </a:xfrm>
          <a:prstGeom prst="rect">
            <a:avLst/>
          </a:prstGeom>
        </p:spPr>
      </p:pic>
      <p:pic>
        <p:nvPicPr>
          <p:cNvPr id="4" name="Image 3">
            <a:extLst>
              <a:ext uri="{FF2B5EF4-FFF2-40B4-BE49-F238E27FC236}">
                <a16:creationId xmlns:a16="http://schemas.microsoft.com/office/drawing/2014/main" id="{774B64B8-DBDD-54D9-7BBB-61C4A6C6FFB4}"/>
              </a:ext>
            </a:extLst>
          </p:cNvPr>
          <p:cNvPicPr>
            <a:picLocks noChangeAspect="1"/>
          </p:cNvPicPr>
          <p:nvPr/>
        </p:nvPicPr>
        <p:blipFill>
          <a:blip r:embed="rId7"/>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98442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932149"/>
            <a:ext cx="9144000" cy="947734"/>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0" y="5034367"/>
            <a:ext cx="9144000" cy="8919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1" y="4095079"/>
            <a:ext cx="9144001" cy="19836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46"/>
          <p:cNvSpPr/>
          <p:nvPr/>
        </p:nvSpPr>
        <p:spPr>
          <a:xfrm>
            <a:off x="0" y="4095081"/>
            <a:ext cx="9144000" cy="151375"/>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p:cNvPicPr>
            <a:picLocks noChangeAspect="1"/>
          </p:cNvPicPr>
          <p:nvPr/>
        </p:nvPicPr>
        <p:blipFill rotWithShape="1">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5900392" y="2427326"/>
            <a:ext cx="3102930" cy="1619528"/>
          </a:xfrm>
          <a:prstGeom prst="rect">
            <a:avLst/>
          </a:prstGeom>
        </p:spPr>
      </p:pic>
      <p:pic>
        <p:nvPicPr>
          <p:cNvPr id="15" name="Espace réservé du contenu 7" descr="sac poubel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077" y="3273261"/>
            <a:ext cx="985391" cy="973195"/>
          </a:xfrm>
          <a:prstGeom prst="rect">
            <a:avLst/>
          </a:prstGeom>
        </p:spPr>
      </p:pic>
      <p:pic>
        <p:nvPicPr>
          <p:cNvPr id="17"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7604" y="2890404"/>
            <a:ext cx="3090840" cy="1492296"/>
          </a:xfrm>
          <a:prstGeom prst="rect">
            <a:avLst/>
          </a:prstGeom>
        </p:spPr>
      </p:pic>
      <p:cxnSp>
        <p:nvCxnSpPr>
          <p:cNvPr id="19" name="Connecteur droit avec flèche 18"/>
          <p:cNvCxnSpPr/>
          <p:nvPr/>
        </p:nvCxnSpPr>
        <p:spPr>
          <a:xfrm>
            <a:off x="1220565" y="3775931"/>
            <a:ext cx="647999"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5180417" y="3808081"/>
            <a:ext cx="647999"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Rogner un rectangle avec un coin du même côté 26"/>
          <p:cNvSpPr/>
          <p:nvPr/>
        </p:nvSpPr>
        <p:spPr>
          <a:xfrm rot="10800000">
            <a:off x="5900392" y="4099126"/>
            <a:ext cx="3102930" cy="1462827"/>
          </a:xfrm>
          <a:prstGeom prst="snip2SameRect">
            <a:avLst>
              <a:gd name="adj1" fmla="val 31799"/>
              <a:gd name="adj2" fmla="val 0"/>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 </a:t>
            </a:r>
          </a:p>
        </p:txBody>
      </p:sp>
      <p:sp>
        <p:nvSpPr>
          <p:cNvPr id="28" name="Rogner un rectangle avec un coin du même côté 27"/>
          <p:cNvSpPr/>
          <p:nvPr/>
        </p:nvSpPr>
        <p:spPr>
          <a:xfrm>
            <a:off x="6012936" y="3407902"/>
            <a:ext cx="2877849" cy="2019674"/>
          </a:xfrm>
          <a:prstGeom prst="snip2SameRect">
            <a:avLst>
              <a:gd name="adj1" fmla="val 0"/>
              <a:gd name="adj2" fmla="val 17992"/>
            </a:avLst>
          </a:prstGeom>
          <a:blipFill rotWithShape="1">
            <a:blip r:embed="rId6">
              <a:extLst>
                <a:ext uri="{BEBA8EAE-BF5A-486C-A8C5-ECC9F3942E4B}">
                  <a14:imgProps xmlns:a14="http://schemas.microsoft.com/office/drawing/2010/main">
                    <a14:imgLayer r:embed="rId7">
                      <a14:imgEffect>
                        <a14:backgroundRemoval t="5136" b="100000" l="0" r="100000"/>
                      </a14:imgEffect>
                    </a14:imgLayer>
                  </a14:imgProps>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a:blip r:embed="rId8" cstate="print">
            <a:extLst>
              <a:ext uri="{BEBA8EAE-BF5A-486C-A8C5-ECC9F3942E4B}">
                <a14:imgProps xmlns:a14="http://schemas.microsoft.com/office/drawing/2010/main">
                  <a14:imgLayer r:embed="rId9">
                    <a14:imgEffect>
                      <a14:backgroundRemoval t="1917" b="96486" l="5237" r="97756">
                        <a14:foregroundMark x1="32419" y1="66613" x2="32419" y2="66613"/>
                      </a14:backgroundRemoval>
                    </a14:imgEffect>
                  </a14:imgLayer>
                </a14:imgProps>
              </a:ext>
              <a:ext uri="{28A0092B-C50C-407E-A947-70E740481C1C}">
                <a14:useLocalDpi xmlns:a14="http://schemas.microsoft.com/office/drawing/2010/main"/>
              </a:ext>
            </a:extLst>
          </a:blip>
          <a:stretch>
            <a:fillRect/>
          </a:stretch>
        </p:blipFill>
        <p:spPr>
          <a:xfrm>
            <a:off x="6680370" y="5637828"/>
            <a:ext cx="369629" cy="577027"/>
          </a:xfrm>
          <a:prstGeom prst="rect">
            <a:avLst/>
          </a:prstGeom>
        </p:spPr>
      </p:pic>
      <p:pic>
        <p:nvPicPr>
          <p:cNvPr id="37" name="Image 36"/>
          <p:cNvPicPr>
            <a:picLocks noChangeAspect="1"/>
          </p:cNvPicPr>
          <p:nvPr/>
        </p:nvPicPr>
        <p:blipFill>
          <a:blip r:embed="rId8" cstate="print">
            <a:extLst>
              <a:ext uri="{BEBA8EAE-BF5A-486C-A8C5-ECC9F3942E4B}">
                <a14:imgProps xmlns:a14="http://schemas.microsoft.com/office/drawing/2010/main">
                  <a14:imgLayer r:embed="rId10">
                    <a14:imgEffect>
                      <a14:backgroundRemoval t="1917" b="96486" l="5237" r="97756">
                        <a14:foregroundMark x1="32419" y1="66613" x2="32419" y2="66613"/>
                      </a14:backgroundRemoval>
                    </a14:imgEffect>
                  </a14:imgLayer>
                </a14:imgProps>
              </a:ext>
              <a:ext uri="{28A0092B-C50C-407E-A947-70E740481C1C}">
                <a14:useLocalDpi xmlns:a14="http://schemas.microsoft.com/office/drawing/2010/main"/>
              </a:ext>
            </a:extLst>
          </a:blip>
          <a:stretch>
            <a:fillRect/>
          </a:stretch>
        </p:blipFill>
        <p:spPr>
          <a:xfrm>
            <a:off x="7137829" y="6078741"/>
            <a:ext cx="369629" cy="577027"/>
          </a:xfrm>
          <a:prstGeom prst="rect">
            <a:avLst/>
          </a:prstGeom>
        </p:spPr>
      </p:pic>
      <p:pic>
        <p:nvPicPr>
          <p:cNvPr id="38" name="Image 37"/>
          <p:cNvPicPr>
            <a:picLocks noChangeAspect="1"/>
          </p:cNvPicPr>
          <p:nvPr/>
        </p:nvPicPr>
        <p:blipFill>
          <a:blip r:embed="rId8" cstate="print">
            <a:extLst>
              <a:ext uri="{BEBA8EAE-BF5A-486C-A8C5-ECC9F3942E4B}">
                <a14:imgProps xmlns:a14="http://schemas.microsoft.com/office/drawing/2010/main">
                  <a14:imgLayer r:embed="rId10">
                    <a14:imgEffect>
                      <a14:backgroundRemoval t="1917" b="96486" l="5237" r="97756">
                        <a14:foregroundMark x1="32419" y1="66613" x2="32419" y2="66613"/>
                      </a14:backgroundRemoval>
                    </a14:imgEffect>
                  </a14:imgLayer>
                </a14:imgProps>
              </a:ext>
              <a:ext uri="{28A0092B-C50C-407E-A947-70E740481C1C}">
                <a14:useLocalDpi xmlns:a14="http://schemas.microsoft.com/office/drawing/2010/main"/>
              </a:ext>
            </a:extLst>
          </a:blip>
          <a:stretch>
            <a:fillRect/>
          </a:stretch>
        </p:blipFill>
        <p:spPr>
          <a:xfrm>
            <a:off x="7539614" y="5655453"/>
            <a:ext cx="369629" cy="577027"/>
          </a:xfrm>
          <a:prstGeom prst="rect">
            <a:avLst/>
          </a:prstGeom>
        </p:spPr>
      </p:pic>
      <p:pic>
        <p:nvPicPr>
          <p:cNvPr id="39" name="Image 38"/>
          <p:cNvPicPr>
            <a:picLocks noChangeAspect="1"/>
          </p:cNvPicPr>
          <p:nvPr/>
        </p:nvPicPr>
        <p:blipFill>
          <a:blip r:embed="rId8" cstate="print">
            <a:extLst>
              <a:ext uri="{BEBA8EAE-BF5A-486C-A8C5-ECC9F3942E4B}">
                <a14:imgProps xmlns:a14="http://schemas.microsoft.com/office/drawing/2010/main">
                  <a14:imgLayer r:embed="rId10">
                    <a14:imgEffect>
                      <a14:backgroundRemoval t="1917" b="96486" l="5237" r="97756">
                        <a14:foregroundMark x1="32419" y1="66613" x2="32419" y2="66613"/>
                      </a14:backgroundRemoval>
                    </a14:imgEffect>
                  </a14:imgLayer>
                </a14:imgProps>
              </a:ext>
              <a:ext uri="{28A0092B-C50C-407E-A947-70E740481C1C}">
                <a14:useLocalDpi xmlns:a14="http://schemas.microsoft.com/office/drawing/2010/main"/>
              </a:ext>
            </a:extLst>
          </a:blip>
          <a:stretch>
            <a:fillRect/>
          </a:stretch>
        </p:blipFill>
        <p:spPr>
          <a:xfrm>
            <a:off x="7974273" y="6025891"/>
            <a:ext cx="369629" cy="577027"/>
          </a:xfrm>
          <a:prstGeom prst="rect">
            <a:avLst/>
          </a:prstGeom>
        </p:spPr>
      </p:pic>
      <p:sp>
        <p:nvSpPr>
          <p:cNvPr id="42" name="Rectangle avec flèche vers la droite 41"/>
          <p:cNvSpPr/>
          <p:nvPr/>
        </p:nvSpPr>
        <p:spPr>
          <a:xfrm>
            <a:off x="1655801" y="5735931"/>
            <a:ext cx="5112540" cy="579916"/>
          </a:xfrm>
          <a:prstGeom prst="rightArrowCallout">
            <a:avLst>
              <a:gd name="adj1" fmla="val 25000"/>
              <a:gd name="adj2" fmla="val 28887"/>
              <a:gd name="adj3" fmla="val 49316"/>
              <a:gd name="adj4" fmla="val 71170"/>
            </a:avLst>
          </a:prstGeom>
          <a:solidFill>
            <a:srgbClr val="FFFFFF"/>
          </a:solidFill>
          <a:ln w="28575" cmpd="sng">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solidFill>
                  <a:srgbClr val="000000"/>
                </a:solidFill>
                <a:latin typeface="+mj-lt"/>
                <a:cs typeface="Rockwell"/>
              </a:rPr>
              <a:t>Pollution de l’eau souterraine</a:t>
            </a:r>
          </a:p>
        </p:txBody>
      </p:sp>
      <p:sp>
        <p:nvSpPr>
          <p:cNvPr id="44" name="Nuage 43"/>
          <p:cNvSpPr/>
          <p:nvPr/>
        </p:nvSpPr>
        <p:spPr>
          <a:xfrm>
            <a:off x="7236382" y="447243"/>
            <a:ext cx="1766940" cy="979318"/>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5" name="Nuage 44"/>
          <p:cNvSpPr/>
          <p:nvPr/>
        </p:nvSpPr>
        <p:spPr>
          <a:xfrm>
            <a:off x="5578500" y="1026408"/>
            <a:ext cx="1720278" cy="932350"/>
          </a:xfrm>
          <a:prstGeom prst="cloud">
            <a:avLst/>
          </a:prstGeom>
          <a:solidFill>
            <a:schemeClr val="bg1"/>
          </a:solidFill>
          <a:ln>
            <a:solidFill>
              <a:srgbClr val="BDBF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itre 1"/>
          <p:cNvSpPr txBox="1">
            <a:spLocks/>
          </p:cNvSpPr>
          <p:nvPr/>
        </p:nvSpPr>
        <p:spPr>
          <a:xfrm>
            <a:off x="362889" y="622443"/>
            <a:ext cx="8374713"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fr-FR" sz="4800" dirty="0">
                <a:cs typeface="Abadi MT Condensed Extra Bold"/>
              </a:rPr>
              <a:t>Pourquoi nos ORDURES </a:t>
            </a:r>
          </a:p>
          <a:p>
            <a:r>
              <a:rPr lang="fr-FR" sz="4800" dirty="0">
                <a:cs typeface="Abadi MT Condensed Extra Bold"/>
              </a:rPr>
              <a:t>polluent?</a:t>
            </a:r>
          </a:p>
        </p:txBody>
      </p:sp>
      <p:sp>
        <p:nvSpPr>
          <p:cNvPr id="40" name="Rectangle avec flèche vers le bas 39"/>
          <p:cNvSpPr/>
          <p:nvPr/>
        </p:nvSpPr>
        <p:spPr>
          <a:xfrm>
            <a:off x="6153208" y="1520060"/>
            <a:ext cx="2733153" cy="1189550"/>
          </a:xfrm>
          <a:prstGeom prst="downArrowCallout">
            <a:avLst>
              <a:gd name="adj1" fmla="val 19285"/>
              <a:gd name="adj2" fmla="val 17642"/>
              <a:gd name="adj3" fmla="val 31424"/>
              <a:gd name="adj4" fmla="val 45842"/>
            </a:avLst>
          </a:prstGeom>
          <a:solidFill>
            <a:schemeClr val="bg1"/>
          </a:solidFill>
          <a:ln w="28575"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solidFill>
                  <a:srgbClr val="000000"/>
                </a:solidFill>
                <a:latin typeface="+mj-lt"/>
                <a:cs typeface="Rockwell"/>
              </a:rPr>
              <a:t>Pollution de l’air (GES)</a:t>
            </a:r>
          </a:p>
        </p:txBody>
      </p:sp>
      <p:sp>
        <p:nvSpPr>
          <p:cNvPr id="32" name="Nuage 31"/>
          <p:cNvSpPr/>
          <p:nvPr/>
        </p:nvSpPr>
        <p:spPr>
          <a:xfrm>
            <a:off x="1388535" y="3016194"/>
            <a:ext cx="647999" cy="405743"/>
          </a:xfrm>
          <a:prstGeom prst="cloud">
            <a:avLst/>
          </a:prstGeom>
          <a:solidFill>
            <a:schemeClr val="bg1"/>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Nuage 32"/>
          <p:cNvSpPr/>
          <p:nvPr/>
        </p:nvSpPr>
        <p:spPr>
          <a:xfrm>
            <a:off x="718489" y="2172503"/>
            <a:ext cx="1251209" cy="843691"/>
          </a:xfrm>
          <a:prstGeom prst="cloud">
            <a:avLst/>
          </a:prstGeom>
          <a:solidFill>
            <a:schemeClr val="bg1"/>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solidFill>
                  <a:srgbClr val="000000"/>
                </a:solidFill>
                <a:latin typeface="+mj-lt"/>
              </a:rPr>
              <a:t>CO</a:t>
            </a:r>
            <a:r>
              <a:rPr lang="fr-FR" sz="2800" baseline="-25000" dirty="0">
                <a:solidFill>
                  <a:srgbClr val="000000"/>
                </a:solidFill>
                <a:latin typeface="+mj-lt"/>
              </a:rPr>
              <a:t>2</a:t>
            </a:r>
          </a:p>
        </p:txBody>
      </p:sp>
      <p:sp>
        <p:nvSpPr>
          <p:cNvPr id="34" name="Nuage 33"/>
          <p:cNvSpPr/>
          <p:nvPr/>
        </p:nvSpPr>
        <p:spPr>
          <a:xfrm>
            <a:off x="1822141" y="3509424"/>
            <a:ext cx="414900" cy="266657"/>
          </a:xfrm>
          <a:prstGeom prst="cloud">
            <a:avLst/>
          </a:prstGeom>
          <a:solidFill>
            <a:schemeClr val="bg1"/>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7458221" y="606345"/>
            <a:ext cx="1546387" cy="461665"/>
          </a:xfrm>
          <a:prstGeom prst="rect">
            <a:avLst/>
          </a:prstGeom>
          <a:noFill/>
        </p:spPr>
        <p:txBody>
          <a:bodyPr wrap="square" rtlCol="0">
            <a:spAutoFit/>
          </a:bodyPr>
          <a:lstStyle/>
          <a:p>
            <a:r>
              <a:rPr lang="fr-FR" sz="2400" dirty="0">
                <a:solidFill>
                  <a:srgbClr val="C00000"/>
                </a:solidFill>
                <a:latin typeface="+mj-lt"/>
              </a:rPr>
              <a:t>Méthane</a:t>
            </a:r>
            <a:endParaRPr lang="fr-FR" sz="2400" baseline="-25000" dirty="0">
              <a:solidFill>
                <a:srgbClr val="C00000"/>
              </a:solidFill>
              <a:latin typeface="+mj-lt"/>
            </a:endParaRPr>
          </a:p>
        </p:txBody>
      </p:sp>
      <p:sp>
        <p:nvSpPr>
          <p:cNvPr id="29" name="Rectangle avec flèche vers la droite 28"/>
          <p:cNvSpPr/>
          <p:nvPr/>
        </p:nvSpPr>
        <p:spPr>
          <a:xfrm>
            <a:off x="2435412" y="4507157"/>
            <a:ext cx="3451092" cy="579916"/>
          </a:xfrm>
          <a:prstGeom prst="rightArrowCallout">
            <a:avLst>
              <a:gd name="adj1" fmla="val 25000"/>
              <a:gd name="adj2" fmla="val 28887"/>
              <a:gd name="adj3" fmla="val 49316"/>
              <a:gd name="adj4" fmla="val 83263"/>
            </a:avLst>
          </a:prstGeom>
          <a:solidFill>
            <a:srgbClr val="FFFFFF"/>
          </a:solidFill>
          <a:ln w="28575" cmpd="sng">
            <a:solidFill>
              <a:srgbClr val="0D0D0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solidFill>
                  <a:srgbClr val="000000"/>
                </a:solidFill>
                <a:latin typeface="+mj-lt"/>
                <a:cs typeface="Rockwell"/>
              </a:rPr>
              <a:t>Contamination du sol</a:t>
            </a:r>
          </a:p>
        </p:txBody>
      </p:sp>
      <p:sp>
        <p:nvSpPr>
          <p:cNvPr id="3" name="Rectangle 2"/>
          <p:cNvSpPr/>
          <p:nvPr/>
        </p:nvSpPr>
        <p:spPr>
          <a:xfrm>
            <a:off x="0" y="7017394"/>
            <a:ext cx="4572000" cy="4801314"/>
          </a:xfrm>
          <a:prstGeom prst="rect">
            <a:avLst/>
          </a:prstGeom>
        </p:spPr>
        <p:txBody>
          <a:bodyPr>
            <a:spAutoFit/>
          </a:bodyPr>
          <a:lstStyle/>
          <a:p>
            <a:r>
              <a:rPr lang="en-US" dirty="0"/>
              <a:t>Que </a:t>
            </a:r>
            <a:r>
              <a:rPr lang="en-US" dirty="0" err="1"/>
              <a:t>sont</a:t>
            </a:r>
            <a:r>
              <a:rPr lang="en-US" dirty="0"/>
              <a:t> </a:t>
            </a:r>
            <a:r>
              <a:rPr lang="en-US" dirty="0" err="1"/>
              <a:t>ces</a:t>
            </a:r>
            <a:r>
              <a:rPr lang="en-US" dirty="0"/>
              <a:t> </a:t>
            </a:r>
            <a:r>
              <a:rPr lang="en-US" dirty="0" err="1"/>
              <a:t>biogaz</a:t>
            </a:r>
            <a:r>
              <a:rPr lang="en-US" dirty="0"/>
              <a:t>? Que </a:t>
            </a:r>
            <a:r>
              <a:rPr lang="en-US" dirty="0" err="1"/>
              <a:t>sont</a:t>
            </a:r>
            <a:r>
              <a:rPr lang="en-US" dirty="0"/>
              <a:t> </a:t>
            </a:r>
            <a:r>
              <a:rPr lang="en-US" dirty="0" err="1"/>
              <a:t>ces</a:t>
            </a:r>
            <a:r>
              <a:rPr lang="en-US" dirty="0"/>
              <a:t> </a:t>
            </a:r>
            <a:r>
              <a:rPr lang="en-US" dirty="0" err="1"/>
              <a:t>biogaz</a:t>
            </a:r>
            <a:r>
              <a:rPr lang="en-US" dirty="0"/>
              <a:t>? La </a:t>
            </a:r>
            <a:r>
              <a:rPr lang="en-US" dirty="0" err="1"/>
              <a:t>décomposition</a:t>
            </a:r>
            <a:r>
              <a:rPr lang="en-US" dirty="0"/>
              <a:t> des fruits et </a:t>
            </a:r>
            <a:r>
              <a:rPr lang="en-US" dirty="0" err="1"/>
              <a:t>légumes</a:t>
            </a:r>
            <a:r>
              <a:rPr lang="en-US" dirty="0"/>
              <a:t>, des </a:t>
            </a:r>
            <a:r>
              <a:rPr lang="en-US" dirty="0" err="1"/>
              <a:t>résidus</a:t>
            </a:r>
            <a:r>
              <a:rPr lang="en-US" dirty="0"/>
              <a:t> de </a:t>
            </a:r>
            <a:r>
              <a:rPr lang="en-US" dirty="0" err="1"/>
              <a:t>jardin</a:t>
            </a:r>
            <a:r>
              <a:rPr lang="en-US" dirty="0"/>
              <a:t> et de </a:t>
            </a:r>
            <a:r>
              <a:rPr lang="en-US" dirty="0" err="1"/>
              <a:t>toute</a:t>
            </a:r>
            <a:r>
              <a:rPr lang="en-US" dirty="0"/>
              <a:t> </a:t>
            </a:r>
            <a:r>
              <a:rPr lang="en-US" dirty="0" err="1"/>
              <a:t>matière</a:t>
            </a:r>
            <a:r>
              <a:rPr lang="en-US" dirty="0"/>
              <a:t> </a:t>
            </a:r>
            <a:r>
              <a:rPr lang="en-US" dirty="0" err="1"/>
              <a:t>pouvant</a:t>
            </a:r>
            <a:r>
              <a:rPr lang="en-US" dirty="0"/>
              <a:t> se </a:t>
            </a:r>
            <a:r>
              <a:rPr lang="en-US" dirty="0" err="1"/>
              <a:t>décomposer</a:t>
            </a:r>
            <a:r>
              <a:rPr lang="en-US" dirty="0"/>
              <a:t> par les micro-</a:t>
            </a:r>
            <a:r>
              <a:rPr lang="en-US" dirty="0" err="1"/>
              <a:t>organismes</a:t>
            </a:r>
            <a:r>
              <a:rPr lang="en-US" dirty="0"/>
              <a:t> </a:t>
            </a:r>
            <a:r>
              <a:rPr lang="en-US" dirty="0" err="1"/>
              <a:t>dans</a:t>
            </a:r>
            <a:r>
              <a:rPr lang="en-US" dirty="0"/>
              <a:t> des conditions </a:t>
            </a:r>
            <a:r>
              <a:rPr lang="en-US" dirty="0" err="1"/>
              <a:t>anaérobies</a:t>
            </a:r>
            <a:r>
              <a:rPr lang="en-US" dirty="0"/>
              <a:t> (</a:t>
            </a:r>
            <a:r>
              <a:rPr lang="en-US" dirty="0" err="1"/>
              <a:t>dans</a:t>
            </a:r>
            <a:r>
              <a:rPr lang="en-US" dirty="0"/>
              <a:t> un site </a:t>
            </a:r>
            <a:r>
              <a:rPr lang="en-US" dirty="0" err="1"/>
              <a:t>d’enfouissement</a:t>
            </a:r>
            <a:r>
              <a:rPr lang="en-US" dirty="0"/>
              <a:t>, sans </a:t>
            </a:r>
            <a:r>
              <a:rPr lang="en-US" dirty="0" err="1"/>
              <a:t>oxygène</a:t>
            </a:r>
            <a:r>
              <a:rPr lang="en-US" dirty="0"/>
              <a:t>) </a:t>
            </a:r>
            <a:r>
              <a:rPr lang="en-US" dirty="0" err="1"/>
              <a:t>produit</a:t>
            </a:r>
            <a:r>
              <a:rPr lang="en-US" dirty="0"/>
              <a:t> des </a:t>
            </a:r>
            <a:r>
              <a:rPr lang="en-US" dirty="0" err="1"/>
              <a:t>biogaz</a:t>
            </a:r>
            <a:r>
              <a:rPr lang="en-US" dirty="0"/>
              <a:t>. Il </a:t>
            </a:r>
            <a:r>
              <a:rPr lang="en-US" dirty="0" err="1"/>
              <a:t>s’agit</a:t>
            </a:r>
            <a:r>
              <a:rPr lang="en-US" dirty="0"/>
              <a:t> d’un mélange de </a:t>
            </a:r>
            <a:r>
              <a:rPr lang="en-US" dirty="0" err="1"/>
              <a:t>différents</a:t>
            </a:r>
            <a:r>
              <a:rPr lang="en-US" dirty="0"/>
              <a:t> </a:t>
            </a:r>
            <a:r>
              <a:rPr lang="en-US" dirty="0" err="1"/>
              <a:t>gaz</a:t>
            </a:r>
            <a:r>
              <a:rPr lang="en-US" dirty="0"/>
              <a:t> </a:t>
            </a:r>
            <a:r>
              <a:rPr lang="en-US" dirty="0" err="1"/>
              <a:t>dominé</a:t>
            </a:r>
            <a:r>
              <a:rPr lang="en-US" dirty="0"/>
              <a:t> </a:t>
            </a:r>
            <a:r>
              <a:rPr lang="en-US" dirty="0" err="1"/>
              <a:t>principalement</a:t>
            </a:r>
            <a:r>
              <a:rPr lang="en-US" dirty="0"/>
              <a:t> par le </a:t>
            </a:r>
            <a:r>
              <a:rPr lang="en-US" dirty="0" err="1"/>
              <a:t>méthane</a:t>
            </a:r>
            <a:r>
              <a:rPr lang="en-US" dirty="0"/>
              <a:t> et le </a:t>
            </a:r>
            <a:r>
              <a:rPr lang="en-US" dirty="0" err="1"/>
              <a:t>dioxyde</a:t>
            </a:r>
            <a:r>
              <a:rPr lang="en-US" dirty="0"/>
              <a:t> de </a:t>
            </a:r>
            <a:r>
              <a:rPr lang="en-US" dirty="0" err="1"/>
              <a:t>carbone</a:t>
            </a:r>
            <a:r>
              <a:rPr lang="en-US" dirty="0"/>
              <a:t> </a:t>
            </a:r>
            <a:r>
              <a:rPr lang="en-US" dirty="0" err="1"/>
              <a:t>ainsi</a:t>
            </a:r>
            <a:r>
              <a:rPr lang="en-US" dirty="0"/>
              <a:t> que le </a:t>
            </a:r>
            <a:r>
              <a:rPr lang="en-US" dirty="0" err="1"/>
              <a:t>sulfure</a:t>
            </a:r>
            <a:r>
              <a:rPr lang="en-US" dirty="0"/>
              <a:t> </a:t>
            </a:r>
            <a:r>
              <a:rPr lang="en-US" dirty="0" err="1"/>
              <a:t>d’hydrogène</a:t>
            </a:r>
            <a:r>
              <a:rPr lang="en-US" dirty="0"/>
              <a:t> et </a:t>
            </a:r>
            <a:r>
              <a:rPr lang="en-US" dirty="0" err="1"/>
              <a:t>certains</a:t>
            </a:r>
            <a:r>
              <a:rPr lang="en-US" dirty="0"/>
              <a:t> </a:t>
            </a:r>
            <a:r>
              <a:rPr lang="en-US" dirty="0" err="1"/>
              <a:t>composés</a:t>
            </a:r>
            <a:r>
              <a:rPr lang="en-US" dirty="0"/>
              <a:t> </a:t>
            </a:r>
            <a:r>
              <a:rPr lang="en-US" dirty="0" err="1"/>
              <a:t>organiques</a:t>
            </a:r>
            <a:r>
              <a:rPr lang="en-US" dirty="0"/>
              <a:t> </a:t>
            </a:r>
            <a:r>
              <a:rPr lang="en-US" dirty="0" err="1"/>
              <a:t>volatils</a:t>
            </a:r>
            <a:r>
              <a:rPr lang="en-US" dirty="0"/>
              <a:t>. </a:t>
            </a:r>
            <a:r>
              <a:rPr lang="en-US" dirty="0" err="1"/>
              <a:t>Ces</a:t>
            </a:r>
            <a:r>
              <a:rPr lang="en-US" dirty="0"/>
              <a:t> </a:t>
            </a:r>
            <a:r>
              <a:rPr lang="en-US" dirty="0" err="1"/>
              <a:t>gaz</a:t>
            </a:r>
            <a:r>
              <a:rPr lang="en-US" dirty="0"/>
              <a:t> </a:t>
            </a:r>
            <a:r>
              <a:rPr lang="en-US" dirty="0" err="1"/>
              <a:t>peuvent</a:t>
            </a:r>
            <a:r>
              <a:rPr lang="en-US" dirty="0"/>
              <a:t> </a:t>
            </a:r>
            <a:r>
              <a:rPr lang="en-US" dirty="0" err="1"/>
              <a:t>représenter</a:t>
            </a:r>
            <a:r>
              <a:rPr lang="en-US" dirty="0"/>
              <a:t> un </a:t>
            </a:r>
            <a:r>
              <a:rPr lang="en-US" dirty="0" err="1"/>
              <a:t>réel</a:t>
            </a:r>
            <a:r>
              <a:rPr lang="en-US" dirty="0"/>
              <a:t> danger pour la santé et la </a:t>
            </a:r>
            <a:r>
              <a:rPr lang="en-US" dirty="0" err="1"/>
              <a:t>sécurité</a:t>
            </a:r>
            <a:r>
              <a:rPr lang="en-US" dirty="0"/>
              <a:t> de la population et </a:t>
            </a:r>
            <a:r>
              <a:rPr lang="en-US" dirty="0" err="1"/>
              <a:t>générer</a:t>
            </a:r>
            <a:r>
              <a:rPr lang="en-US" dirty="0"/>
              <a:t> des </a:t>
            </a:r>
            <a:r>
              <a:rPr lang="en-US" dirty="0" err="1"/>
              <a:t>odeurs</a:t>
            </a:r>
            <a:r>
              <a:rPr lang="en-US" dirty="0"/>
              <a:t> </a:t>
            </a:r>
            <a:r>
              <a:rPr lang="en-US" dirty="0" err="1"/>
              <a:t>très</a:t>
            </a:r>
            <a:r>
              <a:rPr lang="en-US" dirty="0"/>
              <a:t> </a:t>
            </a:r>
            <a:r>
              <a:rPr lang="en-US" dirty="0" err="1"/>
              <a:t>désagréables</a:t>
            </a:r>
            <a:r>
              <a:rPr lang="en-US" dirty="0"/>
              <a:t> </a:t>
            </a:r>
            <a:r>
              <a:rPr lang="en-US" dirty="0" err="1"/>
              <a:t>si</a:t>
            </a:r>
            <a:r>
              <a:rPr lang="en-US" dirty="0"/>
              <a:t> le site </a:t>
            </a:r>
            <a:r>
              <a:rPr lang="en-US" dirty="0" err="1"/>
              <a:t>est</a:t>
            </a:r>
            <a:r>
              <a:rPr lang="en-US" dirty="0"/>
              <a:t> mal </a:t>
            </a:r>
            <a:r>
              <a:rPr lang="en-US" dirty="0" err="1"/>
              <a:t>géré</a:t>
            </a:r>
            <a:r>
              <a:rPr lang="en-US" dirty="0"/>
              <a:t>. </a:t>
            </a:r>
            <a:r>
              <a:rPr lang="en-US" dirty="0" err="1"/>
              <a:t>Dangereux</a:t>
            </a:r>
            <a:r>
              <a:rPr lang="en-US" dirty="0"/>
              <a:t> </a:t>
            </a:r>
            <a:r>
              <a:rPr lang="en-US" dirty="0" err="1"/>
              <a:t>pourquoi</a:t>
            </a:r>
            <a:r>
              <a:rPr lang="en-US" dirty="0"/>
              <a:t>? </a:t>
            </a:r>
            <a:r>
              <a:rPr lang="en-US" dirty="0" err="1"/>
              <a:t>Parce</a:t>
            </a:r>
            <a:r>
              <a:rPr lang="en-US" dirty="0"/>
              <a:t> que </a:t>
            </a:r>
            <a:r>
              <a:rPr lang="en-US" dirty="0" err="1"/>
              <a:t>ces</a:t>
            </a:r>
            <a:r>
              <a:rPr lang="en-US" dirty="0"/>
              <a:t> </a:t>
            </a:r>
            <a:r>
              <a:rPr lang="en-US" dirty="0" err="1"/>
              <a:t>gaz</a:t>
            </a:r>
            <a:r>
              <a:rPr lang="en-US" dirty="0"/>
              <a:t> </a:t>
            </a:r>
            <a:r>
              <a:rPr lang="en-US" dirty="0" err="1"/>
              <a:t>sont</a:t>
            </a:r>
            <a:r>
              <a:rPr lang="en-US" dirty="0"/>
              <a:t> inflammables et </a:t>
            </a:r>
            <a:r>
              <a:rPr lang="en-US" dirty="0" err="1"/>
              <a:t>peuvent</a:t>
            </a:r>
            <a:r>
              <a:rPr lang="en-US" dirty="0"/>
              <a:t> </a:t>
            </a:r>
            <a:r>
              <a:rPr lang="en-US" dirty="0" err="1"/>
              <a:t>participer</a:t>
            </a:r>
            <a:r>
              <a:rPr lang="en-US" dirty="0"/>
              <a:t> </a:t>
            </a:r>
            <a:r>
              <a:rPr lang="en-US" dirty="0" err="1"/>
              <a:t>à</a:t>
            </a:r>
            <a:r>
              <a:rPr lang="en-US" dirty="0"/>
              <a:t> </a:t>
            </a:r>
            <a:r>
              <a:rPr lang="en-US" dirty="0" err="1"/>
              <a:t>l’effet</a:t>
            </a:r>
            <a:r>
              <a:rPr lang="en-US" dirty="0"/>
              <a:t> de </a:t>
            </a:r>
            <a:r>
              <a:rPr lang="en-US" dirty="0" err="1"/>
              <a:t>serre</a:t>
            </a:r>
            <a:r>
              <a:rPr lang="en-US" dirty="0"/>
              <a:t>.</a:t>
            </a:r>
          </a:p>
        </p:txBody>
      </p:sp>
      <p:sp>
        <p:nvSpPr>
          <p:cNvPr id="4" name="Rectangle 3"/>
          <p:cNvSpPr/>
          <p:nvPr/>
        </p:nvSpPr>
        <p:spPr>
          <a:xfrm>
            <a:off x="5012778" y="7017394"/>
            <a:ext cx="4572000" cy="4247317"/>
          </a:xfrm>
          <a:prstGeom prst="rect">
            <a:avLst/>
          </a:prstGeom>
        </p:spPr>
        <p:txBody>
          <a:bodyPr>
            <a:spAutoFit/>
          </a:bodyPr>
          <a:lstStyle/>
          <a:p>
            <a:r>
              <a:rPr lang="en-US" dirty="0" err="1"/>
              <a:t>Donc</a:t>
            </a:r>
            <a:r>
              <a:rPr lang="en-US" dirty="0"/>
              <a:t>, </a:t>
            </a:r>
            <a:r>
              <a:rPr lang="en-US" dirty="0" err="1"/>
              <a:t>détourner</a:t>
            </a:r>
            <a:r>
              <a:rPr lang="en-US" dirty="0"/>
              <a:t> la </a:t>
            </a:r>
            <a:r>
              <a:rPr lang="en-US" dirty="0" err="1"/>
              <a:t>matière</a:t>
            </a:r>
            <a:r>
              <a:rPr lang="en-US" dirty="0"/>
              <a:t> </a:t>
            </a:r>
            <a:r>
              <a:rPr lang="en-US" dirty="0" err="1"/>
              <a:t>organique</a:t>
            </a:r>
            <a:r>
              <a:rPr lang="en-US" dirty="0"/>
              <a:t> </a:t>
            </a:r>
            <a:r>
              <a:rPr lang="en-US" dirty="0" err="1"/>
              <a:t>vouée</a:t>
            </a:r>
            <a:r>
              <a:rPr lang="en-US" dirty="0"/>
              <a:t> </a:t>
            </a:r>
            <a:r>
              <a:rPr lang="en-US" dirty="0" err="1"/>
              <a:t>à</a:t>
            </a:r>
            <a:r>
              <a:rPr lang="en-US" dirty="0"/>
              <a:t> </a:t>
            </a:r>
            <a:r>
              <a:rPr lang="en-US" dirty="0" err="1"/>
              <a:t>l'enfouissement</a:t>
            </a:r>
            <a:r>
              <a:rPr lang="en-US" dirty="0"/>
              <a:t> </a:t>
            </a:r>
            <a:r>
              <a:rPr lang="en-US" dirty="0" err="1"/>
              <a:t>permet</a:t>
            </a:r>
            <a:r>
              <a:rPr lang="en-US" dirty="0"/>
              <a:t> de : - </a:t>
            </a:r>
            <a:r>
              <a:rPr lang="en-US" dirty="0" err="1"/>
              <a:t>Valoriser</a:t>
            </a:r>
            <a:r>
              <a:rPr lang="en-US" dirty="0"/>
              <a:t> des </a:t>
            </a:r>
            <a:r>
              <a:rPr lang="en-US" dirty="0" err="1"/>
              <a:t>ressources</a:t>
            </a:r>
            <a:r>
              <a:rPr lang="en-US" dirty="0"/>
              <a:t> </a:t>
            </a:r>
            <a:r>
              <a:rPr lang="en-US" dirty="0" err="1"/>
              <a:t>plutôt</a:t>
            </a:r>
            <a:r>
              <a:rPr lang="en-US" dirty="0"/>
              <a:t> que de les </a:t>
            </a:r>
            <a:r>
              <a:rPr lang="en-US" dirty="0" err="1"/>
              <a:t>condamner</a:t>
            </a:r>
            <a:r>
              <a:rPr lang="en-US" dirty="0"/>
              <a:t> </a:t>
            </a:r>
            <a:r>
              <a:rPr lang="en-US" dirty="0" err="1"/>
              <a:t>en</a:t>
            </a:r>
            <a:r>
              <a:rPr lang="en-US" dirty="0"/>
              <a:t> </a:t>
            </a:r>
            <a:r>
              <a:rPr lang="en-US" dirty="0" err="1"/>
              <a:t>déchets</a:t>
            </a:r>
            <a:r>
              <a:rPr lang="en-US" dirty="0"/>
              <a:t> ; - </a:t>
            </a:r>
            <a:r>
              <a:rPr lang="en-US" dirty="0" err="1"/>
              <a:t>Réduire</a:t>
            </a:r>
            <a:r>
              <a:rPr lang="en-US" dirty="0"/>
              <a:t> de plus de 40 % le volume de </a:t>
            </a:r>
            <a:r>
              <a:rPr lang="en-US" dirty="0" err="1"/>
              <a:t>résidus</a:t>
            </a:r>
            <a:r>
              <a:rPr lang="en-US" dirty="0"/>
              <a:t> </a:t>
            </a:r>
            <a:r>
              <a:rPr lang="en-US" dirty="0" err="1"/>
              <a:t>enfouis</a:t>
            </a:r>
            <a:r>
              <a:rPr lang="en-US" dirty="0"/>
              <a:t> ( 675 kg par an, par </a:t>
            </a:r>
            <a:r>
              <a:rPr lang="en-US" dirty="0" err="1"/>
              <a:t>famille</a:t>
            </a:r>
            <a:r>
              <a:rPr lang="en-US" dirty="0"/>
              <a:t>, </a:t>
            </a:r>
            <a:r>
              <a:rPr lang="en-US" dirty="0" err="1"/>
              <a:t>soit</a:t>
            </a:r>
            <a:r>
              <a:rPr lang="en-US" dirty="0"/>
              <a:t> 19 % de rebuts de cuisine et 22 % de </a:t>
            </a:r>
            <a:r>
              <a:rPr lang="en-US" dirty="0" err="1"/>
              <a:t>résidus</a:t>
            </a:r>
            <a:r>
              <a:rPr lang="en-US" dirty="0"/>
              <a:t> de </a:t>
            </a:r>
            <a:r>
              <a:rPr lang="en-US" dirty="0" err="1"/>
              <a:t>jardin</a:t>
            </a:r>
            <a:r>
              <a:rPr lang="en-US" dirty="0"/>
              <a:t> ); - </a:t>
            </a:r>
            <a:r>
              <a:rPr lang="en-US" dirty="0" err="1"/>
              <a:t>Diminuer</a:t>
            </a:r>
            <a:r>
              <a:rPr lang="en-US" dirty="0"/>
              <a:t> la pollution de </a:t>
            </a:r>
            <a:r>
              <a:rPr lang="en-US" dirty="0" err="1"/>
              <a:t>l'air</a:t>
            </a:r>
            <a:r>
              <a:rPr lang="en-US" dirty="0"/>
              <a:t>; - </a:t>
            </a:r>
            <a:r>
              <a:rPr lang="en-US" dirty="0" err="1"/>
              <a:t>Réduire</a:t>
            </a:r>
            <a:r>
              <a:rPr lang="en-US" dirty="0"/>
              <a:t> </a:t>
            </a:r>
            <a:r>
              <a:rPr lang="en-US" dirty="0" err="1"/>
              <a:t>substantiellement</a:t>
            </a:r>
            <a:r>
              <a:rPr lang="en-US" dirty="0"/>
              <a:t> la </a:t>
            </a:r>
            <a:r>
              <a:rPr lang="en-US" dirty="0" err="1"/>
              <a:t>quantité</a:t>
            </a:r>
            <a:r>
              <a:rPr lang="en-US" dirty="0"/>
              <a:t> de </a:t>
            </a:r>
            <a:r>
              <a:rPr lang="en-US" dirty="0" err="1"/>
              <a:t>liquide</a:t>
            </a:r>
            <a:r>
              <a:rPr lang="en-US" dirty="0"/>
              <a:t> </a:t>
            </a:r>
            <a:r>
              <a:rPr lang="en-US" dirty="0" err="1"/>
              <a:t>contenue</a:t>
            </a:r>
            <a:r>
              <a:rPr lang="en-US" dirty="0"/>
              <a:t> </a:t>
            </a:r>
            <a:r>
              <a:rPr lang="en-US" dirty="0" err="1"/>
              <a:t>dans</a:t>
            </a:r>
            <a:r>
              <a:rPr lang="en-US" dirty="0"/>
              <a:t> les </a:t>
            </a:r>
            <a:r>
              <a:rPr lang="en-US" dirty="0" err="1"/>
              <a:t>déchets</a:t>
            </a:r>
            <a:r>
              <a:rPr lang="en-US" dirty="0"/>
              <a:t> et </a:t>
            </a:r>
            <a:r>
              <a:rPr lang="en-US" dirty="0" err="1"/>
              <a:t>ainsi</a:t>
            </a:r>
            <a:r>
              <a:rPr lang="en-US" dirty="0"/>
              <a:t> </a:t>
            </a:r>
            <a:r>
              <a:rPr lang="en-US" dirty="0" err="1"/>
              <a:t>éviter</a:t>
            </a:r>
            <a:r>
              <a:rPr lang="en-US" dirty="0"/>
              <a:t> </a:t>
            </a:r>
            <a:r>
              <a:rPr lang="en-US" dirty="0" err="1"/>
              <a:t>une</a:t>
            </a:r>
            <a:r>
              <a:rPr lang="en-US" dirty="0"/>
              <a:t> contamination </a:t>
            </a:r>
            <a:r>
              <a:rPr lang="en-US" dirty="0" err="1"/>
              <a:t>importante</a:t>
            </a:r>
            <a:r>
              <a:rPr lang="en-US" dirty="0"/>
              <a:t> de </a:t>
            </a:r>
            <a:r>
              <a:rPr lang="en-US" dirty="0" err="1"/>
              <a:t>l’eau</a:t>
            </a:r>
            <a:r>
              <a:rPr lang="en-US" dirty="0"/>
              <a:t> ; - Aider </a:t>
            </a:r>
            <a:r>
              <a:rPr lang="en-US" dirty="0" err="1"/>
              <a:t>à</a:t>
            </a:r>
            <a:r>
              <a:rPr lang="en-US" dirty="0"/>
              <a:t> </a:t>
            </a:r>
            <a:r>
              <a:rPr lang="en-US" dirty="0" err="1"/>
              <a:t>stabiliser</a:t>
            </a:r>
            <a:r>
              <a:rPr lang="en-US" dirty="0"/>
              <a:t> les </a:t>
            </a:r>
            <a:r>
              <a:rPr lang="en-US" dirty="0" err="1"/>
              <a:t>matériaux</a:t>
            </a:r>
            <a:r>
              <a:rPr lang="en-US" dirty="0"/>
              <a:t> au lieu de les </a:t>
            </a:r>
            <a:r>
              <a:rPr lang="en-US" dirty="0" err="1"/>
              <a:t>déposer</a:t>
            </a:r>
            <a:r>
              <a:rPr lang="en-US" dirty="0"/>
              <a:t> </a:t>
            </a:r>
            <a:r>
              <a:rPr lang="en-US" dirty="0" err="1"/>
              <a:t>dans</a:t>
            </a:r>
            <a:r>
              <a:rPr lang="en-US" dirty="0"/>
              <a:t> le site. </a:t>
            </a:r>
            <a:r>
              <a:rPr lang="en-US" dirty="0" err="1"/>
              <a:t>L’activité</a:t>
            </a:r>
            <a:r>
              <a:rPr lang="en-US" dirty="0"/>
              <a:t> </a:t>
            </a:r>
            <a:r>
              <a:rPr lang="en-US" dirty="0" err="1"/>
              <a:t>microbienne</a:t>
            </a:r>
            <a:r>
              <a:rPr lang="en-US" dirty="0"/>
              <a:t> </a:t>
            </a:r>
            <a:r>
              <a:rPr lang="en-US" dirty="0" err="1"/>
              <a:t>générée</a:t>
            </a:r>
            <a:r>
              <a:rPr lang="en-US" dirty="0"/>
              <a:t> par les </a:t>
            </a:r>
            <a:r>
              <a:rPr lang="en-US" dirty="0" err="1"/>
              <a:t>résidus</a:t>
            </a:r>
            <a:r>
              <a:rPr lang="en-US" dirty="0"/>
              <a:t> </a:t>
            </a:r>
            <a:r>
              <a:rPr lang="en-US" dirty="0" err="1"/>
              <a:t>organiques</a:t>
            </a:r>
            <a:r>
              <a:rPr lang="en-US" dirty="0"/>
              <a:t> </a:t>
            </a:r>
            <a:r>
              <a:rPr lang="en-US" dirty="0" err="1"/>
              <a:t>peut</a:t>
            </a:r>
            <a:r>
              <a:rPr lang="en-US" dirty="0"/>
              <a:t> </a:t>
            </a:r>
            <a:r>
              <a:rPr lang="en-US" dirty="0" err="1"/>
              <a:t>rendre</a:t>
            </a:r>
            <a:r>
              <a:rPr lang="en-US" dirty="0"/>
              <a:t> les </a:t>
            </a:r>
            <a:r>
              <a:rPr lang="en-US" dirty="0" err="1"/>
              <a:t>composés</a:t>
            </a:r>
            <a:r>
              <a:rPr lang="en-US" dirty="0"/>
              <a:t> </a:t>
            </a:r>
            <a:r>
              <a:rPr lang="en-US" dirty="0" err="1"/>
              <a:t>dangereux</a:t>
            </a:r>
            <a:r>
              <a:rPr lang="en-US" dirty="0"/>
              <a:t> plus </a:t>
            </a:r>
            <a:r>
              <a:rPr lang="en-US" dirty="0" err="1"/>
              <a:t>solubles</a:t>
            </a:r>
            <a:r>
              <a:rPr lang="en-US" dirty="0"/>
              <a:t> </a:t>
            </a:r>
            <a:r>
              <a:rPr lang="en-US" dirty="0" err="1"/>
              <a:t>dans</a:t>
            </a:r>
            <a:r>
              <a:rPr lang="en-US" dirty="0"/>
              <a:t> </a:t>
            </a:r>
            <a:r>
              <a:rPr lang="en-US" dirty="0" err="1"/>
              <a:t>l’eau</a:t>
            </a:r>
            <a:r>
              <a:rPr lang="en-US" dirty="0"/>
              <a:t>.</a:t>
            </a:r>
          </a:p>
        </p:txBody>
      </p:sp>
      <p:sp>
        <p:nvSpPr>
          <p:cNvPr id="5" name="Rectangle 4"/>
          <p:cNvSpPr/>
          <p:nvPr/>
        </p:nvSpPr>
        <p:spPr>
          <a:xfrm>
            <a:off x="9584778" y="7017394"/>
            <a:ext cx="4572000" cy="923330"/>
          </a:xfrm>
          <a:prstGeom prst="rect">
            <a:avLst/>
          </a:prstGeom>
        </p:spPr>
        <p:txBody>
          <a:bodyPr>
            <a:spAutoFit/>
          </a:bodyPr>
          <a:lstStyle/>
          <a:p>
            <a:r>
              <a:rPr lang="en-US" dirty="0"/>
              <a:t>https://</a:t>
            </a:r>
            <a:r>
              <a:rPr lang="en-US" dirty="0" err="1"/>
              <a:t>www.recyc-quebec.gouv.qc.ca</a:t>
            </a:r>
            <a:r>
              <a:rPr lang="en-US" dirty="0"/>
              <a:t>/sites/default/files/documents/</a:t>
            </a:r>
            <a:r>
              <a:rPr lang="en-US" dirty="0" err="1"/>
              <a:t>Le_compostage_facilite.pdf</a:t>
            </a:r>
            <a:endParaRPr lang="en-US" dirty="0"/>
          </a:p>
        </p:txBody>
      </p:sp>
    </p:spTree>
    <p:extLst>
      <p:ext uri="{BB962C8B-B14F-4D97-AF65-F5344CB8AC3E}">
        <p14:creationId xmlns:p14="http://schemas.microsoft.com/office/powerpoint/2010/main" val="2807457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p:cNvPicPr>
            <a:picLocks noChangeAspect="1"/>
          </p:cNvPicPr>
          <p:nvPr/>
        </p:nvPicPr>
        <p:blipFill>
          <a:blip r:embed="rId3">
            <a:extLst>
              <a:ext uri="{BEBA8EAE-BF5A-486C-A8C5-ECC9F3942E4B}">
                <a14:imgProps xmlns:a14="http://schemas.microsoft.com/office/drawing/2010/main">
                  <a14:imgLayer r:embed="rId4">
                    <a14:imgEffect>
                      <a14:backgroundRemoval t="3320" b="97199" l="3144" r="96614">
                        <a14:foregroundMark x1="82346" y1="37241" x2="82346" y2="37241"/>
                        <a14:foregroundMark x1="84160" y1="27697" x2="84160" y2="27697"/>
                        <a14:foregroundMark x1="83313" y1="23963" x2="83313" y2="23963"/>
                      </a14:backgroundRemoval>
                    </a14:imgEffect>
                  </a14:imgLayer>
                </a14:imgProps>
              </a:ext>
            </a:extLst>
          </a:blip>
          <a:stretch>
            <a:fillRect/>
          </a:stretch>
        </p:blipFill>
        <p:spPr>
          <a:xfrm rot="328981">
            <a:off x="2738704" y="1595052"/>
            <a:ext cx="3410720" cy="3975737"/>
          </a:xfrm>
          <a:prstGeom prst="rect">
            <a:avLst/>
          </a:prstGeom>
        </p:spPr>
      </p:pic>
      <p:sp>
        <p:nvSpPr>
          <p:cNvPr id="2" name="Titre 1"/>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sp>
        <p:nvSpPr>
          <p:cNvPr id="5" name="Bulle ronde 4"/>
          <p:cNvSpPr/>
          <p:nvPr/>
        </p:nvSpPr>
        <p:spPr>
          <a:xfrm>
            <a:off x="5803474" y="822950"/>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6" name="Image 5"/>
          <p:cNvPicPr>
            <a:picLocks noChangeAspect="1"/>
          </p:cNvPicPr>
          <p:nvPr/>
        </p:nvPicPr>
        <p:blipFill rotWithShape="1">
          <a:blip r:embed="rId5">
            <a:extLst>
              <a:ext uri="{BEBA8EAE-BF5A-486C-A8C5-ECC9F3942E4B}">
                <a14:imgProps xmlns:a14="http://schemas.microsoft.com/office/drawing/2010/main">
                  <a14:imgLayer r:embed="rId6">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4053390" y="3770879"/>
            <a:ext cx="1390948" cy="1163322"/>
          </a:xfrm>
          <a:prstGeom prst="rect">
            <a:avLst/>
          </a:prstGeom>
        </p:spPr>
      </p:pic>
      <p:pic>
        <p:nvPicPr>
          <p:cNvPr id="4" name="Image 3">
            <a:extLst>
              <a:ext uri="{FF2B5EF4-FFF2-40B4-BE49-F238E27FC236}">
                <a16:creationId xmlns:a16="http://schemas.microsoft.com/office/drawing/2014/main" id="{D56A497F-299A-E34F-4894-88B5287CECFC}"/>
              </a:ext>
            </a:extLst>
          </p:cNvPr>
          <p:cNvPicPr>
            <a:picLocks noChangeAspect="1"/>
          </p:cNvPicPr>
          <p:nvPr/>
        </p:nvPicPr>
        <p:blipFill>
          <a:blip r:embed="rId7"/>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142409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1407" y="950205"/>
            <a:ext cx="1868174" cy="4976137"/>
          </a:xfrm>
          <a:prstGeom prst="rect">
            <a:avLst/>
          </a:prstGeom>
        </p:spPr>
      </p:pic>
      <p:sp>
        <p:nvSpPr>
          <p:cNvPr id="2" name="Titre 1"/>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sp>
        <p:nvSpPr>
          <p:cNvPr id="5" name="Bulle ronde 4"/>
          <p:cNvSpPr/>
          <p:nvPr/>
        </p:nvSpPr>
        <p:spPr>
          <a:xfrm>
            <a:off x="5803474" y="822950"/>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3" name="Image 2"/>
          <p:cNvPicPr>
            <a:picLocks noChangeAspect="1"/>
          </p:cNvPicPr>
          <p:nvPr/>
        </p:nvPicPr>
        <p:blipFill rotWithShape="1">
          <a:blip r:embed="rId4">
            <a:extLst>
              <a:ext uri="{BEBA8EAE-BF5A-486C-A8C5-ECC9F3942E4B}">
                <a14:imgProps xmlns:a14="http://schemas.microsoft.com/office/drawing/2010/main">
                  <a14:imgLayer r:embed="rId5">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3748590" y="3034279"/>
            <a:ext cx="1390948" cy="1163322"/>
          </a:xfrm>
          <a:prstGeom prst="rect">
            <a:avLst/>
          </a:prstGeom>
        </p:spPr>
      </p:pic>
      <p:pic>
        <p:nvPicPr>
          <p:cNvPr id="6" name="Image 5">
            <a:extLst>
              <a:ext uri="{FF2B5EF4-FFF2-40B4-BE49-F238E27FC236}">
                <a16:creationId xmlns:a16="http://schemas.microsoft.com/office/drawing/2014/main" id="{42C86684-62DC-9EC1-938C-7529D515BB93}"/>
              </a:ext>
            </a:extLst>
          </p:cNvPr>
          <p:cNvPicPr>
            <a:picLocks noChangeAspect="1"/>
          </p:cNvPicPr>
          <p:nvPr/>
        </p:nvPicPr>
        <p:blipFill>
          <a:blip r:embed="rId6"/>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268639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8D85-8372-B3CF-67BD-6D4C26455081}"/>
            </a:ext>
          </a:extLst>
        </p:cNvPr>
        <p:cNvGrpSpPr/>
        <p:nvPr/>
      </p:nvGrpSpPr>
      <p:grpSpPr>
        <a:xfrm>
          <a:off x="0" y="0"/>
          <a:ext cx="0" cy="0"/>
          <a:chOff x="0" y="0"/>
          <a:chExt cx="0" cy="0"/>
        </a:xfrm>
      </p:grpSpPr>
      <p:pic>
        <p:nvPicPr>
          <p:cNvPr id="4" name="Picture 10" descr="Bask &amp; Co Dark Chocolate Granola Bars 45g | Wholesome Home | Best Organic  Products Online Shop">
            <a:extLst>
              <a:ext uri="{FF2B5EF4-FFF2-40B4-BE49-F238E27FC236}">
                <a16:creationId xmlns:a16="http://schemas.microsoft.com/office/drawing/2014/main" id="{22A7C243-78AA-2841-CA3C-C998EDB877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0" t="23439" r="8487" b="23055"/>
          <a:stretch>
            <a:fillRect/>
          </a:stretch>
        </p:blipFill>
        <p:spPr bwMode="auto">
          <a:xfrm rot="3382283">
            <a:off x="2088105" y="2702397"/>
            <a:ext cx="4162325" cy="276617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0668A46A-6D28-E0BB-6834-3B086D89AA4E}"/>
              </a:ext>
            </a:extLst>
          </p:cNvPr>
          <p:cNvSpPr>
            <a:spLocks noGrp="1"/>
          </p:cNvSpPr>
          <p:nvPr>
            <p:ph type="title"/>
          </p:nvPr>
        </p:nvSpPr>
        <p:spPr>
          <a:xfrm>
            <a:off x="362889" y="274308"/>
            <a:ext cx="7981013" cy="548640"/>
          </a:xfrm>
        </p:spPr>
        <p:txBody>
          <a:bodyPr>
            <a:normAutofit fontScale="90000"/>
          </a:bodyPr>
          <a:lstStyle/>
          <a:p>
            <a:r>
              <a:rPr lang="fr-FR" dirty="0">
                <a:latin typeface="Abadi MT Condensed Extra Bold"/>
                <a:cs typeface="Abadi MT Condensed Extra Bold"/>
              </a:rPr>
              <a:t>Quiz : 1, 2, 3... Trions !!! </a:t>
            </a:r>
          </a:p>
        </p:txBody>
      </p:sp>
      <p:sp>
        <p:nvSpPr>
          <p:cNvPr id="5" name="Bulle ronde 4">
            <a:extLst>
              <a:ext uri="{FF2B5EF4-FFF2-40B4-BE49-F238E27FC236}">
                <a16:creationId xmlns:a16="http://schemas.microsoft.com/office/drawing/2014/main" id="{DA5ED44C-0B5B-709A-9450-9887FA470E08}"/>
              </a:ext>
            </a:extLst>
          </p:cNvPr>
          <p:cNvSpPr/>
          <p:nvPr/>
        </p:nvSpPr>
        <p:spPr>
          <a:xfrm>
            <a:off x="5803474" y="822950"/>
            <a:ext cx="2751800" cy="2211331"/>
          </a:xfrm>
          <a:prstGeom prst="wedgeEllipseCallout">
            <a:avLst>
              <a:gd name="adj1" fmla="val -68269"/>
              <a:gd name="adj2" fmla="val 71275"/>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solidFill>
                  <a:srgbClr val="000000"/>
                </a:solidFill>
                <a:latin typeface="Rockwell"/>
                <a:cs typeface="Rockwell"/>
              </a:rPr>
              <a:t>Où je vais ???</a:t>
            </a:r>
          </a:p>
        </p:txBody>
      </p:sp>
      <p:pic>
        <p:nvPicPr>
          <p:cNvPr id="3" name="Image 2">
            <a:extLst>
              <a:ext uri="{FF2B5EF4-FFF2-40B4-BE49-F238E27FC236}">
                <a16:creationId xmlns:a16="http://schemas.microsoft.com/office/drawing/2014/main" id="{97324A50-0F27-837A-2F5B-2ED1910689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969" b="78711" l="18750" r="77539">
                        <a14:foregroundMark x1="58398" y1="40039" x2="58398" y2="40039"/>
                        <a14:foregroundMark x1="60156" y1="48438" x2="60156" y2="48438"/>
                        <a14:foregroundMark x1="72461" y1="41211" x2="72461" y2="41211"/>
                        <a14:foregroundMark x1="54297" y1="43750" x2="54297" y2="43750"/>
                        <a14:foregroundMark x1="41797" y1="39844" x2="41797" y2="39844"/>
                      </a14:backgroundRemoval>
                    </a14:imgEffect>
                  </a14:imgLayer>
                </a14:imgProps>
              </a:ext>
            </a:extLst>
          </a:blip>
          <a:srcRect l="22195" t="28569" r="22661" b="25311"/>
          <a:stretch/>
        </p:blipFill>
        <p:spPr>
          <a:xfrm>
            <a:off x="2567341" y="2747919"/>
            <a:ext cx="1390948" cy="1163322"/>
          </a:xfrm>
          <a:prstGeom prst="rect">
            <a:avLst/>
          </a:prstGeom>
        </p:spPr>
      </p:pic>
      <p:pic>
        <p:nvPicPr>
          <p:cNvPr id="6" name="Image 5">
            <a:extLst>
              <a:ext uri="{FF2B5EF4-FFF2-40B4-BE49-F238E27FC236}">
                <a16:creationId xmlns:a16="http://schemas.microsoft.com/office/drawing/2014/main" id="{448950C0-7D4E-8656-68BB-55BE0123FB45}"/>
              </a:ext>
            </a:extLst>
          </p:cNvPr>
          <p:cNvPicPr>
            <a:picLocks noChangeAspect="1"/>
          </p:cNvPicPr>
          <p:nvPr/>
        </p:nvPicPr>
        <p:blipFill>
          <a:blip r:embed="rId6"/>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205806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5926340"/>
          </a:xfrm>
        </p:spPr>
        <p:txBody>
          <a:bodyPr/>
          <a:lstStyle/>
          <a:p>
            <a:pPr algn="ctr"/>
            <a:r>
              <a:rPr lang="fr-FR" sz="11500" dirty="0">
                <a:latin typeface="Abadi MT Condensed Extra Bold"/>
                <a:cs typeface="Abadi MT Condensed Extra Bold"/>
              </a:rPr>
              <a:t>Bon tri !!!</a:t>
            </a:r>
          </a:p>
        </p:txBody>
      </p:sp>
      <p:grpSp>
        <p:nvGrpSpPr>
          <p:cNvPr id="24" name="Grouper 23"/>
          <p:cNvGrpSpPr/>
          <p:nvPr/>
        </p:nvGrpSpPr>
        <p:grpSpPr>
          <a:xfrm flipH="1">
            <a:off x="4979445" y="3666647"/>
            <a:ext cx="1535191" cy="2125920"/>
            <a:chOff x="2968963" y="1763749"/>
            <a:chExt cx="2771034" cy="3663269"/>
          </a:xfrm>
        </p:grpSpPr>
        <p:pic>
          <p:nvPicPr>
            <p:cNvPr id="22" name="Imag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96641">
                          <a14:foregroundMark x1="50678" y1="93852" x2="50678" y2="93852"/>
                          <a14:foregroundMark x1="81301" y1="34221" x2="81301" y2="34221"/>
                          <a14:foregroundMark x1="23306" y1="7377" x2="23306" y2="7377"/>
                          <a14:foregroundMark x1="92412" y1="4713" x2="92412" y2="4713"/>
                          <a14:backgroundMark x1="58808" y1="77869" x2="58808" y2="77869"/>
                          <a14:backgroundMark x1="60976" y1="88934" x2="60976" y2="88934"/>
                          <a14:backgroundMark x1="11382" y1="92828" x2="11382" y2="92828"/>
                          <a14:backgroundMark x1="66938" y1="42418" x2="66938" y2="42418"/>
                          <a14:backgroundMark x1="4878" y1="42008" x2="4878" y2="42008"/>
                          <a14:backgroundMark x1="20325" y1="95697" x2="20325" y2="95697"/>
                          <a14:backgroundMark x1="4878" y1="86066" x2="4878" y2="86066"/>
                          <a14:backgroundMark x1="5149" y1="76639" x2="5149" y2="76639"/>
                          <a14:backgroundMark x1="13550" y1="89754" x2="13550" y2="89754"/>
                        </a14:backgroundRemoval>
                      </a14:imgEffect>
                    </a14:imgLayer>
                  </a14:imgProps>
                </a:ext>
                <a:ext uri="{28A0092B-C50C-407E-A947-70E740481C1C}">
                  <a14:useLocalDpi xmlns:a14="http://schemas.microsoft.com/office/drawing/2010/main"/>
                </a:ext>
              </a:extLst>
            </a:blip>
            <a:srcRect/>
            <a:stretch/>
          </p:blipFill>
          <p:spPr>
            <a:xfrm>
              <a:off x="2968963" y="1929973"/>
              <a:ext cx="2771034" cy="3497045"/>
            </a:xfrm>
            <a:prstGeom prst="rect">
              <a:avLst/>
            </a:prstGeom>
          </p:spPr>
        </p:pic>
        <p:pic>
          <p:nvPicPr>
            <p:cNvPr id="23" name="Image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762" b="89503" l="0" r="100000"/>
                      </a14:imgEffect>
                    </a14:imgLayer>
                  </a14:imgProps>
                </a:ext>
                <a:ext uri="{28A0092B-C50C-407E-A947-70E740481C1C}">
                  <a14:useLocalDpi xmlns:a14="http://schemas.microsoft.com/office/drawing/2010/main"/>
                </a:ext>
              </a:extLst>
            </a:blip>
            <a:srcRect/>
            <a:stretch/>
          </p:blipFill>
          <p:spPr>
            <a:xfrm>
              <a:off x="2968965" y="1763749"/>
              <a:ext cx="857702" cy="1289917"/>
            </a:xfrm>
            <a:prstGeom prst="rect">
              <a:avLst/>
            </a:prstGeom>
          </p:spPr>
        </p:pic>
      </p:grpSp>
      <p:grpSp>
        <p:nvGrpSpPr>
          <p:cNvPr id="32" name="Grouper 31"/>
          <p:cNvGrpSpPr/>
          <p:nvPr/>
        </p:nvGrpSpPr>
        <p:grpSpPr>
          <a:xfrm>
            <a:off x="0" y="511703"/>
            <a:ext cx="2679016" cy="1877285"/>
            <a:chOff x="2610681" y="2645062"/>
            <a:chExt cx="3993320" cy="2441509"/>
          </a:xfrm>
        </p:grpSpPr>
        <p:pic>
          <p:nvPicPr>
            <p:cNvPr id="30" name="Image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386" b="100000" l="0" r="99463">
                          <a14:foregroundMark x1="68515" y1="53216" x2="68515" y2="53216"/>
                          <a14:foregroundMark x1="76386" y1="51462" x2="76386" y2="51462"/>
                          <a14:foregroundMark x1="78354" y1="43567" x2="78354" y2="43567"/>
                          <a14:foregroundMark x1="78712" y1="48246" x2="78712" y2="48246"/>
                          <a14:foregroundMark x1="79428" y1="44737" x2="79428" y2="44737"/>
                          <a14:foregroundMark x1="69231" y1="43275" x2="69231" y2="43275"/>
                          <a14:foregroundMark x1="11807" y1="46199" x2="11807" y2="46199"/>
                        </a14:backgroundRemoval>
                      </a14:imgEffect>
                    </a14:imgLayer>
                  </a14:imgProps>
                </a:ext>
                <a:ext uri="{28A0092B-C50C-407E-A947-70E740481C1C}">
                  <a14:useLocalDpi xmlns:a14="http://schemas.microsoft.com/office/drawing/2010/main"/>
                </a:ext>
              </a:extLst>
            </a:blip>
            <a:srcRect/>
            <a:stretch/>
          </p:blipFill>
          <p:spPr>
            <a:xfrm>
              <a:off x="2610681" y="2645062"/>
              <a:ext cx="3993320" cy="2441509"/>
            </a:xfrm>
            <a:prstGeom prst="rect">
              <a:avLst/>
            </a:prstGeom>
          </p:spPr>
        </p:pic>
        <p:pic>
          <p:nvPicPr>
            <p:cNvPr id="31" name="Imag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24" b="89313" l="10092" r="89908"/>
                      </a14:imgEffect>
                    </a14:imgLayer>
                  </a14:imgProps>
                </a:ext>
                <a:ext uri="{28A0092B-C50C-407E-A947-70E740481C1C}">
                  <a14:useLocalDpi xmlns:a14="http://schemas.microsoft.com/office/drawing/2010/main"/>
                </a:ext>
              </a:extLst>
            </a:blip>
            <a:srcRect/>
            <a:stretch/>
          </p:blipFill>
          <p:spPr>
            <a:xfrm>
              <a:off x="2610681" y="3380212"/>
              <a:ext cx="776148" cy="931298"/>
            </a:xfrm>
            <a:prstGeom prst="rect">
              <a:avLst/>
            </a:prstGeom>
          </p:spPr>
        </p:pic>
      </p:grpSp>
      <p:pic>
        <p:nvPicPr>
          <p:cNvPr id="44" name="Image 4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613" b="100000" l="1173" r="96188"/>
                    </a14:imgEffect>
                  </a14:imgLayer>
                </a14:imgProps>
              </a:ext>
              <a:ext uri="{28A0092B-C50C-407E-A947-70E740481C1C}">
                <a14:useLocalDpi xmlns:a14="http://schemas.microsoft.com/office/drawing/2010/main"/>
              </a:ext>
            </a:extLst>
          </a:blip>
          <a:srcRect/>
          <a:stretch/>
        </p:blipFill>
        <p:spPr>
          <a:xfrm rot="2038843">
            <a:off x="7553742" y="300938"/>
            <a:ext cx="1828816" cy="2461013"/>
          </a:xfrm>
          <a:prstGeom prst="rect">
            <a:avLst/>
          </a:prstGeom>
        </p:spPr>
      </p:pic>
      <p:grpSp>
        <p:nvGrpSpPr>
          <p:cNvPr id="36" name="Grouper 35"/>
          <p:cNvGrpSpPr/>
          <p:nvPr/>
        </p:nvGrpSpPr>
        <p:grpSpPr>
          <a:xfrm>
            <a:off x="0" y="3667794"/>
            <a:ext cx="2103986" cy="2162241"/>
            <a:chOff x="2804719" y="2040832"/>
            <a:chExt cx="3580868" cy="3045739"/>
          </a:xfrm>
        </p:grpSpPr>
        <p:pic>
          <p:nvPicPr>
            <p:cNvPr id="33" name="Image 3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399" b="98122" l="1240" r="96901"/>
                      </a14:imgEffect>
                    </a14:imgLayer>
                  </a14:imgProps>
                </a:ext>
                <a:ext uri="{28A0092B-C50C-407E-A947-70E740481C1C}">
                  <a14:useLocalDpi xmlns:a14="http://schemas.microsoft.com/office/drawing/2010/main"/>
                </a:ext>
              </a:extLst>
            </a:blip>
            <a:srcRect/>
            <a:stretch/>
          </p:blipFill>
          <p:spPr>
            <a:xfrm>
              <a:off x="2928197" y="2040832"/>
              <a:ext cx="3457390" cy="3045739"/>
            </a:xfrm>
            <a:prstGeom prst="rect">
              <a:avLst/>
            </a:prstGeom>
          </p:spPr>
        </p:pic>
        <p:pic>
          <p:nvPicPr>
            <p:cNvPr id="34" name="Image 3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84" b="81513" l="9023" r="89474"/>
                      </a14:imgEffect>
                    </a14:imgLayer>
                  </a14:imgProps>
                </a:ext>
                <a:ext uri="{28A0092B-C50C-407E-A947-70E740481C1C}">
                  <a14:useLocalDpi xmlns:a14="http://schemas.microsoft.com/office/drawing/2010/main"/>
                </a:ext>
              </a:extLst>
            </a:blip>
            <a:srcRect/>
            <a:stretch/>
          </p:blipFill>
          <p:spPr>
            <a:xfrm>
              <a:off x="2804719" y="2645063"/>
              <a:ext cx="952546" cy="846546"/>
            </a:xfrm>
            <a:prstGeom prst="rect">
              <a:avLst/>
            </a:prstGeom>
          </p:spPr>
        </p:pic>
        <p:pic>
          <p:nvPicPr>
            <p:cNvPr id="35" name="Image 3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74" b="88991" l="8475" r="89831"/>
                      </a14:imgEffect>
                    </a14:imgLayer>
                  </a14:imgProps>
                </a:ext>
                <a:ext uri="{28A0092B-C50C-407E-A947-70E740481C1C}">
                  <a14:useLocalDpi xmlns:a14="http://schemas.microsoft.com/office/drawing/2010/main"/>
                </a:ext>
              </a:extLst>
            </a:blip>
            <a:srcRect/>
            <a:stretch/>
          </p:blipFill>
          <p:spPr>
            <a:xfrm>
              <a:off x="5821114" y="3500626"/>
              <a:ext cx="423354" cy="775061"/>
            </a:xfrm>
            <a:prstGeom prst="rect">
              <a:avLst/>
            </a:prstGeom>
          </p:spPr>
        </p:pic>
      </p:grpSp>
      <p:pic>
        <p:nvPicPr>
          <p:cNvPr id="45" name="Image 4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36" b="100000" l="1278" r="92971">
                        <a14:backgroundMark x1="84984" y1="48189" x2="84984" y2="48189"/>
                        <a14:backgroundMark x1="85304" y1="12813" x2="85304" y2="12813"/>
                      </a14:backgroundRemoval>
                    </a14:imgEffect>
                  </a14:imgLayer>
                </a14:imgProps>
              </a:ext>
              <a:ext uri="{28A0092B-C50C-407E-A947-70E740481C1C}">
                <a14:useLocalDpi xmlns:a14="http://schemas.microsoft.com/office/drawing/2010/main"/>
              </a:ext>
            </a:extLst>
          </a:blip>
          <a:srcRect/>
          <a:stretch/>
        </p:blipFill>
        <p:spPr>
          <a:xfrm rot="18588499">
            <a:off x="5214395" y="95484"/>
            <a:ext cx="1813408" cy="1950381"/>
          </a:xfrm>
          <a:prstGeom prst="rect">
            <a:avLst/>
          </a:prstGeom>
        </p:spPr>
      </p:pic>
      <p:grpSp>
        <p:nvGrpSpPr>
          <p:cNvPr id="29" name="Grouper 28"/>
          <p:cNvGrpSpPr/>
          <p:nvPr/>
        </p:nvGrpSpPr>
        <p:grpSpPr>
          <a:xfrm rot="10518679">
            <a:off x="7434106" y="3989812"/>
            <a:ext cx="1583979" cy="1742163"/>
            <a:chOff x="2966222" y="2230133"/>
            <a:chExt cx="2698810" cy="3188116"/>
          </a:xfrm>
        </p:grpSpPr>
        <p:pic>
          <p:nvPicPr>
            <p:cNvPr id="25" name="Image 24"/>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895" b="98210" l="1070" r="100000">
                          <a14:backgroundMark x1="27807" y1="11186" x2="27807" y2="11186"/>
                          <a14:backgroundMark x1="89305" y1="10738" x2="89305" y2="10738"/>
                        </a14:backgroundRemoval>
                      </a14:imgEffect>
                    </a14:imgLayer>
                  </a14:imgProps>
                </a:ext>
                <a:ext uri="{28A0092B-C50C-407E-A947-70E740481C1C}">
                  <a14:useLocalDpi xmlns:a14="http://schemas.microsoft.com/office/drawing/2010/main"/>
                </a:ext>
              </a:extLst>
            </a:blip>
            <a:srcRect/>
            <a:stretch/>
          </p:blipFill>
          <p:spPr>
            <a:xfrm>
              <a:off x="2966222" y="2230133"/>
              <a:ext cx="2673152" cy="3188116"/>
            </a:xfrm>
            <a:prstGeom prst="rect">
              <a:avLst/>
            </a:prstGeom>
          </p:spPr>
        </p:pic>
        <p:pic>
          <p:nvPicPr>
            <p:cNvPr id="26" name="Image 25"/>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483" b="89655" l="9174" r="89908"/>
                      </a14:imgEffect>
                    </a14:imgLayer>
                  </a14:imgProps>
                </a:ext>
                <a:ext uri="{28A0092B-C50C-407E-A947-70E740481C1C}">
                  <a14:useLocalDpi xmlns:a14="http://schemas.microsoft.com/office/drawing/2010/main"/>
                </a:ext>
              </a:extLst>
            </a:blip>
            <a:srcRect/>
            <a:stretch/>
          </p:blipFill>
          <p:spPr>
            <a:xfrm>
              <a:off x="3104661" y="2789166"/>
              <a:ext cx="782581" cy="828401"/>
            </a:xfrm>
            <a:prstGeom prst="rect">
              <a:avLst/>
            </a:prstGeom>
          </p:spPr>
        </p:pic>
        <p:pic>
          <p:nvPicPr>
            <p:cNvPr id="27" name="Imag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92" b="88991" l="9278" r="89691"/>
                      </a14:imgEffect>
                    </a14:imgLayer>
                  </a14:imgProps>
                </a:ext>
                <a:ext uri="{28A0092B-C50C-407E-A947-70E740481C1C}">
                  <a14:useLocalDpi xmlns:a14="http://schemas.microsoft.com/office/drawing/2010/main"/>
                </a:ext>
              </a:extLst>
            </a:blip>
            <a:srcRect/>
            <a:stretch/>
          </p:blipFill>
          <p:spPr>
            <a:xfrm>
              <a:off x="4972256" y="3609068"/>
              <a:ext cx="692776" cy="775061"/>
            </a:xfrm>
            <a:prstGeom prst="rect">
              <a:avLst/>
            </a:prstGeom>
          </p:spPr>
        </p:pic>
      </p:grpSp>
      <p:pic>
        <p:nvPicPr>
          <p:cNvPr id="43" name="Image 42"/>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2105" b="99368" l="732" r="98537"/>
                    </a14:imgEffect>
                  </a14:imgLayer>
                </a14:imgProps>
              </a:ext>
              <a:ext uri="{28A0092B-C50C-407E-A947-70E740481C1C}">
                <a14:useLocalDpi xmlns:a14="http://schemas.microsoft.com/office/drawing/2010/main"/>
              </a:ext>
            </a:extLst>
          </a:blip>
          <a:srcRect/>
          <a:stretch/>
        </p:blipFill>
        <p:spPr>
          <a:xfrm flipH="1">
            <a:off x="2976081" y="322091"/>
            <a:ext cx="1471780" cy="1708198"/>
          </a:xfrm>
          <a:prstGeom prst="rect">
            <a:avLst/>
          </a:prstGeom>
        </p:spPr>
      </p:pic>
      <p:grpSp>
        <p:nvGrpSpPr>
          <p:cNvPr id="37" name="Grouper 36"/>
          <p:cNvGrpSpPr/>
          <p:nvPr/>
        </p:nvGrpSpPr>
        <p:grpSpPr>
          <a:xfrm rot="754708">
            <a:off x="2649008" y="3868802"/>
            <a:ext cx="2076697" cy="2093052"/>
            <a:chOff x="4198258" y="1834178"/>
            <a:chExt cx="4480495" cy="3740428"/>
          </a:xfrm>
        </p:grpSpPr>
        <p:pic>
          <p:nvPicPr>
            <p:cNvPr id="38" name="Image 37"/>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23000" b="87250" l="45625" r="94922"/>
                      </a14:imgEffect>
                    </a14:imgLayer>
                  </a14:imgProps>
                </a:ext>
                <a:ext uri="{28A0092B-C50C-407E-A947-70E740481C1C}">
                  <a14:useLocalDpi xmlns:a14="http://schemas.microsoft.com/office/drawing/2010/main"/>
                </a:ext>
              </a:extLst>
            </a:blip>
            <a:srcRect l="45913" t="22094" r="5087" b="12456"/>
            <a:stretch/>
          </p:blipFill>
          <p:spPr>
            <a:xfrm>
              <a:off x="4198258" y="1834178"/>
              <a:ext cx="4480494" cy="3740428"/>
            </a:xfrm>
            <a:prstGeom prst="rect">
              <a:avLst/>
            </a:prstGeom>
          </p:spPr>
        </p:pic>
        <p:pic>
          <p:nvPicPr>
            <p:cNvPr id="39" name="Image 38"/>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5926952" y="2169862"/>
              <a:ext cx="677048" cy="1330764"/>
            </a:xfrm>
            <a:prstGeom prst="rect">
              <a:avLst/>
            </a:prstGeom>
          </p:spPr>
        </p:pic>
        <p:pic>
          <p:nvPicPr>
            <p:cNvPr id="40" name="Image 39"/>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0" b="89320" l="0" r="100000">
                          <a14:backgroundMark x1="17857" y1="24242" x2="17857" y2="24242"/>
                          <a14:backgroundMark x1="20238" y1="8081" x2="20238" y2="8081"/>
                          <a14:backgroundMark x1="77381" y1="13131" x2="77381" y2="13131"/>
                        </a14:backgroundRemoval>
                      </a14:imgEffect>
                    </a14:imgLayer>
                  </a14:imgProps>
                </a:ext>
                <a:ext uri="{28A0092B-C50C-407E-A947-70E740481C1C}">
                  <a14:useLocalDpi xmlns:a14="http://schemas.microsoft.com/office/drawing/2010/main"/>
                </a:ext>
              </a:extLst>
            </a:blip>
            <a:srcRect/>
            <a:stretch/>
          </p:blipFill>
          <p:spPr>
            <a:xfrm>
              <a:off x="4921486" y="1834178"/>
              <a:ext cx="758509" cy="735150"/>
            </a:xfrm>
            <a:prstGeom prst="rect">
              <a:avLst/>
            </a:prstGeom>
          </p:spPr>
        </p:pic>
        <p:pic>
          <p:nvPicPr>
            <p:cNvPr id="41" name="Image 40"/>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9231" b="89231" l="10078" r="89922"/>
                      </a14:imgEffect>
                    </a14:imgLayer>
                  </a14:imgProps>
                </a:ext>
                <a:ext uri="{28A0092B-C50C-407E-A947-70E740481C1C}">
                  <a14:useLocalDpi xmlns:a14="http://schemas.microsoft.com/office/drawing/2010/main"/>
                </a:ext>
              </a:extLst>
            </a:blip>
            <a:srcRect/>
            <a:stretch/>
          </p:blipFill>
          <p:spPr>
            <a:xfrm>
              <a:off x="7761485" y="2569328"/>
              <a:ext cx="917268" cy="931298"/>
            </a:xfrm>
            <a:prstGeom prst="rect">
              <a:avLst/>
            </a:prstGeom>
          </p:spPr>
        </p:pic>
      </p:grpSp>
      <p:pic>
        <p:nvPicPr>
          <p:cNvPr id="4" name="Image 3">
            <a:extLst>
              <a:ext uri="{FF2B5EF4-FFF2-40B4-BE49-F238E27FC236}">
                <a16:creationId xmlns:a16="http://schemas.microsoft.com/office/drawing/2014/main" id="{9C90BA52-D5AD-E0F5-FE68-36AD8154D9B9}"/>
              </a:ext>
            </a:extLst>
          </p:cNvPr>
          <p:cNvPicPr>
            <a:picLocks noChangeAspect="1"/>
          </p:cNvPicPr>
          <p:nvPr/>
        </p:nvPicPr>
        <p:blipFill>
          <a:blip r:embed="rId36"/>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3727701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1228"/>
            <a:ext cx="9144000" cy="548640"/>
          </a:xfrm>
        </p:spPr>
        <p:txBody>
          <a:bodyPr>
            <a:noAutofit/>
          </a:bodyPr>
          <a:lstStyle/>
          <a:p>
            <a:r>
              <a:rPr lang="fr-FR" sz="3000" dirty="0">
                <a:cs typeface="Abadi MT Condensed Extra Bold"/>
              </a:rPr>
              <a:t>Pour toutes questions en lien avec le tri des matières</a:t>
            </a:r>
          </a:p>
        </p:txBody>
      </p:sp>
      <p:sp>
        <p:nvSpPr>
          <p:cNvPr id="9" name="ZoneTexte 8"/>
          <p:cNvSpPr txBox="1"/>
          <p:nvPr/>
        </p:nvSpPr>
        <p:spPr>
          <a:xfrm>
            <a:off x="11261866" y="4228021"/>
            <a:ext cx="184666" cy="369332"/>
          </a:xfrm>
          <a:prstGeom prst="rect">
            <a:avLst/>
          </a:prstGeom>
          <a:noFill/>
        </p:spPr>
        <p:txBody>
          <a:bodyPr wrap="none" rtlCol="0">
            <a:spAutoFit/>
          </a:bodyPr>
          <a:lstStyle/>
          <a:p>
            <a:endParaRPr lang="fr-FR" dirty="0"/>
          </a:p>
        </p:txBody>
      </p:sp>
      <p:pic>
        <p:nvPicPr>
          <p:cNvPr id="8" name="Image 7">
            <a:extLst>
              <a:ext uri="{FF2B5EF4-FFF2-40B4-BE49-F238E27FC236}">
                <a16:creationId xmlns:a16="http://schemas.microsoft.com/office/drawing/2014/main" id="{3455DB56-E37C-943B-DCC5-2507E2B1F985}"/>
              </a:ext>
            </a:extLst>
          </p:cNvPr>
          <p:cNvPicPr>
            <a:picLocks noChangeAspect="1"/>
          </p:cNvPicPr>
          <p:nvPr/>
        </p:nvPicPr>
        <p:blipFill>
          <a:blip r:embed="rId3"/>
          <a:stretch>
            <a:fillRect/>
          </a:stretch>
        </p:blipFill>
        <p:spPr>
          <a:xfrm>
            <a:off x="886691" y="2624057"/>
            <a:ext cx="2809875" cy="2809875"/>
          </a:xfrm>
          <a:prstGeom prst="rect">
            <a:avLst/>
          </a:prstGeom>
        </p:spPr>
      </p:pic>
      <p:pic>
        <p:nvPicPr>
          <p:cNvPr id="13" name="Image 12">
            <a:extLst>
              <a:ext uri="{FF2B5EF4-FFF2-40B4-BE49-F238E27FC236}">
                <a16:creationId xmlns:a16="http://schemas.microsoft.com/office/drawing/2014/main" id="{127DD2F9-183E-5671-C2C8-AC723363F094}"/>
              </a:ext>
            </a:extLst>
          </p:cNvPr>
          <p:cNvPicPr>
            <a:picLocks noChangeAspect="1"/>
          </p:cNvPicPr>
          <p:nvPr/>
        </p:nvPicPr>
        <p:blipFill>
          <a:blip r:embed="rId4"/>
          <a:stretch>
            <a:fillRect/>
          </a:stretch>
        </p:blipFill>
        <p:spPr>
          <a:xfrm>
            <a:off x="4085193" y="2619814"/>
            <a:ext cx="4643623" cy="2296377"/>
          </a:xfrm>
          <a:prstGeom prst="rect">
            <a:avLst/>
          </a:prstGeom>
        </p:spPr>
      </p:pic>
      <p:sp>
        <p:nvSpPr>
          <p:cNvPr id="14" name="ZoneTexte 13">
            <a:extLst>
              <a:ext uri="{FF2B5EF4-FFF2-40B4-BE49-F238E27FC236}">
                <a16:creationId xmlns:a16="http://schemas.microsoft.com/office/drawing/2014/main" id="{3004A8E6-3856-BFA7-7636-D7A0639E3545}"/>
              </a:ext>
            </a:extLst>
          </p:cNvPr>
          <p:cNvSpPr txBox="1"/>
          <p:nvPr/>
        </p:nvSpPr>
        <p:spPr>
          <a:xfrm>
            <a:off x="650937" y="1755863"/>
            <a:ext cx="7842125" cy="523220"/>
          </a:xfrm>
          <a:prstGeom prst="rect">
            <a:avLst/>
          </a:prstGeom>
          <a:noFill/>
        </p:spPr>
        <p:txBody>
          <a:bodyPr wrap="square" rtlCol="0">
            <a:spAutoFit/>
          </a:bodyPr>
          <a:lstStyle/>
          <a:p>
            <a:pPr algn="ctr"/>
            <a:r>
              <a:rPr lang="fr-CA" sz="2800" b="1" dirty="0"/>
              <a:t>DTRITUS: disponible en ligne ou via l’application</a:t>
            </a:r>
          </a:p>
        </p:txBody>
      </p:sp>
      <p:pic>
        <p:nvPicPr>
          <p:cNvPr id="4" name="Image 3">
            <a:extLst>
              <a:ext uri="{FF2B5EF4-FFF2-40B4-BE49-F238E27FC236}">
                <a16:creationId xmlns:a16="http://schemas.microsoft.com/office/drawing/2014/main" id="{3A81232C-68D0-98C6-27CF-C47D40ECBAA2}"/>
              </a:ext>
            </a:extLst>
          </p:cNvPr>
          <p:cNvPicPr>
            <a:picLocks noChangeAspect="1"/>
          </p:cNvPicPr>
          <p:nvPr/>
        </p:nvPicPr>
        <p:blipFill>
          <a:blip r:embed="rId5"/>
          <a:stretch>
            <a:fillRect/>
          </a:stretch>
        </p:blipFill>
        <p:spPr>
          <a:xfrm>
            <a:off x="6674167" y="6320262"/>
            <a:ext cx="2224668" cy="408806"/>
          </a:xfrm>
          <a:prstGeom prst="rect">
            <a:avLst/>
          </a:prstGeom>
        </p:spPr>
      </p:pic>
    </p:spTree>
    <p:extLst>
      <p:ext uri="{BB962C8B-B14F-4D97-AF65-F5344CB8AC3E}">
        <p14:creationId xmlns:p14="http://schemas.microsoft.com/office/powerpoint/2010/main" val="3004384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9D1F0-56DF-1129-267B-5777C954F2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3C90D44-7222-2BA3-D364-436DD63A287C}"/>
              </a:ext>
            </a:extLst>
          </p:cNvPr>
          <p:cNvSpPr/>
          <p:nvPr/>
        </p:nvSpPr>
        <p:spPr>
          <a:xfrm>
            <a:off x="0" y="0"/>
            <a:ext cx="9144000" cy="6858000"/>
          </a:xfrm>
          <a:prstGeom prst="rect">
            <a:avLst/>
          </a:prstGeom>
          <a:solidFill>
            <a:srgbClr val="164B41"/>
          </a:solidFill>
          <a:ln>
            <a:solidFill>
              <a:srgbClr val="164B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Sous-titre 2">
            <a:extLst>
              <a:ext uri="{FF2B5EF4-FFF2-40B4-BE49-F238E27FC236}">
                <a16:creationId xmlns:a16="http://schemas.microsoft.com/office/drawing/2014/main" id="{D732C9EF-F35E-7658-FB7B-6ACA5FDC799E}"/>
              </a:ext>
            </a:extLst>
          </p:cNvPr>
          <p:cNvSpPr txBox="1">
            <a:spLocks/>
          </p:cNvSpPr>
          <p:nvPr/>
        </p:nvSpPr>
        <p:spPr>
          <a:xfrm>
            <a:off x="3335736" y="5023064"/>
            <a:ext cx="5450351" cy="49384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FR" sz="1800" dirty="0"/>
          </a:p>
        </p:txBody>
      </p:sp>
      <p:sp>
        <p:nvSpPr>
          <p:cNvPr id="5" name="Sous-titre 2">
            <a:extLst>
              <a:ext uri="{FF2B5EF4-FFF2-40B4-BE49-F238E27FC236}">
                <a16:creationId xmlns:a16="http://schemas.microsoft.com/office/drawing/2014/main" id="{B5C39043-C4BD-8568-5AE8-3BA0191860E1}"/>
              </a:ext>
            </a:extLst>
          </p:cNvPr>
          <p:cNvSpPr txBox="1">
            <a:spLocks/>
          </p:cNvSpPr>
          <p:nvPr/>
        </p:nvSpPr>
        <p:spPr>
          <a:xfrm>
            <a:off x="3374263" y="5023064"/>
            <a:ext cx="5450351" cy="49384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r-FR" sz="1800" dirty="0"/>
          </a:p>
        </p:txBody>
      </p:sp>
      <p:sp>
        <p:nvSpPr>
          <p:cNvPr id="12" name="ZoneTexte 11">
            <a:extLst>
              <a:ext uri="{FF2B5EF4-FFF2-40B4-BE49-F238E27FC236}">
                <a16:creationId xmlns:a16="http://schemas.microsoft.com/office/drawing/2014/main" id="{6A525A34-0F1E-01B9-27DC-2433189C06C9}"/>
              </a:ext>
            </a:extLst>
          </p:cNvPr>
          <p:cNvSpPr txBox="1"/>
          <p:nvPr/>
        </p:nvSpPr>
        <p:spPr>
          <a:xfrm>
            <a:off x="4739592" y="2121813"/>
            <a:ext cx="3869150" cy="1615827"/>
          </a:xfrm>
          <a:prstGeom prst="rect">
            <a:avLst/>
          </a:prstGeom>
          <a:noFill/>
        </p:spPr>
        <p:txBody>
          <a:bodyPr wrap="square" rtlCol="0">
            <a:spAutoFit/>
          </a:bodyPr>
          <a:lstStyle/>
          <a:p>
            <a:r>
              <a:rPr lang="fr-CA" sz="3300" b="1" dirty="0">
                <a:solidFill>
                  <a:schemeClr val="bg1"/>
                </a:solidFill>
                <a:latin typeface="Poppins" pitchFamily="2" charset="77"/>
                <a:cs typeface="Poppins" pitchFamily="2" charset="77"/>
              </a:rPr>
              <a:t>Bien trier les déchets dans mon école!</a:t>
            </a:r>
            <a:endParaRPr lang="fr-CA" sz="3300" dirty="0">
              <a:solidFill>
                <a:schemeClr val="bg1"/>
              </a:solidFill>
              <a:latin typeface="Poppins" pitchFamily="2" charset="77"/>
              <a:cs typeface="Poppins" pitchFamily="2" charset="77"/>
            </a:endParaRPr>
          </a:p>
        </p:txBody>
      </p:sp>
      <p:sp>
        <p:nvSpPr>
          <p:cNvPr id="3" name="Sous-titre 2">
            <a:extLst>
              <a:ext uri="{FF2B5EF4-FFF2-40B4-BE49-F238E27FC236}">
                <a16:creationId xmlns:a16="http://schemas.microsoft.com/office/drawing/2014/main" id="{2FF7A9C2-D54B-2363-4C1D-74892CD05BDA}"/>
              </a:ext>
            </a:extLst>
          </p:cNvPr>
          <p:cNvSpPr txBox="1">
            <a:spLocks/>
          </p:cNvSpPr>
          <p:nvPr/>
        </p:nvSpPr>
        <p:spPr>
          <a:xfrm>
            <a:off x="4739592" y="3974016"/>
            <a:ext cx="3423101" cy="738054"/>
          </a:xfrm>
          <a:prstGeom prst="rect">
            <a:avLst/>
          </a:prstGeom>
        </p:spPr>
        <p:txBody>
          <a:bodyPr vert="horz" lIns="68580" tIns="34290" rIns="68580" bIns="3429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fr-CA" sz="1500" dirty="0">
              <a:solidFill>
                <a:srgbClr val="8CC63D"/>
              </a:solidFill>
              <a:latin typeface="Poppins ExtraLight" pitchFamily="2" charset="77"/>
              <a:cs typeface="Poppins ExtraLight" pitchFamily="2" charset="77"/>
            </a:endParaRPr>
          </a:p>
        </p:txBody>
      </p:sp>
      <p:sp>
        <p:nvSpPr>
          <p:cNvPr id="10" name="Sous-titre 2">
            <a:extLst>
              <a:ext uri="{FF2B5EF4-FFF2-40B4-BE49-F238E27FC236}">
                <a16:creationId xmlns:a16="http://schemas.microsoft.com/office/drawing/2014/main" id="{984BE9A0-CD2C-BAEB-B662-E129C5F25980}"/>
              </a:ext>
            </a:extLst>
          </p:cNvPr>
          <p:cNvSpPr txBox="1">
            <a:spLocks/>
          </p:cNvSpPr>
          <p:nvPr/>
        </p:nvSpPr>
        <p:spPr>
          <a:xfrm>
            <a:off x="4761893" y="3851147"/>
            <a:ext cx="3696307" cy="966591"/>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fr-CA" sz="1800" dirty="0">
                <a:solidFill>
                  <a:srgbClr val="8CC63D"/>
                </a:solidFill>
                <a:latin typeface="Poppins ExtraLight" pitchFamily="2" charset="77"/>
                <a:cs typeface="Poppins ExtraLight" pitchFamily="2" charset="77"/>
              </a:rPr>
              <a:t>Section destinée au personnel des écoles de Gatineau pour optimiser le tri des élèves</a:t>
            </a:r>
          </a:p>
        </p:txBody>
      </p:sp>
      <p:pic>
        <p:nvPicPr>
          <p:cNvPr id="18" name="Image 17">
            <a:extLst>
              <a:ext uri="{FF2B5EF4-FFF2-40B4-BE49-F238E27FC236}">
                <a16:creationId xmlns:a16="http://schemas.microsoft.com/office/drawing/2014/main" id="{94FC232B-760A-341E-8947-7A0E0CECC694}"/>
              </a:ext>
            </a:extLst>
          </p:cNvPr>
          <p:cNvPicPr>
            <a:picLocks noChangeAspect="1"/>
          </p:cNvPicPr>
          <p:nvPr/>
        </p:nvPicPr>
        <p:blipFill>
          <a:blip r:embed="rId2"/>
          <a:stretch>
            <a:fillRect/>
          </a:stretch>
        </p:blipFill>
        <p:spPr>
          <a:xfrm>
            <a:off x="6811769" y="6297625"/>
            <a:ext cx="2224668" cy="408806"/>
          </a:xfrm>
          <a:prstGeom prst="rect">
            <a:avLst/>
          </a:prstGeom>
        </p:spPr>
      </p:pic>
      <p:pic>
        <p:nvPicPr>
          <p:cNvPr id="20" name="Image 19">
            <a:extLst>
              <a:ext uri="{FF2B5EF4-FFF2-40B4-BE49-F238E27FC236}">
                <a16:creationId xmlns:a16="http://schemas.microsoft.com/office/drawing/2014/main" id="{DE4F461D-D8C2-65BB-CA26-0E16EEA1B226}"/>
              </a:ext>
            </a:extLst>
          </p:cNvPr>
          <p:cNvPicPr>
            <a:picLocks noChangeAspect="1"/>
          </p:cNvPicPr>
          <p:nvPr/>
        </p:nvPicPr>
        <p:blipFill>
          <a:blip r:embed="rId3"/>
          <a:stretch>
            <a:fillRect/>
          </a:stretch>
        </p:blipFill>
        <p:spPr>
          <a:xfrm>
            <a:off x="4824775" y="1647383"/>
            <a:ext cx="700088" cy="371475"/>
          </a:xfrm>
          <a:prstGeom prst="rect">
            <a:avLst/>
          </a:prstGeom>
        </p:spPr>
      </p:pic>
      <p:pic>
        <p:nvPicPr>
          <p:cNvPr id="22" name="Image 21">
            <a:extLst>
              <a:ext uri="{FF2B5EF4-FFF2-40B4-BE49-F238E27FC236}">
                <a16:creationId xmlns:a16="http://schemas.microsoft.com/office/drawing/2014/main" id="{B3731104-80B4-FAF8-9384-7C9186CB2C3B}"/>
              </a:ext>
            </a:extLst>
          </p:cNvPr>
          <p:cNvPicPr>
            <a:picLocks noChangeAspect="1"/>
          </p:cNvPicPr>
          <p:nvPr/>
        </p:nvPicPr>
        <p:blipFill>
          <a:blip r:embed="rId4"/>
          <a:stretch>
            <a:fillRect/>
          </a:stretch>
        </p:blipFill>
        <p:spPr>
          <a:xfrm>
            <a:off x="4773044" y="3768691"/>
            <a:ext cx="691053" cy="53158"/>
          </a:xfrm>
          <a:prstGeom prst="rect">
            <a:avLst/>
          </a:prstGeom>
        </p:spPr>
      </p:pic>
      <p:pic>
        <p:nvPicPr>
          <p:cNvPr id="4" name="Image 3">
            <a:extLst>
              <a:ext uri="{FF2B5EF4-FFF2-40B4-BE49-F238E27FC236}">
                <a16:creationId xmlns:a16="http://schemas.microsoft.com/office/drawing/2014/main" id="{3C02133A-E14C-42E1-D8CA-4E17A85E9C1B}"/>
              </a:ext>
            </a:extLst>
          </p:cNvPr>
          <p:cNvPicPr>
            <a:picLocks noChangeAspect="1"/>
          </p:cNvPicPr>
          <p:nvPr/>
        </p:nvPicPr>
        <p:blipFill>
          <a:blip r:embed="rId5"/>
          <a:srcRect/>
          <a:stretch/>
        </p:blipFill>
        <p:spPr>
          <a:xfrm>
            <a:off x="211519" y="1944924"/>
            <a:ext cx="4410661" cy="2944116"/>
          </a:xfrm>
          <a:prstGeom prst="rect">
            <a:avLst/>
          </a:prstGeom>
          <a:scene3d>
            <a:camera prst="perspectiveRight"/>
            <a:lightRig rig="threePt" dir="t"/>
          </a:scene3d>
        </p:spPr>
      </p:pic>
    </p:spTree>
    <p:extLst>
      <p:ext uri="{BB962C8B-B14F-4D97-AF65-F5344CB8AC3E}">
        <p14:creationId xmlns:p14="http://schemas.microsoft.com/office/powerpoint/2010/main" val="1221493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30" y="179895"/>
            <a:ext cx="9144002" cy="548640"/>
          </a:xfrm>
        </p:spPr>
        <p:txBody>
          <a:bodyPr>
            <a:noAutofit/>
          </a:bodyPr>
          <a:lstStyle/>
          <a:p>
            <a:pPr algn="l"/>
            <a:r>
              <a:rPr lang="fr-FR" sz="4000" dirty="0">
                <a:latin typeface="Abadi MT Condensed Extra Bold"/>
                <a:cs typeface="Abadi MT Condensed Extra Bold"/>
              </a:rPr>
              <a:t>Les 5 règles pour la gestion de vos déchets </a:t>
            </a:r>
          </a:p>
        </p:txBody>
      </p:sp>
      <p:pic>
        <p:nvPicPr>
          <p:cNvPr id="9" name="Image 8"/>
          <p:cNvPicPr>
            <a:picLocks noChangeAspect="1"/>
          </p:cNvPicPr>
          <p:nvPr/>
        </p:nvPicPr>
        <p:blipFill>
          <a:blip r:embed="rId3"/>
          <a:stretch>
            <a:fillRect/>
          </a:stretch>
        </p:blipFill>
        <p:spPr>
          <a:xfrm>
            <a:off x="7641916" y="4184374"/>
            <a:ext cx="1502084" cy="2673626"/>
          </a:xfrm>
          <a:prstGeom prst="rect">
            <a:avLst/>
          </a:prstGeom>
        </p:spPr>
      </p:pic>
      <p:pic>
        <p:nvPicPr>
          <p:cNvPr id="2050" name="Picture 2" descr="https://lh6.googleusercontent.com/FPiSQcX6_RND_Ps89gPcLWUfbcqKlI3Ic3a8n9wDmfD_jZ9wS9id-32Bhzl6vdBR3uGiNMtO0xDHI5QGifgDqqgScVZsnejCVtkrxBCLFpvpzv_wt6RbhFpzrEkHSBI3rx7xrJZXRxQ"/>
          <p:cNvPicPr>
            <a:picLocks noChangeAspect="1" noChangeArrowheads="1"/>
          </p:cNvPicPr>
          <p:nvPr/>
        </p:nvPicPr>
        <p:blipFill rotWithShape="1">
          <a:blip r:embed="rId4">
            <a:extLst>
              <a:ext uri="{28A0092B-C50C-407E-A947-70E740481C1C}">
                <a14:useLocalDpi xmlns:a14="http://schemas.microsoft.com/office/drawing/2010/main" val="0"/>
              </a:ext>
            </a:extLst>
          </a:blip>
          <a:srcRect l="-133" t="20281" r="1"/>
          <a:stretch/>
        </p:blipFill>
        <p:spPr bwMode="auto">
          <a:xfrm>
            <a:off x="3667540" y="4504287"/>
            <a:ext cx="3974376" cy="23731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IBDV-LM5MvOE_0cgJLWKzdowmRk7oz8fkvCC3NSRjezh3k2-bwq2DtFBDn6AUyovbLj8IQzU1RoIsl1kteyxSuu2cKkN6bDEpcRFAQ_huVKHpFXFgEZfY8IuJKMHRcBufWEdIv2WSAc"/>
          <p:cNvPicPr>
            <a:picLocks noChangeAspect="1" noChangeArrowheads="1"/>
          </p:cNvPicPr>
          <p:nvPr/>
        </p:nvPicPr>
        <p:blipFill rotWithShape="1">
          <a:blip r:embed="rId5">
            <a:extLst>
              <a:ext uri="{28A0092B-C50C-407E-A947-70E740481C1C}">
                <a14:useLocalDpi xmlns:a14="http://schemas.microsoft.com/office/drawing/2010/main" val="0"/>
              </a:ext>
            </a:extLst>
          </a:blip>
          <a:srcRect l="3600" r="2993"/>
          <a:stretch/>
        </p:blipFill>
        <p:spPr bwMode="auto">
          <a:xfrm>
            <a:off x="-1" y="4387087"/>
            <a:ext cx="3692773" cy="24709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6103" y="845735"/>
            <a:ext cx="8328993" cy="4026743"/>
          </a:xfrm>
          <a:prstGeom prst="rect">
            <a:avLst/>
          </a:prstGeom>
        </p:spPr>
        <p:txBody>
          <a:bodyPr wrap="square">
            <a:spAutoFit/>
          </a:bodyPr>
          <a:lstStyle/>
          <a:p>
            <a:pPr marL="342900" indent="-342900" fontAlgn="base">
              <a:spcBef>
                <a:spcPts val="800"/>
              </a:spcBef>
              <a:spcAft>
                <a:spcPts val="800"/>
              </a:spcAft>
              <a:buFont typeface="+mj-lt"/>
              <a:buAutoNum type="arabicPeriod"/>
            </a:pPr>
            <a:r>
              <a:rPr lang="fr-CA" sz="2700" dirty="0">
                <a:latin typeface="+mj-lt"/>
              </a:rPr>
              <a:t>Toujours utiliser le bon sac pour le bon bac</a:t>
            </a:r>
          </a:p>
          <a:p>
            <a:pPr marL="342900" indent="-342900" fontAlgn="base">
              <a:spcBef>
                <a:spcPts val="800"/>
              </a:spcBef>
              <a:spcAft>
                <a:spcPts val="800"/>
              </a:spcAft>
              <a:buFont typeface="+mj-lt"/>
              <a:buAutoNum type="arabicPeriod"/>
            </a:pPr>
            <a:r>
              <a:rPr lang="fr-CA" sz="2700" dirty="0">
                <a:latin typeface="+mj-lt"/>
              </a:rPr>
              <a:t>Toujours placer les bacs en trios (recyclage, compost, poubelle)</a:t>
            </a:r>
          </a:p>
          <a:p>
            <a:pPr marL="342900" indent="-342900" fontAlgn="base">
              <a:spcBef>
                <a:spcPts val="800"/>
              </a:spcBef>
              <a:spcAft>
                <a:spcPts val="800"/>
              </a:spcAft>
              <a:buFont typeface="+mj-lt"/>
              <a:buAutoNum type="arabicPeriod"/>
            </a:pPr>
            <a:r>
              <a:rPr lang="fr-CA" sz="2700" dirty="0">
                <a:latin typeface="+mj-lt"/>
              </a:rPr>
              <a:t>Toujours mettre de l’affichage au-dessus des bacs</a:t>
            </a:r>
          </a:p>
          <a:p>
            <a:pPr marL="342900" indent="-342900" fontAlgn="base">
              <a:spcBef>
                <a:spcPts val="800"/>
              </a:spcBef>
              <a:spcAft>
                <a:spcPts val="800"/>
              </a:spcAft>
              <a:buFont typeface="+mj-lt"/>
              <a:buAutoNum type="arabicPeriod"/>
            </a:pPr>
            <a:r>
              <a:rPr lang="fr-CA" sz="2700" dirty="0">
                <a:latin typeface="+mj-lt"/>
              </a:rPr>
              <a:t>Toujours laisser les couvercles ouverts</a:t>
            </a:r>
          </a:p>
          <a:p>
            <a:pPr marL="342900" indent="-342900" fontAlgn="base">
              <a:spcBef>
                <a:spcPts val="800"/>
              </a:spcBef>
              <a:spcAft>
                <a:spcPts val="800"/>
              </a:spcAft>
              <a:buFont typeface="+mj-lt"/>
              <a:buAutoNum type="arabicPeriod"/>
            </a:pPr>
            <a:r>
              <a:rPr lang="fr-CA" sz="2700" dirty="0">
                <a:latin typeface="+mj-lt"/>
              </a:rPr>
              <a:t>Toujours former les élèves au moins une fois par année</a:t>
            </a:r>
          </a:p>
          <a:p>
            <a:pPr marL="342900" indent="-342900" fontAlgn="base">
              <a:spcBef>
                <a:spcPts val="800"/>
              </a:spcBef>
              <a:spcAft>
                <a:spcPts val="800"/>
              </a:spcAft>
              <a:buFont typeface="+mj-lt"/>
              <a:buAutoNum type="arabicPeriod"/>
            </a:pPr>
            <a:endParaRPr lang="fr-CA" sz="2700" dirty="0">
              <a:latin typeface="+mj-lt"/>
            </a:endParaRPr>
          </a:p>
        </p:txBody>
      </p:sp>
    </p:spTree>
    <p:extLst>
      <p:ext uri="{BB962C8B-B14F-4D97-AF65-F5344CB8AC3E}">
        <p14:creationId xmlns:p14="http://schemas.microsoft.com/office/powerpoint/2010/main" val="4025839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30" y="179895"/>
            <a:ext cx="9144002" cy="548640"/>
          </a:xfrm>
        </p:spPr>
        <p:txBody>
          <a:bodyPr>
            <a:noAutofit/>
          </a:bodyPr>
          <a:lstStyle/>
          <a:p>
            <a:pPr algn="l"/>
            <a:r>
              <a:rPr lang="fr-FR" dirty="0">
                <a:latin typeface="Abadi MT Condensed Extra Bold"/>
                <a:cs typeface="Abadi MT Condensed Extra Bold"/>
              </a:rPr>
              <a:t>Impliquez les élèves!</a:t>
            </a:r>
          </a:p>
        </p:txBody>
      </p:sp>
      <p:sp>
        <p:nvSpPr>
          <p:cNvPr id="3" name="Rectangle 2"/>
          <p:cNvSpPr/>
          <p:nvPr/>
        </p:nvSpPr>
        <p:spPr>
          <a:xfrm>
            <a:off x="636103" y="844941"/>
            <a:ext cx="7881731" cy="3919022"/>
          </a:xfrm>
          <a:prstGeom prst="rect">
            <a:avLst/>
          </a:prstGeom>
        </p:spPr>
        <p:txBody>
          <a:bodyPr wrap="square">
            <a:spAutoFit/>
          </a:bodyPr>
          <a:lstStyle/>
          <a:p>
            <a:pPr marL="342900" indent="-342900" fontAlgn="base">
              <a:spcBef>
                <a:spcPts val="800"/>
              </a:spcBef>
              <a:spcAft>
                <a:spcPts val="800"/>
              </a:spcAft>
              <a:buFont typeface="+mj-lt"/>
              <a:buAutoNum type="arabicPeriod"/>
            </a:pPr>
            <a:r>
              <a:rPr lang="fr-CA" sz="2600" dirty="0">
                <a:latin typeface="+mj-lt"/>
              </a:rPr>
              <a:t>Fabrication d’affiches</a:t>
            </a:r>
          </a:p>
          <a:p>
            <a:pPr marL="342900" indent="-342900" fontAlgn="base">
              <a:spcBef>
                <a:spcPts val="800"/>
              </a:spcBef>
              <a:spcAft>
                <a:spcPts val="800"/>
              </a:spcAft>
              <a:buFont typeface="+mj-lt"/>
              <a:buAutoNum type="arabicPeriod"/>
            </a:pPr>
            <a:r>
              <a:rPr lang="fr-CA" sz="2600" dirty="0">
                <a:latin typeface="+mj-lt"/>
              </a:rPr>
              <a:t>Aide au tri des déchets pendant quelques midis</a:t>
            </a:r>
          </a:p>
          <a:p>
            <a:pPr marL="342900" indent="-342900" fontAlgn="base">
              <a:spcBef>
                <a:spcPts val="800"/>
              </a:spcBef>
              <a:spcAft>
                <a:spcPts val="800"/>
              </a:spcAft>
              <a:buFont typeface="+mj-lt"/>
              <a:buAutoNum type="arabicPeriod"/>
            </a:pPr>
            <a:r>
              <a:rPr lang="fr-CA" sz="2600" dirty="0">
                <a:latin typeface="+mj-lt"/>
              </a:rPr>
              <a:t>Capsules à l’interphone sur les erreurs de tri les plus fréquentes</a:t>
            </a:r>
          </a:p>
          <a:p>
            <a:pPr marL="342900" indent="-342900" fontAlgn="base">
              <a:spcBef>
                <a:spcPts val="800"/>
              </a:spcBef>
              <a:spcAft>
                <a:spcPts val="800"/>
              </a:spcAft>
              <a:buFont typeface="+mj-lt"/>
              <a:buAutoNum type="arabicPeriod"/>
            </a:pPr>
            <a:r>
              <a:rPr lang="fr-CA" sz="2600" dirty="0"/>
              <a:t>Police du tri des déchets</a:t>
            </a:r>
            <a:endParaRPr lang="fr-CA" sz="2600" dirty="0">
              <a:latin typeface="+mj-lt"/>
            </a:endParaRPr>
          </a:p>
          <a:p>
            <a:pPr marL="342900" indent="-342900" fontAlgn="base">
              <a:spcBef>
                <a:spcPts val="800"/>
              </a:spcBef>
              <a:spcAft>
                <a:spcPts val="800"/>
              </a:spcAft>
              <a:buFont typeface="+mj-lt"/>
              <a:buAutoNum type="arabicPeriod"/>
            </a:pPr>
            <a:r>
              <a:rPr lang="fr-CA" sz="2600" dirty="0">
                <a:latin typeface="+mj-lt"/>
              </a:rPr>
              <a:t>Pesée des déchets</a:t>
            </a:r>
          </a:p>
          <a:p>
            <a:pPr marL="342900" indent="-342900" fontAlgn="base">
              <a:spcBef>
                <a:spcPts val="800"/>
              </a:spcBef>
              <a:spcAft>
                <a:spcPts val="800"/>
              </a:spcAft>
              <a:buFont typeface="+mj-lt"/>
              <a:buAutoNum type="arabicPeriod"/>
            </a:pPr>
            <a:r>
              <a:rPr lang="fr-CA" sz="2600" dirty="0">
                <a:latin typeface="+mj-lt"/>
              </a:rPr>
              <a:t>Caractérisation publique des déchets</a:t>
            </a:r>
          </a:p>
        </p:txBody>
      </p:sp>
      <p:pic>
        <p:nvPicPr>
          <p:cNvPr id="4098" name="Picture 2" descr="https://lh4.googleusercontent.com/vQKqke-kk_qed9SbZUi_oRrU2xFbKPedg_mkPyQ1zbMQnxHiKwZWQl4G_wsqo3WewpEa6e-SqIxjpcNtbwg9Ctty13fHcA_IH745EXYrPdZ3pirdIVmH9lwhO177EZSGEAYkARJBe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 y="4711149"/>
            <a:ext cx="3816626" cy="21468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4.googleusercontent.com/m5_ox2E9w1fQC-qEMLezokufcXpJo4WWbOxj5TOxOnpXMRAkgUxKRUClzDgrkZJhwiUIpG-PdmMgVd96c68x0H13avyKnFK8J4AAeST7sXDRZ0je2WSEHxyyzCZGjHzgRmbEEAGtNd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417" y="4709284"/>
            <a:ext cx="3819940" cy="21487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5.googleusercontent.com/Hn0otHbenfTEJcm2urhapysYYMMADe7lM82gAf0NrkEA0maIPzXPZgFdkXu3ZFvj4lEHurj3F9AtuQXmJrPICgPzfmRTTyFr6LPtyVh94oo0r867ZhnWxcMSQZxi--DQFCfYe5DGb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888" y="4711149"/>
            <a:ext cx="2862467" cy="21468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0707" y="6334780"/>
            <a:ext cx="1510746" cy="523220"/>
          </a:xfrm>
          <a:prstGeom prst="rect">
            <a:avLst/>
          </a:prstGeom>
          <a:noFill/>
        </p:spPr>
        <p:txBody>
          <a:bodyPr wrap="square" rtlCol="0">
            <a:spAutoFit/>
          </a:bodyPr>
          <a:lstStyle/>
          <a:p>
            <a:r>
              <a:rPr lang="fr-CA" sz="1400" dirty="0">
                <a:solidFill>
                  <a:schemeClr val="bg1"/>
                </a:solidFill>
              </a:rPr>
              <a:t>Pesée à l’école Saint-Paul</a:t>
            </a:r>
          </a:p>
        </p:txBody>
      </p:sp>
      <p:sp>
        <p:nvSpPr>
          <p:cNvPr id="11" name="ZoneTexte 10"/>
          <p:cNvSpPr txBox="1"/>
          <p:nvPr/>
        </p:nvSpPr>
        <p:spPr>
          <a:xfrm>
            <a:off x="3162888" y="6374656"/>
            <a:ext cx="2790651" cy="523220"/>
          </a:xfrm>
          <a:prstGeom prst="rect">
            <a:avLst/>
          </a:prstGeom>
          <a:noFill/>
        </p:spPr>
        <p:txBody>
          <a:bodyPr wrap="square" rtlCol="0">
            <a:spAutoFit/>
          </a:bodyPr>
          <a:lstStyle/>
          <a:p>
            <a:r>
              <a:rPr lang="fr-CA" sz="1400" dirty="0">
                <a:solidFill>
                  <a:schemeClr val="bg1"/>
                </a:solidFill>
              </a:rPr>
              <a:t>Formation sur le tri donnée par des 6</a:t>
            </a:r>
            <a:r>
              <a:rPr lang="fr-CA" sz="1400" baseline="30000" dirty="0">
                <a:solidFill>
                  <a:schemeClr val="bg1"/>
                </a:solidFill>
              </a:rPr>
              <a:t>e</a:t>
            </a:r>
            <a:r>
              <a:rPr lang="fr-CA" sz="1400" dirty="0">
                <a:solidFill>
                  <a:schemeClr val="bg1"/>
                </a:solidFill>
              </a:rPr>
              <a:t> années à l’école </a:t>
            </a:r>
            <a:r>
              <a:rPr lang="fr-CA" sz="1400" dirty="0" err="1">
                <a:solidFill>
                  <a:schemeClr val="bg1"/>
                </a:solidFill>
              </a:rPr>
              <a:t>Sacré-Coeur</a:t>
            </a:r>
            <a:endParaRPr lang="fr-CA" sz="1400" dirty="0">
              <a:solidFill>
                <a:schemeClr val="bg1"/>
              </a:solidFill>
            </a:endParaRPr>
          </a:p>
        </p:txBody>
      </p:sp>
      <p:sp>
        <p:nvSpPr>
          <p:cNvPr id="12" name="ZoneTexte 11"/>
          <p:cNvSpPr txBox="1"/>
          <p:nvPr/>
        </p:nvSpPr>
        <p:spPr>
          <a:xfrm>
            <a:off x="5973417" y="6388149"/>
            <a:ext cx="2481467" cy="523220"/>
          </a:xfrm>
          <a:prstGeom prst="rect">
            <a:avLst/>
          </a:prstGeom>
          <a:noFill/>
        </p:spPr>
        <p:txBody>
          <a:bodyPr wrap="square" rtlCol="0">
            <a:spAutoFit/>
          </a:bodyPr>
          <a:lstStyle/>
          <a:p>
            <a:r>
              <a:rPr lang="fr-CA" sz="1400" dirty="0">
                <a:solidFill>
                  <a:schemeClr val="bg1"/>
                </a:solidFill>
              </a:rPr>
              <a:t>Caractérisation publique à l’école Jean-de-Brébeuf</a:t>
            </a:r>
          </a:p>
        </p:txBody>
      </p:sp>
    </p:spTree>
    <p:extLst>
      <p:ext uri="{BB962C8B-B14F-4D97-AF65-F5344CB8AC3E}">
        <p14:creationId xmlns:p14="http://schemas.microsoft.com/office/powerpoint/2010/main" val="135829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oubelle, poubelle, Confinement des déchets, conteneur&#10;&#10;Le contenu généré par l’IA peut être incorrect.">
            <a:extLst>
              <a:ext uri="{FF2B5EF4-FFF2-40B4-BE49-F238E27FC236}">
                <a16:creationId xmlns:a16="http://schemas.microsoft.com/office/drawing/2014/main" id="{A693B3F3-1039-EBF1-C470-A874216D7E55}"/>
              </a:ext>
            </a:extLst>
          </p:cNvPr>
          <p:cNvPicPr>
            <a:picLocks noChangeAspect="1"/>
          </p:cNvPicPr>
          <p:nvPr/>
        </p:nvPicPr>
        <p:blipFill>
          <a:blip r:embed="rId3"/>
          <a:srcRect l="5568" t="24722" r="11149" b="16805"/>
          <a:stretch>
            <a:fillRect/>
          </a:stretch>
        </p:blipFill>
        <p:spPr>
          <a:xfrm>
            <a:off x="4419600" y="4171454"/>
            <a:ext cx="4361511" cy="2366232"/>
          </a:xfrm>
          <a:prstGeom prst="rect">
            <a:avLst/>
          </a:prstGeom>
        </p:spPr>
      </p:pic>
      <p:sp>
        <p:nvSpPr>
          <p:cNvPr id="2" name="Titre 1"/>
          <p:cNvSpPr>
            <a:spLocks noGrp="1"/>
          </p:cNvSpPr>
          <p:nvPr>
            <p:ph type="title"/>
          </p:nvPr>
        </p:nvSpPr>
        <p:spPr>
          <a:xfrm>
            <a:off x="362889" y="320315"/>
            <a:ext cx="7981013" cy="548640"/>
          </a:xfrm>
        </p:spPr>
        <p:txBody>
          <a:bodyPr>
            <a:noAutofit/>
          </a:bodyPr>
          <a:lstStyle/>
          <a:p>
            <a:pPr algn="l"/>
            <a:r>
              <a:rPr lang="fr-FR" sz="4800" dirty="0">
                <a:cs typeface="Abadi MT Condensed Extra Bold"/>
              </a:rPr>
              <a:t>MISE EN CONTEXTE</a:t>
            </a:r>
          </a:p>
        </p:txBody>
      </p:sp>
      <p:sp>
        <p:nvSpPr>
          <p:cNvPr id="3" name="Espace réservé du contenu 2"/>
          <p:cNvSpPr>
            <a:spLocks noGrp="1"/>
          </p:cNvSpPr>
          <p:nvPr>
            <p:ph idx="1"/>
          </p:nvPr>
        </p:nvSpPr>
        <p:spPr>
          <a:xfrm>
            <a:off x="362889" y="872924"/>
            <a:ext cx="7133286" cy="4899225"/>
          </a:xfrm>
        </p:spPr>
        <p:txBody>
          <a:bodyPr>
            <a:normAutofit fontScale="40000" lnSpcReduction="20000"/>
          </a:bodyPr>
          <a:lstStyle/>
          <a:p>
            <a:pPr marL="0" indent="0"/>
            <a:endParaRPr lang="fr-FR" sz="2400" dirty="0">
              <a:solidFill>
                <a:srgbClr val="000000"/>
              </a:solidFill>
              <a:latin typeface="Rockwell"/>
              <a:cs typeface="Rockwell"/>
            </a:endParaRPr>
          </a:p>
          <a:p>
            <a:pPr marL="0" indent="0">
              <a:lnSpc>
                <a:spcPct val="150000"/>
              </a:lnSpc>
              <a:buNone/>
            </a:pPr>
            <a:r>
              <a:rPr lang="fr-FR" sz="5100" b="1" dirty="0">
                <a:solidFill>
                  <a:srgbClr val="000000"/>
                </a:solidFill>
                <a:cs typeface="Rockwell"/>
              </a:rPr>
              <a:t>Nouveau cet automne: Obligation de composter et récupérer pour tous les industries, commerces et institutions de Gatineau!</a:t>
            </a:r>
          </a:p>
          <a:p>
            <a:pPr marL="0" indent="0">
              <a:lnSpc>
                <a:spcPct val="150000"/>
              </a:lnSpc>
              <a:buNone/>
            </a:pPr>
            <a:r>
              <a:rPr lang="fr-FR" sz="4400" dirty="0">
                <a:solidFill>
                  <a:srgbClr val="000000"/>
                </a:solidFill>
                <a:cs typeface="Rockwell"/>
              </a:rPr>
              <a:t>Objectif: Réduire la quantité de déchets produit par les entreprises en détournant de l’enfouissement plus de matières recyclables et compostables</a:t>
            </a:r>
          </a:p>
          <a:p>
            <a:pPr marL="0" indent="0">
              <a:lnSpc>
                <a:spcPct val="150000"/>
              </a:lnSpc>
              <a:buNone/>
            </a:pPr>
            <a:r>
              <a:rPr lang="fr-FR" sz="5100" b="1" dirty="0">
                <a:solidFill>
                  <a:srgbClr val="000000"/>
                </a:solidFill>
                <a:cs typeface="Rockwell"/>
              </a:rPr>
              <a:t>Établissements scolaires</a:t>
            </a:r>
          </a:p>
          <a:p>
            <a:pPr marL="0" indent="0">
              <a:lnSpc>
                <a:spcPct val="150000"/>
              </a:lnSpc>
              <a:buNone/>
            </a:pPr>
            <a:r>
              <a:rPr lang="fr-FR" sz="4400" dirty="0">
                <a:solidFill>
                  <a:srgbClr val="000000"/>
                </a:solidFill>
                <a:cs typeface="Rockwell"/>
              </a:rPr>
              <a:t>Services de compost et récupération gratuits! Cela comprend: </a:t>
            </a:r>
          </a:p>
          <a:p>
            <a:pPr marL="457200" indent="-457200">
              <a:lnSpc>
                <a:spcPct val="150000"/>
              </a:lnSpc>
              <a:buAutoNum type="arabicParenR"/>
            </a:pPr>
            <a:r>
              <a:rPr lang="fr-FR" sz="4400" dirty="0">
                <a:solidFill>
                  <a:srgbClr val="000000"/>
                </a:solidFill>
                <a:cs typeface="Rockwell"/>
              </a:rPr>
              <a:t>Commande de bacs bruns et bleus </a:t>
            </a:r>
          </a:p>
          <a:p>
            <a:pPr marL="457200" indent="-457200">
              <a:lnSpc>
                <a:spcPct val="150000"/>
              </a:lnSpc>
              <a:buAutoNum type="arabicParenR"/>
            </a:pPr>
            <a:r>
              <a:rPr lang="fr-FR" sz="4400" dirty="0">
                <a:solidFill>
                  <a:srgbClr val="000000"/>
                </a:solidFill>
                <a:cs typeface="Rockwell"/>
              </a:rPr>
              <a:t>Affiches et autocollants</a:t>
            </a:r>
          </a:p>
          <a:p>
            <a:pPr marL="457200" indent="-457200">
              <a:lnSpc>
                <a:spcPct val="150000"/>
              </a:lnSpc>
              <a:buAutoNum type="arabicParenR"/>
            </a:pPr>
            <a:r>
              <a:rPr lang="fr-FR" sz="4400" dirty="0">
                <a:solidFill>
                  <a:srgbClr val="000000"/>
                </a:solidFill>
                <a:cs typeface="Rockwell"/>
              </a:rPr>
              <a:t>Collectes des contenants</a:t>
            </a:r>
          </a:p>
        </p:txBody>
      </p:sp>
    </p:spTree>
    <p:extLst>
      <p:ext uri="{BB962C8B-B14F-4D97-AF65-F5344CB8AC3E}">
        <p14:creationId xmlns:p14="http://schemas.microsoft.com/office/powerpoint/2010/main" val="54772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6381" t="17190" r="4413" b="4681"/>
          <a:stretch/>
        </p:blipFill>
        <p:spPr>
          <a:xfrm>
            <a:off x="0" y="-5480"/>
            <a:ext cx="9144000" cy="5005293"/>
          </a:xfrm>
          <a:prstGeom prst="rect">
            <a:avLst/>
          </a:prstGeom>
        </p:spPr>
      </p:pic>
      <p:sp>
        <p:nvSpPr>
          <p:cNvPr id="19" name="Espace réservé du contenu 2"/>
          <p:cNvSpPr>
            <a:spLocks noGrp="1"/>
          </p:cNvSpPr>
          <p:nvPr>
            <p:ph idx="1"/>
          </p:nvPr>
        </p:nvSpPr>
        <p:spPr>
          <a:xfrm rot="783081">
            <a:off x="6503769" y="1378919"/>
            <a:ext cx="2620025" cy="478655"/>
          </a:xfrm>
        </p:spPr>
        <p:txBody>
          <a:bodyPr>
            <a:noAutofit/>
          </a:bodyPr>
          <a:lstStyle/>
          <a:p>
            <a:pPr marL="0" indent="0" algn="ctr">
              <a:buNone/>
            </a:pPr>
            <a:r>
              <a:rPr lang="fr-FR" sz="2100" dirty="0">
                <a:solidFill>
                  <a:schemeClr val="bg1"/>
                </a:solidFill>
                <a:cs typeface="Rockwell"/>
              </a:rPr>
              <a:t>Il est d’une superficie d’environ 1 km</a:t>
            </a:r>
            <a:r>
              <a:rPr lang="fr-FR" sz="2100" baseline="30000" dirty="0">
                <a:solidFill>
                  <a:schemeClr val="bg1"/>
                </a:solidFill>
                <a:cs typeface="Rockwell"/>
              </a:rPr>
              <a:t>2</a:t>
            </a:r>
          </a:p>
        </p:txBody>
      </p:sp>
      <p:pic>
        <p:nvPicPr>
          <p:cNvPr id="3" name="Image 2"/>
          <p:cNvPicPr>
            <a:picLocks noChangeAspect="1"/>
          </p:cNvPicPr>
          <p:nvPr/>
        </p:nvPicPr>
        <p:blipFill rotWithShape="1">
          <a:blip r:embed="rId4"/>
          <a:srcRect t="22049" r="23739" b="50629"/>
          <a:stretch/>
        </p:blipFill>
        <p:spPr>
          <a:xfrm>
            <a:off x="-1" y="4999813"/>
            <a:ext cx="9144001" cy="1842776"/>
          </a:xfrm>
          <a:prstGeom prst="rect">
            <a:avLst/>
          </a:prstGeom>
        </p:spPr>
      </p:pic>
      <p:sp>
        <p:nvSpPr>
          <p:cNvPr id="15" name="Titre 1"/>
          <p:cNvSpPr txBox="1">
            <a:spLocks/>
          </p:cNvSpPr>
          <p:nvPr/>
        </p:nvSpPr>
        <p:spPr>
          <a:xfrm>
            <a:off x="1207213" y="10274"/>
            <a:ext cx="6729573" cy="9244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fr-FR" dirty="0">
                <a:solidFill>
                  <a:schemeClr val="bg1"/>
                </a:solidFill>
                <a:cs typeface="Abadi MT Condensed Extra Bold"/>
              </a:rPr>
              <a:t>Voici votre lieu d’enfouissement</a:t>
            </a:r>
          </a:p>
        </p:txBody>
      </p:sp>
    </p:spTree>
    <p:extLst>
      <p:ext uri="{BB962C8B-B14F-4D97-AF65-F5344CB8AC3E}">
        <p14:creationId xmlns:p14="http://schemas.microsoft.com/office/powerpoint/2010/main" val="3308074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uage 19"/>
          <p:cNvSpPr/>
          <p:nvPr/>
        </p:nvSpPr>
        <p:spPr>
          <a:xfrm>
            <a:off x="5404412" y="5980513"/>
            <a:ext cx="754329" cy="490681"/>
          </a:xfrm>
          <a:prstGeom prst="cloud">
            <a:avLst/>
          </a:prstGeom>
          <a:solidFill>
            <a:schemeClr val="bg1"/>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362888" y="1688711"/>
            <a:ext cx="8525005" cy="1583048"/>
          </a:xfrm>
        </p:spPr>
        <p:txBody>
          <a:bodyPr>
            <a:normAutofit/>
          </a:bodyPr>
          <a:lstStyle/>
          <a:p>
            <a:pPr marL="0" indent="0">
              <a:buNone/>
            </a:pPr>
            <a:r>
              <a:rPr lang="fr-FR" sz="2100" dirty="0">
                <a:cs typeface="Rockwell"/>
              </a:rPr>
              <a:t>Les ordures voyagent </a:t>
            </a:r>
            <a:r>
              <a:rPr lang="fr-FR" sz="2800" b="1" dirty="0">
                <a:solidFill>
                  <a:srgbClr val="FF0000"/>
                </a:solidFill>
                <a:cs typeface="Rockwell"/>
              </a:rPr>
              <a:t>125 km </a:t>
            </a:r>
            <a:r>
              <a:rPr lang="fr-FR" sz="2100" dirty="0">
                <a:cs typeface="Rockwell"/>
              </a:rPr>
              <a:t>pour atteindre </a:t>
            </a:r>
          </a:p>
          <a:p>
            <a:pPr marL="0" indent="0">
              <a:buNone/>
            </a:pPr>
            <a:r>
              <a:rPr lang="fr-FR" sz="2100" dirty="0">
                <a:cs typeface="Rockwell"/>
              </a:rPr>
              <a:t>le site d’enfouissement !!!</a:t>
            </a:r>
          </a:p>
        </p:txBody>
      </p:sp>
      <p:sp>
        <p:nvSpPr>
          <p:cNvPr id="10" name="Rectangle 9"/>
          <p:cNvSpPr/>
          <p:nvPr/>
        </p:nvSpPr>
        <p:spPr>
          <a:xfrm>
            <a:off x="1472" y="6555369"/>
            <a:ext cx="9144000" cy="285139"/>
          </a:xfrm>
          <a:prstGeom prst="rect">
            <a:avLst/>
          </a:prstGeom>
          <a:solidFill>
            <a:schemeClr val="tx1">
              <a:lumMod val="85000"/>
              <a:lumOff val="1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12" name="Connecteur droit 11"/>
          <p:cNvCxnSpPr>
            <a:stCxn id="10" idx="1"/>
            <a:endCxn id="10" idx="3"/>
          </p:cNvCxnSpPr>
          <p:nvPr/>
        </p:nvCxnSpPr>
        <p:spPr>
          <a:xfrm>
            <a:off x="1472" y="6697937"/>
            <a:ext cx="9144000" cy="0"/>
          </a:xfrm>
          <a:prstGeom prst="line">
            <a:avLst/>
          </a:prstGeom>
          <a:ln w="28575" cmpd="sng">
            <a:solidFill>
              <a:schemeClr val="bg2"/>
            </a:solidFill>
            <a:prstDash val="dash"/>
          </a:ln>
        </p:spPr>
        <p:style>
          <a:lnRef idx="2">
            <a:schemeClr val="accent1"/>
          </a:lnRef>
          <a:fillRef idx="0">
            <a:schemeClr val="accent1"/>
          </a:fillRef>
          <a:effectRef idx="1">
            <a:schemeClr val="accent1"/>
          </a:effectRef>
          <a:fontRef idx="minor">
            <a:schemeClr val="tx1"/>
          </a:fontRef>
        </p:style>
      </p:cxnSp>
      <p:pic>
        <p:nvPicPr>
          <p:cNvPr id="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3160" y="5476514"/>
            <a:ext cx="3090840" cy="1492296"/>
          </a:xfrm>
          <a:prstGeom prst="rect">
            <a:avLst/>
          </a:prstGeom>
        </p:spPr>
      </p:pic>
      <p:sp>
        <p:nvSpPr>
          <p:cNvPr id="16" name="Forme libre 15"/>
          <p:cNvSpPr/>
          <p:nvPr/>
        </p:nvSpPr>
        <p:spPr>
          <a:xfrm>
            <a:off x="1254565" y="2660664"/>
            <a:ext cx="6660038" cy="2710136"/>
          </a:xfrm>
          <a:custGeom>
            <a:avLst/>
            <a:gdLst>
              <a:gd name="connsiteX0" fmla="*/ 0 w 6660038"/>
              <a:gd name="connsiteY0" fmla="*/ 1007967 h 2710136"/>
              <a:gd name="connsiteX1" fmla="*/ 851866 w 6660038"/>
              <a:gd name="connsiteY1" fmla="*/ 388385 h 2710136"/>
              <a:gd name="connsiteX2" fmla="*/ 1579823 w 6660038"/>
              <a:gd name="connsiteY2" fmla="*/ 605239 h 2710136"/>
              <a:gd name="connsiteX3" fmla="*/ 1827639 w 6660038"/>
              <a:gd name="connsiteY3" fmla="*/ 1503633 h 2710136"/>
              <a:gd name="connsiteX4" fmla="*/ 820889 w 6660038"/>
              <a:gd name="connsiteY4" fmla="*/ 1766956 h 2710136"/>
              <a:gd name="connsiteX5" fmla="*/ 882843 w 6660038"/>
              <a:gd name="connsiteY5" fmla="*/ 1085415 h 2710136"/>
              <a:gd name="connsiteX6" fmla="*/ 1192612 w 6660038"/>
              <a:gd name="connsiteY6" fmla="*/ 744645 h 2710136"/>
              <a:gd name="connsiteX7" fmla="*/ 1967035 w 6660038"/>
              <a:gd name="connsiteY7" fmla="*/ 465833 h 2710136"/>
              <a:gd name="connsiteX8" fmla="*/ 2664016 w 6660038"/>
              <a:gd name="connsiteY8" fmla="*/ 574260 h 2710136"/>
              <a:gd name="connsiteX9" fmla="*/ 3345508 w 6660038"/>
              <a:gd name="connsiteY9" fmla="*/ 992478 h 2710136"/>
              <a:gd name="connsiteX10" fmla="*/ 3655277 w 6660038"/>
              <a:gd name="connsiteY10" fmla="*/ 2061257 h 2710136"/>
              <a:gd name="connsiteX11" fmla="*/ 2958296 w 6660038"/>
              <a:gd name="connsiteY11" fmla="*/ 2696329 h 2710136"/>
              <a:gd name="connsiteX12" fmla="*/ 1936058 w 6660038"/>
              <a:gd name="connsiteY12" fmla="*/ 2417517 h 2710136"/>
              <a:gd name="connsiteX13" fmla="*/ 2168385 w 6660038"/>
              <a:gd name="connsiteY13" fmla="*/ 1503633 h 2710136"/>
              <a:gd name="connsiteX14" fmla="*/ 2927319 w 6660038"/>
              <a:gd name="connsiteY14" fmla="*/ 1100905 h 2710136"/>
              <a:gd name="connsiteX15" fmla="*/ 4150908 w 6660038"/>
              <a:gd name="connsiteY15" fmla="*/ 899541 h 2710136"/>
              <a:gd name="connsiteX16" fmla="*/ 5281565 w 6660038"/>
              <a:gd name="connsiteY16" fmla="*/ 1069926 h 2710136"/>
              <a:gd name="connsiteX17" fmla="*/ 5281565 w 6660038"/>
              <a:gd name="connsiteY17" fmla="*/ 1844403 h 2710136"/>
              <a:gd name="connsiteX18" fmla="*/ 4476165 w 6660038"/>
              <a:gd name="connsiteY18" fmla="*/ 1797935 h 2710136"/>
              <a:gd name="connsiteX19" fmla="*/ 3965046 w 6660038"/>
              <a:gd name="connsiteY19" fmla="*/ 1395206 h 2710136"/>
              <a:gd name="connsiteX20" fmla="*/ 4135419 w 6660038"/>
              <a:gd name="connsiteY20" fmla="*/ 651708 h 2710136"/>
              <a:gd name="connsiteX21" fmla="*/ 4383235 w 6660038"/>
              <a:gd name="connsiteY21" fmla="*/ 341917 h 2710136"/>
              <a:gd name="connsiteX22" fmla="*/ 4863377 w 6660038"/>
              <a:gd name="connsiteY22" fmla="*/ 47615 h 2710136"/>
              <a:gd name="connsiteX23" fmla="*/ 6179896 w 6660038"/>
              <a:gd name="connsiteY23" fmla="*/ 78594 h 2710136"/>
              <a:gd name="connsiteX24" fmla="*/ 6660038 w 6660038"/>
              <a:gd name="connsiteY24" fmla="*/ 791114 h 27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0038" h="2710136">
                <a:moveTo>
                  <a:pt x="0" y="1007967"/>
                </a:moveTo>
                <a:cubicBezTo>
                  <a:pt x="294281" y="731736"/>
                  <a:pt x="588562" y="455506"/>
                  <a:pt x="851866" y="388385"/>
                </a:cubicBezTo>
                <a:cubicBezTo>
                  <a:pt x="1115170" y="321264"/>
                  <a:pt x="1417194" y="419364"/>
                  <a:pt x="1579823" y="605239"/>
                </a:cubicBezTo>
                <a:cubicBezTo>
                  <a:pt x="1742452" y="791114"/>
                  <a:pt x="1954128" y="1310014"/>
                  <a:pt x="1827639" y="1503633"/>
                </a:cubicBezTo>
                <a:cubicBezTo>
                  <a:pt x="1701150" y="1697253"/>
                  <a:pt x="978355" y="1836659"/>
                  <a:pt x="820889" y="1766956"/>
                </a:cubicBezTo>
                <a:cubicBezTo>
                  <a:pt x="663423" y="1697253"/>
                  <a:pt x="820889" y="1255800"/>
                  <a:pt x="882843" y="1085415"/>
                </a:cubicBezTo>
                <a:cubicBezTo>
                  <a:pt x="944797" y="915030"/>
                  <a:pt x="1011913" y="847909"/>
                  <a:pt x="1192612" y="744645"/>
                </a:cubicBezTo>
                <a:cubicBezTo>
                  <a:pt x="1373311" y="641381"/>
                  <a:pt x="1721801" y="494230"/>
                  <a:pt x="1967035" y="465833"/>
                </a:cubicBezTo>
                <a:cubicBezTo>
                  <a:pt x="2212269" y="437436"/>
                  <a:pt x="2434271" y="486486"/>
                  <a:pt x="2664016" y="574260"/>
                </a:cubicBezTo>
                <a:cubicBezTo>
                  <a:pt x="2893761" y="662034"/>
                  <a:pt x="3180298" y="744645"/>
                  <a:pt x="3345508" y="992478"/>
                </a:cubicBezTo>
                <a:cubicBezTo>
                  <a:pt x="3510718" y="1240311"/>
                  <a:pt x="3719812" y="1777282"/>
                  <a:pt x="3655277" y="2061257"/>
                </a:cubicBezTo>
                <a:cubicBezTo>
                  <a:pt x="3590742" y="2345232"/>
                  <a:pt x="3244833" y="2636952"/>
                  <a:pt x="2958296" y="2696329"/>
                </a:cubicBezTo>
                <a:cubicBezTo>
                  <a:pt x="2671760" y="2755706"/>
                  <a:pt x="2067710" y="2616300"/>
                  <a:pt x="1936058" y="2417517"/>
                </a:cubicBezTo>
                <a:cubicBezTo>
                  <a:pt x="1804406" y="2218734"/>
                  <a:pt x="2003175" y="1723068"/>
                  <a:pt x="2168385" y="1503633"/>
                </a:cubicBezTo>
                <a:cubicBezTo>
                  <a:pt x="2333595" y="1284198"/>
                  <a:pt x="2596899" y="1201587"/>
                  <a:pt x="2927319" y="1100905"/>
                </a:cubicBezTo>
                <a:cubicBezTo>
                  <a:pt x="3257739" y="1000223"/>
                  <a:pt x="3758534" y="904704"/>
                  <a:pt x="4150908" y="899541"/>
                </a:cubicBezTo>
                <a:cubicBezTo>
                  <a:pt x="4543282" y="894378"/>
                  <a:pt x="5093122" y="912449"/>
                  <a:pt x="5281565" y="1069926"/>
                </a:cubicBezTo>
                <a:cubicBezTo>
                  <a:pt x="5470008" y="1227403"/>
                  <a:pt x="5415798" y="1723068"/>
                  <a:pt x="5281565" y="1844403"/>
                </a:cubicBezTo>
                <a:cubicBezTo>
                  <a:pt x="5147332" y="1965738"/>
                  <a:pt x="4695585" y="1872801"/>
                  <a:pt x="4476165" y="1797935"/>
                </a:cubicBezTo>
                <a:cubicBezTo>
                  <a:pt x="4256745" y="1723069"/>
                  <a:pt x="4021837" y="1586244"/>
                  <a:pt x="3965046" y="1395206"/>
                </a:cubicBezTo>
                <a:cubicBezTo>
                  <a:pt x="3908255" y="1204168"/>
                  <a:pt x="4065721" y="827256"/>
                  <a:pt x="4135419" y="651708"/>
                </a:cubicBezTo>
                <a:cubicBezTo>
                  <a:pt x="4205117" y="476160"/>
                  <a:pt x="4261909" y="442599"/>
                  <a:pt x="4383235" y="341917"/>
                </a:cubicBezTo>
                <a:cubicBezTo>
                  <a:pt x="4504561" y="241235"/>
                  <a:pt x="4563934" y="91502"/>
                  <a:pt x="4863377" y="47615"/>
                </a:cubicBezTo>
                <a:cubicBezTo>
                  <a:pt x="5162820" y="3728"/>
                  <a:pt x="5880453" y="-45322"/>
                  <a:pt x="6179896" y="78594"/>
                </a:cubicBezTo>
                <a:cubicBezTo>
                  <a:pt x="6479339" y="202510"/>
                  <a:pt x="6660038" y="791114"/>
                  <a:pt x="6660038" y="791114"/>
                </a:cubicBezTo>
              </a:path>
            </a:pathLst>
          </a:cu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7" name="Rectangle à coins arrondis 16"/>
          <p:cNvSpPr/>
          <p:nvPr/>
        </p:nvSpPr>
        <p:spPr>
          <a:xfrm>
            <a:off x="247813" y="3668630"/>
            <a:ext cx="1471406" cy="681541"/>
          </a:xfrm>
          <a:prstGeom prst="roundRect">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solidFill>
                  <a:srgbClr val="000000"/>
                </a:solidFill>
                <a:latin typeface="+mj-lt"/>
              </a:rPr>
              <a:t>Gatineau</a:t>
            </a:r>
            <a:endParaRPr lang="fr-FR" b="1" dirty="0">
              <a:solidFill>
                <a:srgbClr val="000000"/>
              </a:solidFill>
              <a:latin typeface="+mj-lt"/>
            </a:endParaRPr>
          </a:p>
        </p:txBody>
      </p:sp>
      <p:sp>
        <p:nvSpPr>
          <p:cNvPr id="18" name="Rectangle à coins arrondis 17"/>
          <p:cNvSpPr/>
          <p:nvPr/>
        </p:nvSpPr>
        <p:spPr>
          <a:xfrm>
            <a:off x="7416486" y="3296884"/>
            <a:ext cx="1471406" cy="681541"/>
          </a:xfrm>
          <a:prstGeom prst="roundRect">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solidFill>
                  <a:srgbClr val="000000"/>
                </a:solidFill>
                <a:latin typeface="+mj-lt"/>
              </a:rPr>
              <a:t>Lachute</a:t>
            </a:r>
            <a:endParaRPr lang="fr-FR" b="1" dirty="0">
              <a:solidFill>
                <a:srgbClr val="000000"/>
              </a:solidFill>
              <a:latin typeface="+mj-lt"/>
            </a:endParaRPr>
          </a:p>
        </p:txBody>
      </p:sp>
      <p:pic>
        <p:nvPicPr>
          <p:cNvPr id="11" name="Espace réservé du contenu 7" descr="sac poubel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18404" y="2660666"/>
            <a:ext cx="985391" cy="973195"/>
          </a:xfrm>
          <a:prstGeom prst="rect">
            <a:avLst/>
          </a:prstGeom>
        </p:spPr>
      </p:pic>
      <p:sp>
        <p:nvSpPr>
          <p:cNvPr id="15" name="Titre 1"/>
          <p:cNvSpPr txBox="1">
            <a:spLocks/>
          </p:cNvSpPr>
          <p:nvPr/>
        </p:nvSpPr>
        <p:spPr>
          <a:xfrm>
            <a:off x="1472" y="560895"/>
            <a:ext cx="9016265"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fr-FR" sz="4000" dirty="0">
                <a:cs typeface="Abadi MT Condensed Extra Bold"/>
              </a:rPr>
              <a:t>Nos ORDURES VOYAGENT BEAUCOUP!</a:t>
            </a:r>
          </a:p>
        </p:txBody>
      </p:sp>
      <p:sp>
        <p:nvSpPr>
          <p:cNvPr id="14" name="Nuage 13"/>
          <p:cNvSpPr/>
          <p:nvPr/>
        </p:nvSpPr>
        <p:spPr>
          <a:xfrm>
            <a:off x="4599022" y="5749425"/>
            <a:ext cx="1074329" cy="751651"/>
          </a:xfrm>
          <a:prstGeom prst="cloud">
            <a:avLst/>
          </a:prstGeom>
          <a:solidFill>
            <a:schemeClr val="bg1"/>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Nuage 18"/>
          <p:cNvSpPr/>
          <p:nvPr/>
        </p:nvSpPr>
        <p:spPr>
          <a:xfrm>
            <a:off x="3517648" y="5506397"/>
            <a:ext cx="1372293" cy="925842"/>
          </a:xfrm>
          <a:prstGeom prst="cloud">
            <a:avLst/>
          </a:prstGeom>
          <a:solidFill>
            <a:schemeClr val="bg1"/>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solidFill>
                  <a:srgbClr val="000000"/>
                </a:solidFill>
                <a:latin typeface="+mj-lt"/>
              </a:rPr>
              <a:t>CO</a:t>
            </a:r>
            <a:r>
              <a:rPr lang="fr-FR" sz="2800" baseline="-25000" dirty="0">
                <a:solidFill>
                  <a:srgbClr val="000000"/>
                </a:solidFill>
                <a:latin typeface="+mj-lt"/>
              </a:rPr>
              <a:t>2</a:t>
            </a:r>
          </a:p>
        </p:txBody>
      </p:sp>
    </p:spTree>
    <p:extLst>
      <p:ext uri="{BB962C8B-B14F-4D97-AF65-F5344CB8AC3E}">
        <p14:creationId xmlns:p14="http://schemas.microsoft.com/office/powerpoint/2010/main" val="1459558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6CDE-CD0C-D5BE-8668-F03CF5B68EC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68ED74-90AE-C954-4058-2B2F92B4CD30}"/>
              </a:ext>
            </a:extLst>
          </p:cNvPr>
          <p:cNvSpPr>
            <a:spLocks noGrp="1"/>
          </p:cNvSpPr>
          <p:nvPr>
            <p:ph type="title"/>
          </p:nvPr>
        </p:nvSpPr>
        <p:spPr>
          <a:xfrm>
            <a:off x="362889" y="624023"/>
            <a:ext cx="7981013" cy="548640"/>
          </a:xfrm>
        </p:spPr>
        <p:txBody>
          <a:bodyPr>
            <a:noAutofit/>
          </a:bodyPr>
          <a:lstStyle/>
          <a:p>
            <a:pPr algn="l"/>
            <a:r>
              <a:rPr lang="fr-FR" sz="4000" dirty="0">
                <a:cs typeface="Abadi MT Condensed Extra Bold"/>
              </a:rPr>
              <a:t>COMMENT RÉDUIRE LA QUANTITÉ D’ORDURES QUE JE PRODUIS?</a:t>
            </a:r>
          </a:p>
        </p:txBody>
      </p:sp>
      <p:sp>
        <p:nvSpPr>
          <p:cNvPr id="8" name="ZoneTexte 7">
            <a:extLst>
              <a:ext uri="{FF2B5EF4-FFF2-40B4-BE49-F238E27FC236}">
                <a16:creationId xmlns:a16="http://schemas.microsoft.com/office/drawing/2014/main" id="{25C0C991-D5F5-7763-1D23-F1ED40EF2D7A}"/>
              </a:ext>
            </a:extLst>
          </p:cNvPr>
          <p:cNvSpPr txBox="1"/>
          <p:nvPr/>
        </p:nvSpPr>
        <p:spPr>
          <a:xfrm>
            <a:off x="2513372" y="2718192"/>
            <a:ext cx="4029075" cy="369332"/>
          </a:xfrm>
          <a:prstGeom prst="rect">
            <a:avLst/>
          </a:prstGeom>
          <a:noFill/>
        </p:spPr>
        <p:txBody>
          <a:bodyPr wrap="square" rtlCol="0">
            <a:spAutoFit/>
          </a:bodyPr>
          <a:lstStyle/>
          <a:p>
            <a:r>
              <a:rPr lang="fr-CA" dirty="0">
                <a:solidFill>
                  <a:srgbClr val="92D050"/>
                </a:solidFill>
              </a:rPr>
              <a:t>Autres matières admissibles à l’écocentre</a:t>
            </a:r>
          </a:p>
        </p:txBody>
      </p:sp>
      <p:sp>
        <p:nvSpPr>
          <p:cNvPr id="10" name="ZoneTexte 9">
            <a:extLst>
              <a:ext uri="{FF2B5EF4-FFF2-40B4-BE49-F238E27FC236}">
                <a16:creationId xmlns:a16="http://schemas.microsoft.com/office/drawing/2014/main" id="{02B04CEF-9B6B-4908-D68A-93A22EF16711}"/>
              </a:ext>
            </a:extLst>
          </p:cNvPr>
          <p:cNvSpPr txBox="1"/>
          <p:nvPr/>
        </p:nvSpPr>
        <p:spPr>
          <a:xfrm>
            <a:off x="2524122" y="4197170"/>
            <a:ext cx="4029075" cy="369332"/>
          </a:xfrm>
          <a:prstGeom prst="rect">
            <a:avLst/>
          </a:prstGeom>
          <a:noFill/>
        </p:spPr>
        <p:txBody>
          <a:bodyPr wrap="square" rtlCol="0">
            <a:spAutoFit/>
          </a:bodyPr>
          <a:lstStyle/>
          <a:p>
            <a:r>
              <a:rPr lang="fr-CA" dirty="0">
                <a:solidFill>
                  <a:schemeClr val="tx1">
                    <a:lumMod val="85000"/>
                    <a:lumOff val="15000"/>
                  </a:schemeClr>
                </a:solidFill>
              </a:rPr>
              <a:t>Déchets</a:t>
            </a:r>
          </a:p>
        </p:txBody>
      </p:sp>
      <p:sp>
        <p:nvSpPr>
          <p:cNvPr id="11" name="ZoneTexte 10">
            <a:extLst>
              <a:ext uri="{FF2B5EF4-FFF2-40B4-BE49-F238E27FC236}">
                <a16:creationId xmlns:a16="http://schemas.microsoft.com/office/drawing/2014/main" id="{8336FC64-B5AE-5CEE-8775-A4A86807C385}"/>
              </a:ext>
            </a:extLst>
          </p:cNvPr>
          <p:cNvSpPr txBox="1"/>
          <p:nvPr/>
        </p:nvSpPr>
        <p:spPr>
          <a:xfrm>
            <a:off x="2505073" y="2951848"/>
            <a:ext cx="4029075" cy="369332"/>
          </a:xfrm>
          <a:prstGeom prst="rect">
            <a:avLst/>
          </a:prstGeom>
          <a:noFill/>
        </p:spPr>
        <p:txBody>
          <a:bodyPr wrap="square" rtlCol="0">
            <a:spAutoFit/>
          </a:bodyPr>
          <a:lstStyle/>
          <a:p>
            <a:r>
              <a:rPr lang="fr-CA" dirty="0">
                <a:solidFill>
                  <a:srgbClr val="0B5EC9"/>
                </a:solidFill>
              </a:rPr>
              <a:t>Matières recyclables</a:t>
            </a:r>
          </a:p>
        </p:txBody>
      </p:sp>
      <p:sp>
        <p:nvSpPr>
          <p:cNvPr id="12" name="ZoneTexte 11">
            <a:extLst>
              <a:ext uri="{FF2B5EF4-FFF2-40B4-BE49-F238E27FC236}">
                <a16:creationId xmlns:a16="http://schemas.microsoft.com/office/drawing/2014/main" id="{5C02E078-707B-6B00-8F5E-A398FF3B17A4}"/>
              </a:ext>
            </a:extLst>
          </p:cNvPr>
          <p:cNvSpPr txBox="1"/>
          <p:nvPr/>
        </p:nvSpPr>
        <p:spPr>
          <a:xfrm>
            <a:off x="2503847" y="3391041"/>
            <a:ext cx="4029075" cy="369332"/>
          </a:xfrm>
          <a:prstGeom prst="rect">
            <a:avLst/>
          </a:prstGeom>
          <a:noFill/>
        </p:spPr>
        <p:txBody>
          <a:bodyPr wrap="square" rtlCol="0">
            <a:spAutoFit/>
          </a:bodyPr>
          <a:lstStyle/>
          <a:p>
            <a:r>
              <a:rPr lang="fr-CA" dirty="0">
                <a:solidFill>
                  <a:srgbClr val="A04E10"/>
                </a:solidFill>
              </a:rPr>
              <a:t>Matières compostable</a:t>
            </a:r>
            <a:endParaRPr lang="fr-CA" dirty="0">
              <a:solidFill>
                <a:schemeClr val="tx1">
                  <a:lumMod val="85000"/>
                  <a:lumOff val="15000"/>
                </a:schemeClr>
              </a:solidFill>
            </a:endParaRPr>
          </a:p>
        </p:txBody>
      </p:sp>
      <p:sp>
        <p:nvSpPr>
          <p:cNvPr id="13" name="Accolade fermante 12">
            <a:extLst>
              <a:ext uri="{FF2B5EF4-FFF2-40B4-BE49-F238E27FC236}">
                <a16:creationId xmlns:a16="http://schemas.microsoft.com/office/drawing/2014/main" id="{EA3C38D1-A8D6-DF8E-31FB-3CFC7072BC1E}"/>
              </a:ext>
            </a:extLst>
          </p:cNvPr>
          <p:cNvSpPr/>
          <p:nvPr/>
        </p:nvSpPr>
        <p:spPr>
          <a:xfrm>
            <a:off x="6305550" y="2466975"/>
            <a:ext cx="742950" cy="2438400"/>
          </a:xfrm>
          <a:prstGeom prst="rightBrace">
            <a:avLst>
              <a:gd name="adj1" fmla="val 8333"/>
              <a:gd name="adj2" fmla="val 50781"/>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CA" dirty="0"/>
          </a:p>
        </p:txBody>
      </p:sp>
      <p:grpSp>
        <p:nvGrpSpPr>
          <p:cNvPr id="40" name="Groupe 39">
            <a:extLst>
              <a:ext uri="{FF2B5EF4-FFF2-40B4-BE49-F238E27FC236}">
                <a16:creationId xmlns:a16="http://schemas.microsoft.com/office/drawing/2014/main" id="{F87AB736-5DDC-2A89-9F03-A212E38749CA}"/>
              </a:ext>
            </a:extLst>
          </p:cNvPr>
          <p:cNvGrpSpPr/>
          <p:nvPr/>
        </p:nvGrpSpPr>
        <p:grpSpPr>
          <a:xfrm>
            <a:off x="754390" y="2364805"/>
            <a:ext cx="1662058" cy="2438399"/>
            <a:chOff x="754390" y="2364805"/>
            <a:chExt cx="1662058" cy="2438399"/>
          </a:xfrm>
        </p:grpSpPr>
        <p:grpSp>
          <p:nvGrpSpPr>
            <p:cNvPr id="20" name="Graphique 6">
              <a:extLst>
                <a:ext uri="{FF2B5EF4-FFF2-40B4-BE49-F238E27FC236}">
                  <a16:creationId xmlns:a16="http://schemas.microsoft.com/office/drawing/2014/main" id="{038942D2-3EA1-355E-4DAE-39B6207BC27D}"/>
                </a:ext>
              </a:extLst>
            </p:cNvPr>
            <p:cNvGrpSpPr/>
            <p:nvPr/>
          </p:nvGrpSpPr>
          <p:grpSpPr>
            <a:xfrm>
              <a:off x="754390" y="2364805"/>
              <a:ext cx="1662058" cy="2438399"/>
              <a:chOff x="1693536" y="3777130"/>
              <a:chExt cx="1455402" cy="2142089"/>
            </a:xfrm>
          </p:grpSpPr>
          <p:sp>
            <p:nvSpPr>
              <p:cNvPr id="21" name="Forme libre : forme 20">
                <a:extLst>
                  <a:ext uri="{FF2B5EF4-FFF2-40B4-BE49-F238E27FC236}">
                    <a16:creationId xmlns:a16="http://schemas.microsoft.com/office/drawing/2014/main" id="{6149E0E0-9EB5-59F0-8042-E998BA763E5D}"/>
                  </a:ext>
                </a:extLst>
              </p:cNvPr>
              <p:cNvSpPr/>
              <p:nvPr/>
            </p:nvSpPr>
            <p:spPr>
              <a:xfrm>
                <a:off x="1800048" y="3777130"/>
                <a:ext cx="1240727" cy="220759"/>
              </a:xfrm>
              <a:custGeom>
                <a:avLst/>
                <a:gdLst>
                  <a:gd name="connsiteX0" fmla="*/ 288 w 1240727"/>
                  <a:gd name="connsiteY0" fmla="*/ 220661 h 220759"/>
                  <a:gd name="connsiteX1" fmla="*/ 100497 w 1240727"/>
                  <a:gd name="connsiteY1" fmla="*/ 52112 h 220759"/>
                  <a:gd name="connsiteX2" fmla="*/ 164387 w 1240727"/>
                  <a:gd name="connsiteY2" fmla="*/ 7123 h 220759"/>
                  <a:gd name="connsiteX3" fmla="*/ 1024168 w 1240727"/>
                  <a:gd name="connsiteY3" fmla="*/ 175 h 220759"/>
                  <a:gd name="connsiteX4" fmla="*/ 1127834 w 1240727"/>
                  <a:gd name="connsiteY4" fmla="*/ 37210 h 220759"/>
                  <a:gd name="connsiteX5" fmla="*/ 1241015 w 1240727"/>
                  <a:gd name="connsiteY5" fmla="*/ 218590 h 22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727" h="220759">
                    <a:moveTo>
                      <a:pt x="288" y="220661"/>
                    </a:moveTo>
                    <a:cubicBezTo>
                      <a:pt x="288" y="220661"/>
                      <a:pt x="85489" y="73876"/>
                      <a:pt x="100497" y="52112"/>
                    </a:cubicBezTo>
                    <a:cubicBezTo>
                      <a:pt x="116804" y="28412"/>
                      <a:pt x="117739" y="7500"/>
                      <a:pt x="164387" y="7123"/>
                    </a:cubicBezTo>
                    <a:lnTo>
                      <a:pt x="1024168" y="175"/>
                    </a:lnTo>
                    <a:cubicBezTo>
                      <a:pt x="1024168" y="175"/>
                      <a:pt x="1101033" y="-5720"/>
                      <a:pt x="1127834" y="37210"/>
                    </a:cubicBezTo>
                    <a:lnTo>
                      <a:pt x="1241015" y="218590"/>
                    </a:lnTo>
                    <a:close/>
                  </a:path>
                </a:pathLst>
              </a:custGeom>
              <a:solidFill>
                <a:srgbClr val="333333"/>
              </a:solidFill>
              <a:ln w="53468" cap="flat">
                <a:solidFill>
                  <a:srgbClr val="000000"/>
                </a:solidFill>
                <a:prstDash val="solid"/>
                <a:miter/>
              </a:ln>
            </p:spPr>
            <p:txBody>
              <a:bodyPr rtlCol="0" anchor="ctr"/>
              <a:lstStyle/>
              <a:p>
                <a:endParaRPr lang="fr-CA"/>
              </a:p>
            </p:txBody>
          </p:sp>
          <p:sp>
            <p:nvSpPr>
              <p:cNvPr id="22" name="Forme libre : forme 21">
                <a:extLst>
                  <a:ext uri="{FF2B5EF4-FFF2-40B4-BE49-F238E27FC236}">
                    <a16:creationId xmlns:a16="http://schemas.microsoft.com/office/drawing/2014/main" id="{9D0B4BD0-C45F-D74B-220F-A6398656C1C0}"/>
                  </a:ext>
                </a:extLst>
              </p:cNvPr>
              <p:cNvSpPr/>
              <p:nvPr/>
            </p:nvSpPr>
            <p:spPr>
              <a:xfrm>
                <a:off x="1786749" y="4170865"/>
                <a:ext cx="1268992" cy="1664494"/>
              </a:xfrm>
              <a:custGeom>
                <a:avLst/>
                <a:gdLst>
                  <a:gd name="connsiteX0" fmla="*/ 288 w 1268992"/>
                  <a:gd name="connsiteY0" fmla="*/ 4408 h 1664494"/>
                  <a:gd name="connsiteX1" fmla="*/ 208919 w 1268992"/>
                  <a:gd name="connsiteY1" fmla="*/ 1664396 h 1664494"/>
                  <a:gd name="connsiteX2" fmla="*/ 1054345 w 1268992"/>
                  <a:gd name="connsiteY2" fmla="*/ 1663544 h 1664494"/>
                  <a:gd name="connsiteX3" fmla="*/ 1269280 w 1268992"/>
                  <a:gd name="connsiteY3" fmla="*/ -99 h 1664494"/>
                </a:gdLst>
                <a:ahLst/>
                <a:cxnLst>
                  <a:cxn ang="0">
                    <a:pos x="connsiteX0" y="connsiteY0"/>
                  </a:cxn>
                  <a:cxn ang="0">
                    <a:pos x="connsiteX1" y="connsiteY1"/>
                  </a:cxn>
                  <a:cxn ang="0">
                    <a:pos x="connsiteX2" y="connsiteY2"/>
                  </a:cxn>
                  <a:cxn ang="0">
                    <a:pos x="connsiteX3" y="connsiteY3"/>
                  </a:cxn>
                </a:cxnLst>
                <a:rect l="l" t="t" r="r" b="b"/>
                <a:pathLst>
                  <a:path w="1268992" h="1664494">
                    <a:moveTo>
                      <a:pt x="288" y="4408"/>
                    </a:moveTo>
                    <a:lnTo>
                      <a:pt x="208919" y="1664396"/>
                    </a:lnTo>
                    <a:lnTo>
                      <a:pt x="1054345" y="1663544"/>
                    </a:lnTo>
                    <a:lnTo>
                      <a:pt x="1269280" y="-99"/>
                    </a:lnTo>
                  </a:path>
                </a:pathLst>
              </a:custGeom>
              <a:solidFill>
                <a:srgbClr val="333333"/>
              </a:solidFill>
              <a:ln w="53468" cap="flat">
                <a:solidFill>
                  <a:srgbClr val="000000"/>
                </a:solidFill>
                <a:prstDash val="solid"/>
                <a:miter/>
              </a:ln>
            </p:spPr>
            <p:txBody>
              <a:bodyPr rtlCol="0" anchor="ctr"/>
              <a:lstStyle/>
              <a:p>
                <a:endParaRPr lang="fr-CA" dirty="0"/>
              </a:p>
            </p:txBody>
          </p:sp>
          <p:sp>
            <p:nvSpPr>
              <p:cNvPr id="23" name="Forme libre : forme 22">
                <a:extLst>
                  <a:ext uri="{FF2B5EF4-FFF2-40B4-BE49-F238E27FC236}">
                    <a16:creationId xmlns:a16="http://schemas.microsoft.com/office/drawing/2014/main" id="{92A87B40-3171-2B3B-4B7D-0D351711CE32}"/>
                  </a:ext>
                </a:extLst>
              </p:cNvPr>
              <p:cNvSpPr/>
              <p:nvPr/>
            </p:nvSpPr>
            <p:spPr>
              <a:xfrm>
                <a:off x="1851066" y="5599920"/>
                <a:ext cx="165219" cy="319300"/>
              </a:xfrm>
              <a:custGeom>
                <a:avLst/>
                <a:gdLst>
                  <a:gd name="connsiteX0" fmla="*/ 77417 w 165219"/>
                  <a:gd name="connsiteY0" fmla="*/ 2841 h 319300"/>
                  <a:gd name="connsiteX1" fmla="*/ 2058 w 165219"/>
                  <a:gd name="connsiteY1" fmla="*/ 54530 h 319300"/>
                  <a:gd name="connsiteX2" fmla="*/ 43093 w 165219"/>
                  <a:gd name="connsiteY2" fmla="*/ 277448 h 319300"/>
                  <a:gd name="connsiteX3" fmla="*/ 165507 w 165219"/>
                  <a:gd name="connsiteY3" fmla="*/ 306318 h 319300"/>
                </a:gdLst>
                <a:ahLst/>
                <a:cxnLst>
                  <a:cxn ang="0">
                    <a:pos x="connsiteX0" y="connsiteY0"/>
                  </a:cxn>
                  <a:cxn ang="0">
                    <a:pos x="connsiteX1" y="connsiteY1"/>
                  </a:cxn>
                  <a:cxn ang="0">
                    <a:pos x="connsiteX2" y="connsiteY2"/>
                  </a:cxn>
                  <a:cxn ang="0">
                    <a:pos x="connsiteX3" y="connsiteY3"/>
                  </a:cxn>
                </a:cxnLst>
                <a:rect l="l" t="t" r="r" b="b"/>
                <a:pathLst>
                  <a:path w="165219" h="319300">
                    <a:moveTo>
                      <a:pt x="77417" y="2841"/>
                    </a:moveTo>
                    <a:cubicBezTo>
                      <a:pt x="77417" y="2841"/>
                      <a:pt x="-13397" y="-18639"/>
                      <a:pt x="2058" y="54530"/>
                    </a:cubicBezTo>
                    <a:lnTo>
                      <a:pt x="43093" y="277448"/>
                    </a:lnTo>
                    <a:cubicBezTo>
                      <a:pt x="43093" y="277448"/>
                      <a:pt x="49152" y="347288"/>
                      <a:pt x="165507" y="306318"/>
                    </a:cubicBezTo>
                  </a:path>
                </a:pathLst>
              </a:custGeom>
              <a:noFill/>
              <a:ln w="53468" cap="rnd">
                <a:solidFill>
                  <a:srgbClr val="000000"/>
                </a:solidFill>
                <a:prstDash val="solid"/>
                <a:miter/>
              </a:ln>
            </p:spPr>
            <p:txBody>
              <a:bodyPr rtlCol="0" anchor="ctr"/>
              <a:lstStyle/>
              <a:p>
                <a:endParaRPr lang="fr-CA"/>
              </a:p>
            </p:txBody>
          </p:sp>
          <p:sp>
            <p:nvSpPr>
              <p:cNvPr id="24" name="Forme libre : forme 23">
                <a:extLst>
                  <a:ext uri="{FF2B5EF4-FFF2-40B4-BE49-F238E27FC236}">
                    <a16:creationId xmlns:a16="http://schemas.microsoft.com/office/drawing/2014/main" id="{EA95348D-590C-96D4-5117-285A6477DB95}"/>
                  </a:ext>
                </a:extLst>
              </p:cNvPr>
              <p:cNvSpPr/>
              <p:nvPr/>
            </p:nvSpPr>
            <p:spPr>
              <a:xfrm>
                <a:off x="2819252" y="5592530"/>
                <a:ext cx="165219" cy="319300"/>
              </a:xfrm>
              <a:custGeom>
                <a:avLst/>
                <a:gdLst>
                  <a:gd name="connsiteX0" fmla="*/ 88417 w 165219"/>
                  <a:gd name="connsiteY0" fmla="*/ 2841 h 319300"/>
                  <a:gd name="connsiteX1" fmla="*/ 163736 w 165219"/>
                  <a:gd name="connsiteY1" fmla="*/ 54530 h 319300"/>
                  <a:gd name="connsiteX2" fmla="*/ 122701 w 165219"/>
                  <a:gd name="connsiteY2" fmla="*/ 277448 h 319300"/>
                  <a:gd name="connsiteX3" fmla="*/ 288 w 165219"/>
                  <a:gd name="connsiteY3" fmla="*/ 306318 h 319300"/>
                </a:gdLst>
                <a:ahLst/>
                <a:cxnLst>
                  <a:cxn ang="0">
                    <a:pos x="connsiteX0" y="connsiteY0"/>
                  </a:cxn>
                  <a:cxn ang="0">
                    <a:pos x="connsiteX1" y="connsiteY1"/>
                  </a:cxn>
                  <a:cxn ang="0">
                    <a:pos x="connsiteX2" y="connsiteY2"/>
                  </a:cxn>
                  <a:cxn ang="0">
                    <a:pos x="connsiteX3" y="connsiteY3"/>
                  </a:cxn>
                </a:cxnLst>
                <a:rect l="l" t="t" r="r" b="b"/>
                <a:pathLst>
                  <a:path w="165219" h="319300">
                    <a:moveTo>
                      <a:pt x="88417" y="2841"/>
                    </a:moveTo>
                    <a:cubicBezTo>
                      <a:pt x="88417" y="2841"/>
                      <a:pt x="179190" y="-18639"/>
                      <a:pt x="163736" y="54530"/>
                    </a:cubicBezTo>
                    <a:lnTo>
                      <a:pt x="122701" y="277448"/>
                    </a:lnTo>
                    <a:cubicBezTo>
                      <a:pt x="122701" y="277448"/>
                      <a:pt x="116641" y="347287"/>
                      <a:pt x="288" y="306318"/>
                    </a:cubicBezTo>
                  </a:path>
                </a:pathLst>
              </a:custGeom>
              <a:noFill/>
              <a:ln w="53468" cap="rnd">
                <a:solidFill>
                  <a:srgbClr val="000000"/>
                </a:solidFill>
                <a:prstDash val="solid"/>
                <a:miter/>
              </a:ln>
            </p:spPr>
            <p:txBody>
              <a:bodyPr rtlCol="0" anchor="ctr"/>
              <a:lstStyle/>
              <a:p>
                <a:endParaRPr lang="fr-CA"/>
              </a:p>
            </p:txBody>
          </p:sp>
          <p:sp>
            <p:nvSpPr>
              <p:cNvPr id="25" name="Forme libre : forme 24">
                <a:extLst>
                  <a:ext uri="{FF2B5EF4-FFF2-40B4-BE49-F238E27FC236}">
                    <a16:creationId xmlns:a16="http://schemas.microsoft.com/office/drawing/2014/main" id="{5795EA50-2C57-6C12-5F1B-8905D9013661}"/>
                  </a:ext>
                </a:extLst>
              </p:cNvPr>
              <p:cNvSpPr/>
              <p:nvPr/>
            </p:nvSpPr>
            <p:spPr>
              <a:xfrm>
                <a:off x="1693536" y="3997890"/>
                <a:ext cx="1455402" cy="172974"/>
              </a:xfrm>
              <a:custGeom>
                <a:avLst/>
                <a:gdLst>
                  <a:gd name="connsiteX0" fmla="*/ 1394821 w 1455402"/>
                  <a:gd name="connsiteY0" fmla="*/ -99 h 172974"/>
                  <a:gd name="connsiteX1" fmla="*/ 1455690 w 1455402"/>
                  <a:gd name="connsiteY1" fmla="*/ 86388 h 172974"/>
                  <a:gd name="connsiteX2" fmla="*/ 1455690 w 1455402"/>
                  <a:gd name="connsiteY2" fmla="*/ 86389 h 172974"/>
                  <a:gd name="connsiteX3" fmla="*/ 1394821 w 1455402"/>
                  <a:gd name="connsiteY3" fmla="*/ 172875 h 172974"/>
                  <a:gd name="connsiteX4" fmla="*/ 61157 w 1455402"/>
                  <a:gd name="connsiteY4" fmla="*/ 172875 h 172974"/>
                  <a:gd name="connsiteX5" fmla="*/ 288 w 1455402"/>
                  <a:gd name="connsiteY5" fmla="*/ 86389 h 172974"/>
                  <a:gd name="connsiteX6" fmla="*/ 288 w 1455402"/>
                  <a:gd name="connsiteY6" fmla="*/ 86388 h 172974"/>
                  <a:gd name="connsiteX7" fmla="*/ 61157 w 1455402"/>
                  <a:gd name="connsiteY7" fmla="*/ -99 h 1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02" h="172974">
                    <a:moveTo>
                      <a:pt x="1394821" y="-99"/>
                    </a:moveTo>
                    <a:cubicBezTo>
                      <a:pt x="1428438" y="-99"/>
                      <a:pt x="1455690" y="38623"/>
                      <a:pt x="1455690" y="86388"/>
                    </a:cubicBezTo>
                    <a:lnTo>
                      <a:pt x="1455690" y="86389"/>
                    </a:lnTo>
                    <a:cubicBezTo>
                      <a:pt x="1455690" y="134154"/>
                      <a:pt x="1428437" y="172875"/>
                      <a:pt x="1394821" y="172875"/>
                    </a:cubicBezTo>
                    <a:lnTo>
                      <a:pt x="61157" y="172875"/>
                    </a:lnTo>
                    <a:cubicBezTo>
                      <a:pt x="27540" y="172875"/>
                      <a:pt x="288" y="134154"/>
                      <a:pt x="288" y="86389"/>
                    </a:cubicBezTo>
                    <a:lnTo>
                      <a:pt x="288" y="86388"/>
                    </a:lnTo>
                    <a:cubicBezTo>
                      <a:pt x="288" y="38623"/>
                      <a:pt x="27540" y="-99"/>
                      <a:pt x="61157" y="-99"/>
                    </a:cubicBezTo>
                    <a:close/>
                  </a:path>
                </a:pathLst>
              </a:custGeom>
              <a:solidFill>
                <a:srgbClr val="333333"/>
              </a:solidFill>
              <a:ln w="55518" cap="sq">
                <a:solidFill>
                  <a:srgbClr val="000000"/>
                </a:solidFill>
                <a:prstDash val="solid"/>
                <a:round/>
              </a:ln>
            </p:spPr>
            <p:txBody>
              <a:bodyPr rtlCol="0" anchor="ctr"/>
              <a:lstStyle/>
              <a:p>
                <a:endParaRPr lang="fr-CA"/>
              </a:p>
            </p:txBody>
          </p:sp>
        </p:grpSp>
        <p:sp>
          <p:nvSpPr>
            <p:cNvPr id="33" name="Trapèze 32">
              <a:extLst>
                <a:ext uri="{FF2B5EF4-FFF2-40B4-BE49-F238E27FC236}">
                  <a16:creationId xmlns:a16="http://schemas.microsoft.com/office/drawing/2014/main" id="{B1BC8C59-08A2-33FE-333E-E29EA6389180}"/>
                </a:ext>
              </a:extLst>
            </p:cNvPr>
            <p:cNvSpPr/>
            <p:nvPr/>
          </p:nvSpPr>
          <p:spPr>
            <a:xfrm flipV="1">
              <a:off x="943223" y="3291133"/>
              <a:ext cx="1292167" cy="636269"/>
            </a:xfrm>
            <a:prstGeom prst="trapezoid">
              <a:avLst>
                <a:gd name="adj" fmla="val 13656"/>
              </a:avLst>
            </a:prstGeom>
            <a:solidFill>
              <a:srgbClr val="71481C"/>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982F4F33-6F69-6209-EC24-EC54FA664B0E}"/>
                </a:ext>
              </a:extLst>
            </p:cNvPr>
            <p:cNvSpPr txBox="1"/>
            <p:nvPr/>
          </p:nvSpPr>
          <p:spPr>
            <a:xfrm>
              <a:off x="1047088" y="3461778"/>
              <a:ext cx="1087200" cy="276999"/>
            </a:xfrm>
            <a:prstGeom prst="rect">
              <a:avLst/>
            </a:prstGeom>
            <a:noFill/>
          </p:spPr>
          <p:txBody>
            <a:bodyPr wrap="square" rtlCol="0">
              <a:spAutoFit/>
            </a:bodyPr>
            <a:lstStyle/>
            <a:p>
              <a:pPr algn="ctr"/>
              <a:r>
                <a:rPr lang="fr-CA" sz="1200" dirty="0">
                  <a:solidFill>
                    <a:schemeClr val="bg1"/>
                  </a:solidFill>
                  <a:latin typeface="Poppins Light" panose="00000400000000000000" pitchFamily="2" charset="0"/>
                  <a:cs typeface="Poppins Light" panose="00000400000000000000" pitchFamily="2" charset="0"/>
                </a:rPr>
                <a:t>114 kg </a:t>
              </a:r>
              <a:r>
                <a:rPr lang="fr-CA" sz="1100" dirty="0">
                  <a:solidFill>
                    <a:schemeClr val="bg1"/>
                  </a:solidFill>
                  <a:latin typeface="Poppins Light" panose="00000400000000000000" pitchFamily="2" charset="0"/>
                  <a:cs typeface="Poppins Light" panose="00000400000000000000" pitchFamily="2" charset="0"/>
                </a:rPr>
                <a:t>(38 %)</a:t>
              </a:r>
            </a:p>
          </p:txBody>
        </p:sp>
        <p:sp>
          <p:nvSpPr>
            <p:cNvPr id="35" name="Trapèze 34">
              <a:extLst>
                <a:ext uri="{FF2B5EF4-FFF2-40B4-BE49-F238E27FC236}">
                  <a16:creationId xmlns:a16="http://schemas.microsoft.com/office/drawing/2014/main" id="{0F51EF62-AB6A-1F9E-EBD6-1DF3B35E0CAF}"/>
                </a:ext>
              </a:extLst>
            </p:cNvPr>
            <p:cNvSpPr/>
            <p:nvPr/>
          </p:nvSpPr>
          <p:spPr>
            <a:xfrm flipV="1">
              <a:off x="884031" y="2858598"/>
              <a:ext cx="1416462" cy="157971"/>
            </a:xfrm>
            <a:prstGeom prst="trapezoid">
              <a:avLst>
                <a:gd name="adj" fmla="val 13587"/>
              </a:avLst>
            </a:prstGeom>
            <a:solidFill>
              <a:srgbClr val="70AD47"/>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8E39FA85-9986-5F72-A582-F92FBE29F672}"/>
                </a:ext>
              </a:extLst>
            </p:cNvPr>
            <p:cNvSpPr txBox="1"/>
            <p:nvPr/>
          </p:nvSpPr>
          <p:spPr>
            <a:xfrm>
              <a:off x="1098277" y="4152626"/>
              <a:ext cx="928223" cy="461665"/>
            </a:xfrm>
            <a:prstGeom prst="rect">
              <a:avLst/>
            </a:prstGeom>
            <a:noFill/>
          </p:spPr>
          <p:txBody>
            <a:bodyPr wrap="square" rtlCol="0">
              <a:spAutoFit/>
            </a:bodyPr>
            <a:lstStyle/>
            <a:p>
              <a:pPr algn="ctr"/>
              <a:r>
                <a:rPr lang="fr-CA" sz="1200" dirty="0">
                  <a:solidFill>
                    <a:schemeClr val="bg1"/>
                  </a:solidFill>
                  <a:latin typeface="Poppins Light" panose="00000400000000000000" pitchFamily="2" charset="0"/>
                  <a:cs typeface="Poppins Light" panose="00000400000000000000" pitchFamily="2" charset="0"/>
                </a:rPr>
                <a:t>84 kg </a:t>
              </a:r>
              <a:br>
                <a:rPr lang="fr-CA" sz="1200" dirty="0">
                  <a:solidFill>
                    <a:schemeClr val="bg1"/>
                  </a:solidFill>
                  <a:latin typeface="Poppins Light" panose="00000400000000000000" pitchFamily="2" charset="0"/>
                  <a:cs typeface="Poppins Light" panose="00000400000000000000" pitchFamily="2" charset="0"/>
                </a:rPr>
              </a:br>
              <a:r>
                <a:rPr lang="fr-CA" sz="1100" dirty="0">
                  <a:solidFill>
                    <a:schemeClr val="bg1"/>
                  </a:solidFill>
                  <a:latin typeface="Poppins Light" panose="00000400000000000000" pitchFamily="2" charset="0"/>
                  <a:cs typeface="Poppins Light" panose="00000400000000000000" pitchFamily="2" charset="0"/>
                </a:rPr>
                <a:t>(28 %)</a:t>
              </a:r>
              <a:endParaRPr lang="fr-CA" sz="1200" dirty="0">
                <a:solidFill>
                  <a:schemeClr val="bg1"/>
                </a:solidFill>
                <a:latin typeface="Poppins Light" panose="00000400000000000000" pitchFamily="2" charset="0"/>
                <a:cs typeface="Poppins Light" panose="00000400000000000000" pitchFamily="2" charset="0"/>
              </a:endParaRPr>
            </a:p>
          </p:txBody>
        </p:sp>
        <p:sp>
          <p:nvSpPr>
            <p:cNvPr id="29" name="ZoneTexte 28">
              <a:extLst>
                <a:ext uri="{FF2B5EF4-FFF2-40B4-BE49-F238E27FC236}">
                  <a16:creationId xmlns:a16="http://schemas.microsoft.com/office/drawing/2014/main" id="{C02C58CF-54EF-1A25-40FC-8EFA5FD6C767}"/>
                </a:ext>
              </a:extLst>
            </p:cNvPr>
            <p:cNvSpPr txBox="1"/>
            <p:nvPr/>
          </p:nvSpPr>
          <p:spPr>
            <a:xfrm>
              <a:off x="983938" y="2814833"/>
              <a:ext cx="1225858" cy="261610"/>
            </a:xfrm>
            <a:prstGeom prst="rect">
              <a:avLst/>
            </a:prstGeom>
            <a:noFill/>
          </p:spPr>
          <p:txBody>
            <a:bodyPr wrap="square" rtlCol="0">
              <a:spAutoFit/>
            </a:bodyPr>
            <a:lstStyle/>
            <a:p>
              <a:pPr algn="ctr"/>
              <a:r>
                <a:rPr lang="fr-CA" sz="1100" dirty="0">
                  <a:solidFill>
                    <a:schemeClr val="bg1"/>
                  </a:solidFill>
                  <a:latin typeface="Poppins Light" panose="00000400000000000000" pitchFamily="2" charset="0"/>
                  <a:cs typeface="Poppins Light" panose="00000400000000000000" pitchFamily="2" charset="0"/>
                </a:rPr>
                <a:t>10 kg </a:t>
              </a:r>
              <a:r>
                <a:rPr lang="fr-CA" sz="1050" dirty="0">
                  <a:solidFill>
                    <a:schemeClr val="bg1"/>
                  </a:solidFill>
                  <a:latin typeface="Poppins Light" panose="00000400000000000000" pitchFamily="2" charset="0"/>
                  <a:cs typeface="Poppins Light" panose="00000400000000000000" pitchFamily="2" charset="0"/>
                </a:rPr>
                <a:t>(3 %)</a:t>
              </a:r>
            </a:p>
          </p:txBody>
        </p:sp>
        <p:sp>
          <p:nvSpPr>
            <p:cNvPr id="34" name="Trapèze 33">
              <a:extLst>
                <a:ext uri="{FF2B5EF4-FFF2-40B4-BE49-F238E27FC236}">
                  <a16:creationId xmlns:a16="http://schemas.microsoft.com/office/drawing/2014/main" id="{6279C338-7D7E-6E94-3771-C75424853600}"/>
                </a:ext>
              </a:extLst>
            </p:cNvPr>
            <p:cNvSpPr/>
            <p:nvPr/>
          </p:nvSpPr>
          <p:spPr>
            <a:xfrm flipV="1">
              <a:off x="892869" y="3030400"/>
              <a:ext cx="1381007" cy="261609"/>
            </a:xfrm>
            <a:prstGeom prst="trapezoid">
              <a:avLst>
                <a:gd name="adj" fmla="val 13587"/>
              </a:avLst>
            </a:prstGeom>
            <a:solidFill>
              <a:srgbClr val="0000FF"/>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6E9FCB53-C77B-7E09-ED4B-E5B2D218261A}"/>
                </a:ext>
              </a:extLst>
            </p:cNvPr>
            <p:cNvSpPr txBox="1"/>
            <p:nvPr/>
          </p:nvSpPr>
          <p:spPr>
            <a:xfrm>
              <a:off x="1000107" y="3030400"/>
              <a:ext cx="1166530" cy="276999"/>
            </a:xfrm>
            <a:prstGeom prst="rect">
              <a:avLst/>
            </a:prstGeom>
            <a:noFill/>
          </p:spPr>
          <p:txBody>
            <a:bodyPr wrap="square" rtlCol="0">
              <a:spAutoFit/>
            </a:bodyPr>
            <a:lstStyle/>
            <a:p>
              <a:pPr algn="ctr"/>
              <a:r>
                <a:rPr lang="fr-CA" sz="1200" dirty="0">
                  <a:solidFill>
                    <a:schemeClr val="bg1"/>
                  </a:solidFill>
                  <a:latin typeface="Poppins Light" panose="00000400000000000000" pitchFamily="2" charset="0"/>
                  <a:cs typeface="Poppins Light" panose="00000400000000000000" pitchFamily="2" charset="0"/>
                </a:rPr>
                <a:t>61 kg </a:t>
              </a:r>
              <a:r>
                <a:rPr lang="fr-CA" sz="1100" dirty="0">
                  <a:solidFill>
                    <a:schemeClr val="bg1"/>
                  </a:solidFill>
                  <a:latin typeface="Poppins Light" panose="00000400000000000000" pitchFamily="2" charset="0"/>
                  <a:cs typeface="Poppins Light" panose="00000400000000000000" pitchFamily="2" charset="0"/>
                </a:rPr>
                <a:t>(20 %)</a:t>
              </a:r>
              <a:endParaRPr lang="fr-CA" sz="1200" dirty="0">
                <a:solidFill>
                  <a:schemeClr val="bg1"/>
                </a:solidFill>
                <a:latin typeface="Poppins Light" panose="00000400000000000000" pitchFamily="2" charset="0"/>
                <a:cs typeface="Poppins Light" panose="00000400000000000000" pitchFamily="2" charset="0"/>
              </a:endParaRPr>
            </a:p>
          </p:txBody>
        </p:sp>
        <p:sp>
          <p:nvSpPr>
            <p:cNvPr id="37" name="Trapèze 36">
              <a:extLst>
                <a:ext uri="{FF2B5EF4-FFF2-40B4-BE49-F238E27FC236}">
                  <a16:creationId xmlns:a16="http://schemas.microsoft.com/office/drawing/2014/main" id="{1DF57E7F-2B0F-9C38-998E-88A964BC984C}"/>
                </a:ext>
              </a:extLst>
            </p:cNvPr>
            <p:cNvSpPr/>
            <p:nvPr/>
          </p:nvSpPr>
          <p:spPr>
            <a:xfrm flipV="1">
              <a:off x="1028627" y="3926791"/>
              <a:ext cx="1138010" cy="205775"/>
            </a:xfrm>
            <a:prstGeom prst="trapezoid">
              <a:avLst>
                <a:gd name="adj" fmla="val 13587"/>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ZoneTexte 35">
              <a:extLst>
                <a:ext uri="{FF2B5EF4-FFF2-40B4-BE49-F238E27FC236}">
                  <a16:creationId xmlns:a16="http://schemas.microsoft.com/office/drawing/2014/main" id="{CFDCFF06-3863-FF3A-68F5-23AC8AB4C021}"/>
                </a:ext>
              </a:extLst>
            </p:cNvPr>
            <p:cNvSpPr txBox="1"/>
            <p:nvPr/>
          </p:nvSpPr>
          <p:spPr>
            <a:xfrm>
              <a:off x="1098277" y="3906731"/>
              <a:ext cx="1005974" cy="261610"/>
            </a:xfrm>
            <a:prstGeom prst="rect">
              <a:avLst/>
            </a:prstGeom>
            <a:noFill/>
          </p:spPr>
          <p:txBody>
            <a:bodyPr wrap="square" rtlCol="0">
              <a:spAutoFit/>
            </a:bodyPr>
            <a:lstStyle/>
            <a:p>
              <a:pPr algn="ctr"/>
              <a:r>
                <a:rPr lang="fr-CA" sz="1100" dirty="0">
                  <a:solidFill>
                    <a:schemeClr val="bg1"/>
                  </a:solidFill>
                  <a:latin typeface="Poppins Light" panose="00000400000000000000" pitchFamily="2" charset="0"/>
                  <a:cs typeface="Poppins Light" panose="00000400000000000000" pitchFamily="2" charset="0"/>
                </a:rPr>
                <a:t>33 kg (11 %)</a:t>
              </a:r>
            </a:p>
          </p:txBody>
        </p:sp>
      </p:grpSp>
      <p:sp>
        <p:nvSpPr>
          <p:cNvPr id="38" name="ZoneTexte 37">
            <a:extLst>
              <a:ext uri="{FF2B5EF4-FFF2-40B4-BE49-F238E27FC236}">
                <a16:creationId xmlns:a16="http://schemas.microsoft.com/office/drawing/2014/main" id="{CD5CE137-76DF-683C-634A-30D6D6DC9C40}"/>
              </a:ext>
            </a:extLst>
          </p:cNvPr>
          <p:cNvSpPr txBox="1"/>
          <p:nvPr/>
        </p:nvSpPr>
        <p:spPr>
          <a:xfrm>
            <a:off x="2509224" y="3845012"/>
            <a:ext cx="4029075" cy="369332"/>
          </a:xfrm>
          <a:prstGeom prst="rect">
            <a:avLst/>
          </a:prstGeom>
          <a:noFill/>
        </p:spPr>
        <p:txBody>
          <a:bodyPr wrap="square" rtlCol="0">
            <a:spAutoFit/>
          </a:bodyPr>
          <a:lstStyle/>
          <a:p>
            <a:r>
              <a:rPr lang="fr-CA" dirty="0">
                <a:solidFill>
                  <a:srgbClr val="C00000"/>
                </a:solidFill>
              </a:rPr>
              <a:t>Vêtements et chaussures*</a:t>
            </a:r>
          </a:p>
        </p:txBody>
      </p:sp>
      <p:sp>
        <p:nvSpPr>
          <p:cNvPr id="39" name="ZoneTexte 38">
            <a:extLst>
              <a:ext uri="{FF2B5EF4-FFF2-40B4-BE49-F238E27FC236}">
                <a16:creationId xmlns:a16="http://schemas.microsoft.com/office/drawing/2014/main" id="{E43CC2EB-66C8-8919-BB36-2D9A608DE974}"/>
              </a:ext>
            </a:extLst>
          </p:cNvPr>
          <p:cNvSpPr txBox="1"/>
          <p:nvPr/>
        </p:nvSpPr>
        <p:spPr>
          <a:xfrm>
            <a:off x="7104051" y="2962409"/>
            <a:ext cx="1749013" cy="1477328"/>
          </a:xfrm>
          <a:prstGeom prst="rect">
            <a:avLst/>
          </a:prstGeom>
          <a:noFill/>
        </p:spPr>
        <p:txBody>
          <a:bodyPr wrap="square" rtlCol="0">
            <a:spAutoFit/>
          </a:bodyPr>
          <a:lstStyle/>
          <a:p>
            <a:r>
              <a:rPr lang="fr-CA" dirty="0"/>
              <a:t>72 % du contenu des poubelles des Gatinois pourraient être valorisés!</a:t>
            </a:r>
          </a:p>
        </p:txBody>
      </p:sp>
      <p:sp>
        <p:nvSpPr>
          <p:cNvPr id="41" name="ZoneTexte 40">
            <a:extLst>
              <a:ext uri="{FF2B5EF4-FFF2-40B4-BE49-F238E27FC236}">
                <a16:creationId xmlns:a16="http://schemas.microsoft.com/office/drawing/2014/main" id="{FDF5999B-B22E-1E60-B614-92A77F9772E7}"/>
              </a:ext>
            </a:extLst>
          </p:cNvPr>
          <p:cNvSpPr txBox="1"/>
          <p:nvPr/>
        </p:nvSpPr>
        <p:spPr>
          <a:xfrm>
            <a:off x="754390" y="5950933"/>
            <a:ext cx="6179810" cy="461665"/>
          </a:xfrm>
          <a:prstGeom prst="rect">
            <a:avLst/>
          </a:prstGeom>
          <a:noFill/>
        </p:spPr>
        <p:txBody>
          <a:bodyPr wrap="square" rtlCol="0">
            <a:spAutoFit/>
          </a:bodyPr>
          <a:lstStyle/>
          <a:p>
            <a:r>
              <a:rPr lang="fr-CA" sz="1200" dirty="0"/>
              <a:t>* À cause de la mode du </a:t>
            </a:r>
            <a:r>
              <a:rPr lang="fr-CA" sz="1200" i="1" dirty="0"/>
              <a:t>fast-fashion</a:t>
            </a:r>
            <a:r>
              <a:rPr lang="fr-CA" sz="1200" dirty="0"/>
              <a:t>, la quantité de vêtements dans les ordures ne cesse d’augmenter au cours des dernières années!</a:t>
            </a:r>
          </a:p>
        </p:txBody>
      </p:sp>
    </p:spTree>
    <p:extLst>
      <p:ext uri="{BB962C8B-B14F-4D97-AF65-F5344CB8AC3E}">
        <p14:creationId xmlns:p14="http://schemas.microsoft.com/office/powerpoint/2010/main" val="2097746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89" y="572481"/>
            <a:ext cx="8735909" cy="548640"/>
          </a:xfrm>
        </p:spPr>
        <p:txBody>
          <a:bodyPr>
            <a:noAutofit/>
          </a:bodyPr>
          <a:lstStyle/>
          <a:p>
            <a:pPr algn="l"/>
            <a:r>
              <a:rPr lang="fr-FR" sz="4800" dirty="0">
                <a:cs typeface="Abadi MT Condensed Extra Bold"/>
              </a:rPr>
              <a:t>LES ORDURES, ÇA COÛTE CHER !</a:t>
            </a:r>
          </a:p>
        </p:txBody>
      </p:sp>
      <p:sp>
        <p:nvSpPr>
          <p:cNvPr id="18" name="ZoneTexte 17"/>
          <p:cNvSpPr txBox="1"/>
          <p:nvPr/>
        </p:nvSpPr>
        <p:spPr>
          <a:xfrm>
            <a:off x="437324" y="1384874"/>
            <a:ext cx="8089153" cy="2673039"/>
          </a:xfrm>
          <a:prstGeom prst="rect">
            <a:avLst/>
          </a:prstGeom>
          <a:noFill/>
        </p:spPr>
        <p:txBody>
          <a:bodyPr wrap="square" rtlCol="0">
            <a:spAutoFit/>
          </a:bodyPr>
          <a:lstStyle/>
          <a:p>
            <a:pPr>
              <a:lnSpc>
                <a:spcPct val="130000"/>
              </a:lnSpc>
            </a:pPr>
            <a:r>
              <a:rPr lang="fr-CA" sz="2600" dirty="0">
                <a:latin typeface="+mj-lt"/>
              </a:rPr>
              <a:t>Coûts de la gestion des matières résiduelles pour la Ville de Gatineau :</a:t>
            </a:r>
          </a:p>
          <a:p>
            <a:pPr>
              <a:lnSpc>
                <a:spcPct val="130000"/>
              </a:lnSpc>
              <a:buFont typeface="Wingdings" pitchFamily="2" charset="2"/>
              <a:buChar char="Ø"/>
            </a:pPr>
            <a:r>
              <a:rPr lang="fr-CA" sz="2600" dirty="0"/>
              <a:t> Ordures : 165$/tonne</a:t>
            </a:r>
          </a:p>
          <a:p>
            <a:pPr>
              <a:lnSpc>
                <a:spcPct val="130000"/>
              </a:lnSpc>
              <a:buFont typeface="Wingdings" pitchFamily="2" charset="2"/>
              <a:buChar char="Ø"/>
            </a:pPr>
            <a:r>
              <a:rPr lang="fr-CA" sz="2600" dirty="0">
                <a:solidFill>
                  <a:srgbClr val="A04E10"/>
                </a:solidFill>
              </a:rPr>
              <a:t> Matières compostables : 125$/tonne</a:t>
            </a:r>
          </a:p>
          <a:p>
            <a:pPr>
              <a:lnSpc>
                <a:spcPct val="130000"/>
              </a:lnSpc>
              <a:buFont typeface="Wingdings" pitchFamily="2" charset="2"/>
              <a:buChar char="Ø"/>
            </a:pPr>
            <a:r>
              <a:rPr lang="fr-CA" sz="2600" dirty="0">
                <a:solidFill>
                  <a:srgbClr val="0B5EC9"/>
                </a:solidFill>
              </a:rPr>
              <a:t> Matières recyclables : 0$/tonne</a:t>
            </a:r>
          </a:p>
        </p:txBody>
      </p:sp>
      <p:sp>
        <p:nvSpPr>
          <p:cNvPr id="19" name="ZoneTexte 18"/>
          <p:cNvSpPr txBox="1"/>
          <p:nvPr/>
        </p:nvSpPr>
        <p:spPr>
          <a:xfrm>
            <a:off x="4340182" y="4666697"/>
            <a:ext cx="791463" cy="1323439"/>
          </a:xfrm>
          <a:prstGeom prst="rect">
            <a:avLst/>
          </a:prstGeom>
          <a:noFill/>
        </p:spPr>
        <p:txBody>
          <a:bodyPr wrap="square" rtlCol="0">
            <a:spAutoFit/>
          </a:bodyPr>
          <a:lstStyle/>
          <a:p>
            <a:r>
              <a:rPr lang="en-CA" sz="8000" b="1" dirty="0">
                <a:latin typeface="Berlin Sans FB" pitchFamily="34" charset="0"/>
              </a:rPr>
              <a:t>=</a:t>
            </a:r>
            <a:endParaRPr lang="fr-CA" sz="8000" b="1" dirty="0">
              <a:latin typeface="Berlin Sans FB" pitchFamily="34" charset="0"/>
            </a:endParaRPr>
          </a:p>
        </p:txBody>
      </p:sp>
      <p:sp>
        <p:nvSpPr>
          <p:cNvPr id="20" name="ZoneTexte 19"/>
          <p:cNvSpPr txBox="1"/>
          <p:nvPr/>
        </p:nvSpPr>
        <p:spPr>
          <a:xfrm>
            <a:off x="5280336" y="4101203"/>
            <a:ext cx="1296258" cy="2231380"/>
          </a:xfrm>
          <a:prstGeom prst="rect">
            <a:avLst/>
          </a:prstGeom>
          <a:noFill/>
        </p:spPr>
        <p:txBody>
          <a:bodyPr wrap="square" rtlCol="0">
            <a:spAutoFit/>
          </a:bodyPr>
          <a:lstStyle/>
          <a:p>
            <a:r>
              <a:rPr lang="en-CA" sz="13900" dirty="0">
                <a:solidFill>
                  <a:schemeClr val="accent3">
                    <a:lumMod val="75000"/>
                  </a:schemeClr>
                </a:solidFill>
                <a:latin typeface="+mj-lt"/>
              </a:rPr>
              <a:t>$</a:t>
            </a:r>
            <a:endParaRPr lang="fr-CA" sz="13900" dirty="0">
              <a:solidFill>
                <a:schemeClr val="accent3">
                  <a:lumMod val="75000"/>
                </a:schemeClr>
              </a:solidFill>
              <a:latin typeface="+mj-lt"/>
            </a:endParaRPr>
          </a:p>
        </p:txBody>
      </p:sp>
      <p:pic>
        <p:nvPicPr>
          <p:cNvPr id="5" name="Image 4" descr="Une image contenant Poubelle, poubelle, conteneur, Confinement des déchets&#10;&#10;Le contenu généré par l’IA peut être incorrect.">
            <a:extLst>
              <a:ext uri="{FF2B5EF4-FFF2-40B4-BE49-F238E27FC236}">
                <a16:creationId xmlns:a16="http://schemas.microsoft.com/office/drawing/2014/main" id="{68F258EF-5CE8-8DBA-B96E-17B765F9CF63}"/>
              </a:ext>
            </a:extLst>
          </p:cNvPr>
          <p:cNvPicPr>
            <a:picLocks noChangeAspect="1"/>
          </p:cNvPicPr>
          <p:nvPr/>
        </p:nvPicPr>
        <p:blipFill>
          <a:blip r:embed="rId3"/>
          <a:srcRect l="3412" t="34721" r="76616" b="16807"/>
          <a:stretch>
            <a:fillRect/>
          </a:stretch>
        </p:blipFill>
        <p:spPr>
          <a:xfrm>
            <a:off x="2770918" y="4112869"/>
            <a:ext cx="1296258" cy="2431093"/>
          </a:xfrm>
          <a:prstGeom prst="rect">
            <a:avLst/>
          </a:prstGeom>
        </p:spPr>
      </p:pic>
    </p:spTree>
    <p:extLst>
      <p:ext uri="{BB962C8B-B14F-4D97-AF65-F5344CB8AC3E}">
        <p14:creationId xmlns:p14="http://schemas.microsoft.com/office/powerpoint/2010/main" val="318061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à coins arrondis 12"/>
          <p:cNvSpPr/>
          <p:nvPr/>
        </p:nvSpPr>
        <p:spPr>
          <a:xfrm>
            <a:off x="3192035" y="456461"/>
            <a:ext cx="2740276" cy="1587597"/>
          </a:xfrm>
          <a:prstGeom prst="roundRect">
            <a:avLst/>
          </a:prstGeom>
          <a:solidFill>
            <a:srgbClr val="3366FF"/>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6215748" y="1651347"/>
            <a:ext cx="2740276" cy="1587597"/>
          </a:xfrm>
          <a:prstGeom prst="roundRect">
            <a:avLst/>
          </a:prstGeom>
          <a:solidFill>
            <a:srgbClr val="3366FF"/>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6215748" y="3617333"/>
            <a:ext cx="2740276" cy="1587597"/>
          </a:xfrm>
          <a:prstGeom prst="roundRect">
            <a:avLst/>
          </a:prstGeom>
          <a:solidFill>
            <a:srgbClr val="3366FF"/>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3192035" y="4764529"/>
            <a:ext cx="2740276" cy="1587597"/>
          </a:xfrm>
          <a:prstGeom prst="roundRect">
            <a:avLst/>
          </a:prstGeom>
          <a:solidFill>
            <a:srgbClr val="3366FF"/>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183799" y="1651347"/>
            <a:ext cx="2740276" cy="1587597"/>
          </a:xfrm>
          <a:prstGeom prst="roundRect">
            <a:avLst/>
          </a:prstGeom>
          <a:solidFill>
            <a:srgbClr val="3366FF"/>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183799" y="3617333"/>
            <a:ext cx="2740276" cy="1587597"/>
          </a:xfrm>
          <a:prstGeom prst="roundRect">
            <a:avLst/>
          </a:prstGeom>
          <a:solidFill>
            <a:srgbClr val="3366FF"/>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 name="Connecteur en angle 23"/>
          <p:cNvCxnSpPr>
            <a:stCxn id="17" idx="2"/>
            <a:endCxn id="18" idx="3"/>
          </p:cNvCxnSpPr>
          <p:nvPr/>
        </p:nvCxnSpPr>
        <p:spPr>
          <a:xfrm rot="5400000">
            <a:off x="6582400" y="4554842"/>
            <a:ext cx="353398" cy="1653575"/>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en angle 24"/>
          <p:cNvCxnSpPr>
            <a:stCxn id="18" idx="1"/>
            <a:endCxn id="20" idx="2"/>
          </p:cNvCxnSpPr>
          <p:nvPr/>
        </p:nvCxnSpPr>
        <p:spPr>
          <a:xfrm rot="10800000">
            <a:off x="1553937" y="5204928"/>
            <a:ext cx="1638098" cy="353398"/>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a:stCxn id="20" idx="0"/>
            <a:endCxn id="19" idx="2"/>
          </p:cNvCxnSpPr>
          <p:nvPr/>
        </p:nvCxnSpPr>
        <p:spPr>
          <a:xfrm flipV="1">
            <a:off x="1553937" y="3238944"/>
            <a:ext cx="0" cy="37838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a:stCxn id="16" idx="2"/>
            <a:endCxn id="17" idx="0"/>
          </p:cNvCxnSpPr>
          <p:nvPr/>
        </p:nvCxnSpPr>
        <p:spPr>
          <a:xfrm>
            <a:off x="7585886" y="3238944"/>
            <a:ext cx="0" cy="37838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Connecteur en angle 39"/>
          <p:cNvCxnSpPr>
            <a:stCxn id="19" idx="0"/>
            <a:endCxn id="13" idx="1"/>
          </p:cNvCxnSpPr>
          <p:nvPr/>
        </p:nvCxnSpPr>
        <p:spPr>
          <a:xfrm rot="5400000" flipH="1" flipV="1">
            <a:off x="2172445" y="631753"/>
            <a:ext cx="401087" cy="1638098"/>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en angle 45"/>
          <p:cNvCxnSpPr>
            <a:stCxn id="13" idx="3"/>
            <a:endCxn id="16" idx="0"/>
          </p:cNvCxnSpPr>
          <p:nvPr/>
        </p:nvCxnSpPr>
        <p:spPr>
          <a:xfrm>
            <a:off x="5932313" y="1250260"/>
            <a:ext cx="1653575" cy="401087"/>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4" name="Image 3"/>
          <p:cNvPicPr>
            <a:picLocks noChangeAspect="1"/>
          </p:cNvPicPr>
          <p:nvPr/>
        </p:nvPicPr>
        <p:blipFill rotWithShape="1">
          <a:blip r:embed="rId3"/>
          <a:srcRect l="21071"/>
          <a:stretch/>
        </p:blipFill>
        <p:spPr>
          <a:xfrm>
            <a:off x="6476738" y="3624030"/>
            <a:ext cx="2218298" cy="1580898"/>
          </a:xfrm>
          <a:prstGeom prst="rect">
            <a:avLst/>
          </a:prstGeom>
          <a:ln>
            <a:solidFill>
              <a:srgbClr val="000000"/>
            </a:solidFill>
          </a:ln>
        </p:spPr>
      </p:pic>
      <p:pic>
        <p:nvPicPr>
          <p:cNvPr id="6" name="Image 5"/>
          <p:cNvPicPr>
            <a:picLocks noChangeAspect="1"/>
          </p:cNvPicPr>
          <p:nvPr/>
        </p:nvPicPr>
        <p:blipFill rotWithShape="1">
          <a:blip r:embed="rId4"/>
          <a:srcRect r="28369"/>
          <a:stretch/>
        </p:blipFill>
        <p:spPr>
          <a:xfrm>
            <a:off x="3553664" y="4764528"/>
            <a:ext cx="2021213" cy="1587210"/>
          </a:xfrm>
          <a:prstGeom prst="rect">
            <a:avLst/>
          </a:prstGeom>
          <a:ln>
            <a:solidFill>
              <a:srgbClr val="000000"/>
            </a:solidFill>
          </a:ln>
        </p:spPr>
      </p:pic>
      <p:pic>
        <p:nvPicPr>
          <p:cNvPr id="51" name="Image 5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43956" y1="24057" x2="43956" y2="24057"/>
                        <a14:foregroundMark x1="79670" y1="3774" x2="79670" y2="3774"/>
                      </a14:backgroundRemoval>
                    </a14:imgEffect>
                  </a14:imgLayer>
                </a14:imgProps>
              </a:ext>
              <a:ext uri="{28A0092B-C50C-407E-A947-70E740481C1C}">
                <a14:useLocalDpi xmlns:a14="http://schemas.microsoft.com/office/drawing/2010/main"/>
              </a:ext>
            </a:extLst>
          </a:blip>
          <a:srcRect/>
          <a:stretch/>
        </p:blipFill>
        <p:spPr>
          <a:xfrm>
            <a:off x="4660754" y="522727"/>
            <a:ext cx="983080" cy="1151999"/>
          </a:xfrm>
          <a:prstGeom prst="rect">
            <a:avLst/>
          </a:prstGeom>
          <a:ln>
            <a:noFill/>
          </a:ln>
        </p:spPr>
      </p:pic>
      <p:sp>
        <p:nvSpPr>
          <p:cNvPr id="3" name="ZoneTexte 2"/>
          <p:cNvSpPr txBox="1"/>
          <p:nvPr/>
        </p:nvSpPr>
        <p:spPr>
          <a:xfrm>
            <a:off x="2904821" y="3031801"/>
            <a:ext cx="3411896" cy="707886"/>
          </a:xfrm>
          <a:prstGeom prst="rect">
            <a:avLst/>
          </a:prstGeom>
          <a:noFill/>
        </p:spPr>
        <p:txBody>
          <a:bodyPr wrap="none" rtlCol="0">
            <a:spAutoFit/>
          </a:bodyPr>
          <a:lstStyle/>
          <a:p>
            <a:r>
              <a:rPr lang="fr-FR" sz="4000" dirty="0">
                <a:latin typeface="+mj-lt"/>
                <a:cs typeface="Abadi MT Condensed Extra Bold"/>
              </a:rPr>
              <a:t>RÉCUPÉRATION</a:t>
            </a:r>
          </a:p>
        </p:txBody>
      </p:sp>
      <p:pic>
        <p:nvPicPr>
          <p:cNvPr id="52" name="Image 51"/>
          <p:cNvPicPr>
            <a:picLocks noChangeAspect="1"/>
          </p:cNvPicPr>
          <p:nvPr/>
        </p:nvPicPr>
        <p:blipFill rotWithShape="1">
          <a:blip r:embed="rId7">
            <a:extLst>
              <a:ext uri="{BEBA8EAE-BF5A-486C-A8C5-ECC9F3942E4B}">
                <a14:imgProps xmlns:a14="http://schemas.microsoft.com/office/drawing/2010/main">
                  <a14:imgLayer r:embed="rId8">
                    <a14:imgEffect>
                      <a14:backgroundRemoval t="10375" b="95625" l="19922" r="79922">
                        <a14:foregroundMark x1="36641" y1="30375" x2="36641" y2="30375"/>
                        <a14:foregroundMark x1="38984" y1="70625" x2="38984" y2="70625"/>
                      </a14:backgroundRemoval>
                    </a14:imgEffect>
                  </a14:imgLayer>
                </a14:imgProps>
              </a:ext>
            </a:extLst>
          </a:blip>
          <a:srcRect l="22608" t="13876" r="20946" b="4332"/>
          <a:stretch/>
        </p:blipFill>
        <p:spPr>
          <a:xfrm>
            <a:off x="3466445" y="597612"/>
            <a:ext cx="1144324" cy="1036354"/>
          </a:xfrm>
          <a:prstGeom prst="rect">
            <a:avLst/>
          </a:prstGeom>
        </p:spPr>
      </p:pic>
      <p:sp>
        <p:nvSpPr>
          <p:cNvPr id="54" name="Rectangle 53"/>
          <p:cNvSpPr/>
          <p:nvPr/>
        </p:nvSpPr>
        <p:spPr>
          <a:xfrm>
            <a:off x="3224837" y="3684734"/>
            <a:ext cx="1439496" cy="369332"/>
          </a:xfrm>
          <a:prstGeom prst="rect">
            <a:avLst/>
          </a:prstGeom>
        </p:spPr>
        <p:txBody>
          <a:bodyPr wrap="square">
            <a:spAutoFit/>
          </a:bodyPr>
          <a:lstStyle/>
          <a:p>
            <a:r>
              <a:rPr lang="fr-FR" dirty="0"/>
              <a:t> </a:t>
            </a:r>
          </a:p>
        </p:txBody>
      </p:sp>
      <p:pic>
        <p:nvPicPr>
          <p:cNvPr id="58" name="Image 57" descr="recyclage transformation.jpg"/>
          <p:cNvPicPr>
            <a:picLocks noChangeAspect="1"/>
          </p:cNvPicPr>
          <p:nvPr/>
        </p:nvPicPr>
        <p:blipFill rotWithShape="1">
          <a:blip r:embed="rId9">
            <a:extLst>
              <a:ext uri="{28A0092B-C50C-407E-A947-70E740481C1C}">
                <a14:useLocalDpi xmlns:a14="http://schemas.microsoft.com/office/drawing/2010/main" val="0"/>
              </a:ext>
            </a:extLst>
          </a:blip>
          <a:srcRect t="24736"/>
          <a:stretch/>
        </p:blipFill>
        <p:spPr>
          <a:xfrm>
            <a:off x="477572" y="1659785"/>
            <a:ext cx="2152731" cy="1506811"/>
          </a:xfrm>
          <a:prstGeom prst="rect">
            <a:avLst/>
          </a:prstGeom>
          <a:ln>
            <a:solidFill>
              <a:srgbClr val="000000"/>
            </a:solidFill>
          </a:ln>
        </p:spPr>
      </p:pic>
      <p:sp>
        <p:nvSpPr>
          <p:cNvPr id="62" name="ZoneTexte 61"/>
          <p:cNvSpPr txBox="1"/>
          <p:nvPr/>
        </p:nvSpPr>
        <p:spPr>
          <a:xfrm>
            <a:off x="6476740" y="4835596"/>
            <a:ext cx="2218297" cy="369332"/>
          </a:xfrm>
          <a:prstGeom prst="rect">
            <a:avLst/>
          </a:prstGeom>
          <a:solidFill>
            <a:schemeClr val="bg1"/>
          </a:solidFill>
          <a:ln>
            <a:solidFill>
              <a:schemeClr val="tx1"/>
            </a:solidFill>
          </a:ln>
        </p:spPr>
        <p:txBody>
          <a:bodyPr wrap="square" rtlCol="0">
            <a:spAutoFit/>
          </a:bodyPr>
          <a:lstStyle/>
          <a:p>
            <a:pPr algn="ctr"/>
            <a:r>
              <a:rPr lang="fr-FR" dirty="0">
                <a:latin typeface="+mj-lt"/>
              </a:rPr>
              <a:t>Le tri</a:t>
            </a:r>
          </a:p>
        </p:txBody>
      </p:sp>
      <p:sp>
        <p:nvSpPr>
          <p:cNvPr id="63" name="ZoneTexte 62"/>
          <p:cNvSpPr txBox="1"/>
          <p:nvPr/>
        </p:nvSpPr>
        <p:spPr>
          <a:xfrm>
            <a:off x="3553664" y="5982406"/>
            <a:ext cx="2021213" cy="369332"/>
          </a:xfrm>
          <a:prstGeom prst="rect">
            <a:avLst/>
          </a:prstGeom>
          <a:solidFill>
            <a:schemeClr val="bg1"/>
          </a:solidFill>
          <a:ln>
            <a:solidFill>
              <a:schemeClr val="tx1"/>
            </a:solidFill>
          </a:ln>
        </p:spPr>
        <p:txBody>
          <a:bodyPr wrap="square" rtlCol="0">
            <a:spAutoFit/>
          </a:bodyPr>
          <a:lstStyle/>
          <a:p>
            <a:pPr algn="ctr"/>
            <a:r>
              <a:rPr lang="fr-FR" dirty="0">
                <a:latin typeface="+mj-lt"/>
              </a:rPr>
              <a:t>La vente</a:t>
            </a:r>
          </a:p>
        </p:txBody>
      </p:sp>
      <p:sp>
        <p:nvSpPr>
          <p:cNvPr id="64" name="ZoneTexte 63"/>
          <p:cNvSpPr txBox="1"/>
          <p:nvPr/>
        </p:nvSpPr>
        <p:spPr>
          <a:xfrm>
            <a:off x="477571" y="4835596"/>
            <a:ext cx="2152732" cy="369332"/>
          </a:xfrm>
          <a:prstGeom prst="rect">
            <a:avLst/>
          </a:prstGeom>
          <a:solidFill>
            <a:schemeClr val="bg1"/>
          </a:solidFill>
          <a:ln>
            <a:solidFill>
              <a:schemeClr val="tx1"/>
            </a:solidFill>
          </a:ln>
        </p:spPr>
        <p:txBody>
          <a:bodyPr wrap="square" rtlCol="0">
            <a:spAutoFit/>
          </a:bodyPr>
          <a:lstStyle/>
          <a:p>
            <a:pPr algn="ctr"/>
            <a:r>
              <a:rPr lang="fr-FR" dirty="0">
                <a:latin typeface="+mj-lt"/>
              </a:rPr>
              <a:t>La transformation</a:t>
            </a:r>
          </a:p>
        </p:txBody>
      </p:sp>
      <p:sp>
        <p:nvSpPr>
          <p:cNvPr id="65" name="ZoneTexte 64"/>
          <p:cNvSpPr txBox="1"/>
          <p:nvPr/>
        </p:nvSpPr>
        <p:spPr>
          <a:xfrm>
            <a:off x="477573" y="2869610"/>
            <a:ext cx="2152731" cy="369332"/>
          </a:xfrm>
          <a:prstGeom prst="rect">
            <a:avLst/>
          </a:prstGeom>
          <a:solidFill>
            <a:schemeClr val="bg1"/>
          </a:solidFill>
          <a:ln>
            <a:solidFill>
              <a:schemeClr val="tx1"/>
            </a:solidFill>
          </a:ln>
        </p:spPr>
        <p:txBody>
          <a:bodyPr wrap="square" rtlCol="0">
            <a:spAutoFit/>
          </a:bodyPr>
          <a:lstStyle/>
          <a:p>
            <a:pPr algn="ctr"/>
            <a:r>
              <a:rPr lang="fr-FR" dirty="0">
                <a:latin typeface="+mj-lt"/>
              </a:rPr>
              <a:t>La fabrication</a:t>
            </a:r>
          </a:p>
        </p:txBody>
      </p:sp>
      <p:sp>
        <p:nvSpPr>
          <p:cNvPr id="66" name="ZoneTexte 65"/>
          <p:cNvSpPr txBox="1"/>
          <p:nvPr/>
        </p:nvSpPr>
        <p:spPr>
          <a:xfrm>
            <a:off x="3443236" y="1674724"/>
            <a:ext cx="2215541" cy="369332"/>
          </a:xfrm>
          <a:prstGeom prst="rect">
            <a:avLst/>
          </a:prstGeom>
          <a:solidFill>
            <a:schemeClr val="bg1"/>
          </a:solidFill>
          <a:ln>
            <a:solidFill>
              <a:schemeClr val="tx1"/>
            </a:solidFill>
          </a:ln>
        </p:spPr>
        <p:txBody>
          <a:bodyPr wrap="square" rtlCol="0">
            <a:spAutoFit/>
          </a:bodyPr>
          <a:lstStyle/>
          <a:p>
            <a:pPr algn="ctr"/>
            <a:r>
              <a:rPr lang="fr-FR" dirty="0">
                <a:latin typeface="+mj-lt"/>
              </a:rPr>
              <a:t>À la maison</a:t>
            </a:r>
          </a:p>
        </p:txBody>
      </p:sp>
      <p:pic>
        <p:nvPicPr>
          <p:cNvPr id="30" name="Picture 3" descr="N:\Entrepot\Matières_résiduelles\Photos\GMR 2018 et DRB\V2018_033.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476738" y="1646492"/>
            <a:ext cx="2233719" cy="1465216"/>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6476740" y="2854589"/>
            <a:ext cx="2218297" cy="369332"/>
          </a:xfrm>
          <a:prstGeom prst="rect">
            <a:avLst/>
          </a:prstGeom>
          <a:solidFill>
            <a:schemeClr val="bg1"/>
          </a:solidFill>
          <a:ln>
            <a:solidFill>
              <a:schemeClr val="tx1"/>
            </a:solidFill>
          </a:ln>
        </p:spPr>
        <p:txBody>
          <a:bodyPr wrap="square" rtlCol="0">
            <a:spAutoFit/>
          </a:bodyPr>
          <a:lstStyle/>
          <a:p>
            <a:pPr algn="ctr"/>
            <a:r>
              <a:rPr lang="fr-FR" dirty="0">
                <a:latin typeface="+mj-lt"/>
              </a:rPr>
              <a:t>Collecte et transport</a:t>
            </a:r>
          </a:p>
        </p:txBody>
      </p:sp>
      <p:pic>
        <p:nvPicPr>
          <p:cNvPr id="3074" name="Picture 2" descr="RÃ©sultats de recherche d'images pour Â«Â papier cascade usineÂ Â»"/>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872" y="3701901"/>
            <a:ext cx="2563728" cy="1162224"/>
          </a:xfrm>
          <a:prstGeom prst="rect">
            <a:avLst/>
          </a:prstGeom>
          <a:noFill/>
          <a:extLst>
            <a:ext uri="{909E8E84-426E-40DD-AFC4-6F175D3DCCD1}">
              <a14:hiddenFill xmlns:a14="http://schemas.microsoft.com/office/drawing/2010/main">
                <a:solidFill>
                  <a:srgbClr val="FFFFFF"/>
                </a:solidFill>
              </a14:hiddenFill>
            </a:ext>
          </a:extLst>
        </p:spPr>
      </p:pic>
      <p:sp>
        <p:nvSpPr>
          <p:cNvPr id="7" name="Flèche courbée vers le bas 6"/>
          <p:cNvSpPr/>
          <p:nvPr/>
        </p:nvSpPr>
        <p:spPr>
          <a:xfrm rot="4149962">
            <a:off x="7770869" y="5203892"/>
            <a:ext cx="1335419" cy="59910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8" name="ZoneTexte 7"/>
          <p:cNvSpPr txBox="1"/>
          <p:nvPr/>
        </p:nvSpPr>
        <p:spPr>
          <a:xfrm>
            <a:off x="457952" y="5814329"/>
            <a:ext cx="2243019" cy="646331"/>
          </a:xfrm>
          <a:prstGeom prst="rect">
            <a:avLst/>
          </a:prstGeom>
          <a:noFill/>
        </p:spPr>
        <p:txBody>
          <a:bodyPr wrap="square" rtlCol="0">
            <a:spAutoFit/>
          </a:bodyPr>
          <a:lstStyle/>
          <a:p>
            <a:r>
              <a:rPr lang="fr-CA" dirty="0">
                <a:hlinkClick r:id="rId12"/>
              </a:rPr>
              <a:t>Où vont vos nos matières après le tri? </a:t>
            </a:r>
            <a:endParaRPr lang="fr-CA" dirty="0"/>
          </a:p>
        </p:txBody>
      </p:sp>
      <p:sp>
        <p:nvSpPr>
          <p:cNvPr id="35" name="Flèche courbée vers le bas 34"/>
          <p:cNvSpPr/>
          <p:nvPr/>
        </p:nvSpPr>
        <p:spPr>
          <a:xfrm rot="9879663">
            <a:off x="2704910" y="6276662"/>
            <a:ext cx="1109445" cy="42520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2" name="ZoneTexte 1">
            <a:extLst>
              <a:ext uri="{FF2B5EF4-FFF2-40B4-BE49-F238E27FC236}">
                <a16:creationId xmlns:a16="http://schemas.microsoft.com/office/drawing/2014/main" id="{9B90B430-42EE-C058-0437-DC6EB0F56A0E}"/>
              </a:ext>
            </a:extLst>
          </p:cNvPr>
          <p:cNvSpPr txBox="1"/>
          <p:nvPr/>
        </p:nvSpPr>
        <p:spPr>
          <a:xfrm>
            <a:off x="6476738" y="6143861"/>
            <a:ext cx="2592855" cy="646331"/>
          </a:xfrm>
          <a:prstGeom prst="rect">
            <a:avLst/>
          </a:prstGeom>
          <a:noFill/>
        </p:spPr>
        <p:txBody>
          <a:bodyPr wrap="square" rtlCol="0">
            <a:spAutoFit/>
          </a:bodyPr>
          <a:lstStyle/>
          <a:p>
            <a:r>
              <a:rPr lang="fr-CA" dirty="0">
                <a:hlinkClick r:id="rId13"/>
              </a:rPr>
              <a:t>Comment est-ce que les matières sont triées?</a:t>
            </a:r>
            <a:endParaRPr lang="fr-CA" dirty="0"/>
          </a:p>
        </p:txBody>
      </p:sp>
    </p:spTree>
    <p:extLst>
      <p:ext uri="{BB962C8B-B14F-4D97-AF65-F5344CB8AC3E}">
        <p14:creationId xmlns:p14="http://schemas.microsoft.com/office/powerpoint/2010/main" val="363358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à coins arrondis 73"/>
          <p:cNvSpPr/>
          <p:nvPr/>
        </p:nvSpPr>
        <p:spPr>
          <a:xfrm>
            <a:off x="183799" y="1636506"/>
            <a:ext cx="2740276" cy="1587597"/>
          </a:xfrm>
          <a:prstGeom prst="roundRect">
            <a:avLst/>
          </a:prstGeom>
          <a:solidFill>
            <a:srgbClr val="9BBB59"/>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6215748" y="1636506"/>
            <a:ext cx="2740276" cy="1587597"/>
          </a:xfrm>
          <a:prstGeom prst="roundRect">
            <a:avLst/>
          </a:prstGeom>
          <a:solidFill>
            <a:srgbClr val="9BBB59"/>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3192035" y="441620"/>
            <a:ext cx="2740276" cy="1587597"/>
          </a:xfrm>
          <a:prstGeom prst="roundRect">
            <a:avLst/>
          </a:prstGeom>
          <a:solidFill>
            <a:schemeClr val="accent3"/>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4" name="Connecteur en angle 23"/>
          <p:cNvCxnSpPr/>
          <p:nvPr/>
        </p:nvCxnSpPr>
        <p:spPr>
          <a:xfrm rot="5400000">
            <a:off x="6582400" y="4540001"/>
            <a:ext cx="353398" cy="1653575"/>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en angle 24"/>
          <p:cNvCxnSpPr/>
          <p:nvPr/>
        </p:nvCxnSpPr>
        <p:spPr>
          <a:xfrm rot="10800000">
            <a:off x="1553937" y="5190087"/>
            <a:ext cx="1638098" cy="353398"/>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V="1">
            <a:off x="1553937" y="3224103"/>
            <a:ext cx="0" cy="37838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a:stCxn id="16" idx="2"/>
          </p:cNvCxnSpPr>
          <p:nvPr/>
        </p:nvCxnSpPr>
        <p:spPr>
          <a:xfrm>
            <a:off x="7585886" y="3224103"/>
            <a:ext cx="0" cy="378389"/>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Connecteur en angle 39"/>
          <p:cNvCxnSpPr>
            <a:endCxn id="13" idx="1"/>
          </p:cNvCxnSpPr>
          <p:nvPr/>
        </p:nvCxnSpPr>
        <p:spPr>
          <a:xfrm rot="5400000" flipH="1" flipV="1">
            <a:off x="2172445" y="616912"/>
            <a:ext cx="401087" cy="1638098"/>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onnecteur en angle 45"/>
          <p:cNvCxnSpPr>
            <a:stCxn id="13" idx="3"/>
            <a:endCxn id="16" idx="0"/>
          </p:cNvCxnSpPr>
          <p:nvPr/>
        </p:nvCxnSpPr>
        <p:spPr>
          <a:xfrm>
            <a:off x="5932313" y="1235419"/>
            <a:ext cx="1653575" cy="401087"/>
          </a:xfrm>
          <a:prstGeom prst="bentConnector2">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224837" y="3669893"/>
            <a:ext cx="1439496" cy="369332"/>
          </a:xfrm>
          <a:prstGeom prst="rect">
            <a:avLst/>
          </a:prstGeom>
        </p:spPr>
        <p:txBody>
          <a:bodyPr wrap="square">
            <a:spAutoFit/>
          </a:bodyPr>
          <a:lstStyle/>
          <a:p>
            <a:r>
              <a:rPr lang="fr-FR" dirty="0"/>
              <a:t> </a:t>
            </a:r>
          </a:p>
        </p:txBody>
      </p:sp>
      <p:sp>
        <p:nvSpPr>
          <p:cNvPr id="66" name="ZoneTexte 65"/>
          <p:cNvSpPr txBox="1"/>
          <p:nvPr/>
        </p:nvSpPr>
        <p:spPr>
          <a:xfrm>
            <a:off x="3443236" y="1659883"/>
            <a:ext cx="2215541" cy="369332"/>
          </a:xfrm>
          <a:prstGeom prst="rect">
            <a:avLst/>
          </a:prstGeom>
          <a:solidFill>
            <a:schemeClr val="bg1"/>
          </a:solidFill>
          <a:ln>
            <a:solidFill>
              <a:schemeClr val="tx1"/>
            </a:solidFill>
          </a:ln>
        </p:spPr>
        <p:txBody>
          <a:bodyPr wrap="square" rtlCol="0">
            <a:spAutoFit/>
          </a:bodyPr>
          <a:lstStyle/>
          <a:p>
            <a:pPr algn="ctr"/>
            <a:r>
              <a:rPr lang="fr-FR" dirty="0">
                <a:latin typeface="+mj-lt"/>
              </a:rPr>
              <a:t>À la maison</a:t>
            </a:r>
          </a:p>
        </p:txBody>
      </p:sp>
      <p:sp>
        <p:nvSpPr>
          <p:cNvPr id="33" name="ZoneTexte 32"/>
          <p:cNvSpPr txBox="1"/>
          <p:nvPr/>
        </p:nvSpPr>
        <p:spPr>
          <a:xfrm>
            <a:off x="2851346" y="3028576"/>
            <a:ext cx="3444276" cy="769441"/>
          </a:xfrm>
          <a:prstGeom prst="rect">
            <a:avLst/>
          </a:prstGeom>
          <a:noFill/>
        </p:spPr>
        <p:txBody>
          <a:bodyPr wrap="none" rtlCol="0">
            <a:spAutoFit/>
          </a:bodyPr>
          <a:lstStyle/>
          <a:p>
            <a:r>
              <a:rPr lang="fr-FR" sz="4400" dirty="0">
                <a:latin typeface="+mj-lt"/>
                <a:cs typeface="Abadi MT Condensed Extra Bold"/>
              </a:rPr>
              <a:t>COMPOSTAGE</a:t>
            </a:r>
          </a:p>
        </p:txBody>
      </p:sp>
      <p:grpSp>
        <p:nvGrpSpPr>
          <p:cNvPr id="38" name="Grouper 37"/>
          <p:cNvGrpSpPr/>
          <p:nvPr/>
        </p:nvGrpSpPr>
        <p:grpSpPr>
          <a:xfrm rot="13145074" flipV="1">
            <a:off x="4327401" y="901365"/>
            <a:ext cx="494025" cy="661983"/>
            <a:chOff x="2968963" y="1763749"/>
            <a:chExt cx="2771034" cy="3663269"/>
          </a:xfrm>
        </p:grpSpPr>
        <p:pic>
          <p:nvPicPr>
            <p:cNvPr id="39" name="Image 3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96641">
                          <a14:foregroundMark x1="50678" y1="93852" x2="50678" y2="93852"/>
                          <a14:foregroundMark x1="81301" y1="34221" x2="81301" y2="34221"/>
                          <a14:foregroundMark x1="23306" y1="7377" x2="23306" y2="7377"/>
                          <a14:foregroundMark x1="92412" y1="4713" x2="92412" y2="4713"/>
                          <a14:backgroundMark x1="58808" y1="77869" x2="58808" y2="77869"/>
                          <a14:backgroundMark x1="60976" y1="88934" x2="60976" y2="88934"/>
                          <a14:backgroundMark x1="11382" y1="92828" x2="11382" y2="92828"/>
                          <a14:backgroundMark x1="66938" y1="42418" x2="66938" y2="42418"/>
                          <a14:backgroundMark x1="4878" y1="42008" x2="4878" y2="42008"/>
                          <a14:backgroundMark x1="20325" y1="95697" x2="20325" y2="95697"/>
                          <a14:backgroundMark x1="4878" y1="86066" x2="4878" y2="86066"/>
                          <a14:backgroundMark x1="5149" y1="76639" x2="5149" y2="76639"/>
                          <a14:backgroundMark x1="13550" y1="89754" x2="13550" y2="89754"/>
                        </a14:backgroundRemoval>
                      </a14:imgEffect>
                    </a14:imgLayer>
                  </a14:imgProps>
                </a:ext>
                <a:ext uri="{28A0092B-C50C-407E-A947-70E740481C1C}">
                  <a14:useLocalDpi xmlns:a14="http://schemas.microsoft.com/office/drawing/2010/main"/>
                </a:ext>
              </a:extLst>
            </a:blip>
            <a:srcRect/>
            <a:stretch/>
          </p:blipFill>
          <p:spPr>
            <a:xfrm>
              <a:off x="2968963" y="1929973"/>
              <a:ext cx="2771034" cy="3497045"/>
            </a:xfrm>
            <a:prstGeom prst="rect">
              <a:avLst/>
            </a:prstGeom>
          </p:spPr>
        </p:pic>
        <p:pic>
          <p:nvPicPr>
            <p:cNvPr id="41" name="Image 4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762" b="89503" l="0" r="100000"/>
                      </a14:imgEffect>
                    </a14:imgLayer>
                  </a14:imgProps>
                </a:ext>
                <a:ext uri="{28A0092B-C50C-407E-A947-70E740481C1C}">
                  <a14:useLocalDpi xmlns:a14="http://schemas.microsoft.com/office/drawing/2010/main"/>
                </a:ext>
              </a:extLst>
            </a:blip>
            <a:srcRect/>
            <a:stretch/>
          </p:blipFill>
          <p:spPr>
            <a:xfrm>
              <a:off x="2968965" y="1763749"/>
              <a:ext cx="857702" cy="1289917"/>
            </a:xfrm>
            <a:prstGeom prst="rect">
              <a:avLst/>
            </a:prstGeom>
          </p:spPr>
        </p:pic>
      </p:grpSp>
      <p:pic>
        <p:nvPicPr>
          <p:cNvPr id="42" name="Image 4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613" b="100000" l="1173" r="96188"/>
                    </a14:imgEffect>
                  </a14:imgLayer>
                </a14:imgProps>
              </a:ext>
              <a:ext uri="{28A0092B-C50C-407E-A947-70E740481C1C}">
                <a14:useLocalDpi xmlns:a14="http://schemas.microsoft.com/office/drawing/2010/main"/>
              </a:ext>
            </a:extLst>
          </a:blip>
          <a:srcRect/>
          <a:stretch/>
        </p:blipFill>
        <p:spPr>
          <a:xfrm rot="12584881" flipH="1" flipV="1">
            <a:off x="4051623" y="319758"/>
            <a:ext cx="588513" cy="791954"/>
          </a:xfrm>
          <a:prstGeom prst="rect">
            <a:avLst/>
          </a:prstGeom>
        </p:spPr>
      </p:pic>
      <p:grpSp>
        <p:nvGrpSpPr>
          <p:cNvPr id="43" name="Grouper 42"/>
          <p:cNvGrpSpPr/>
          <p:nvPr/>
        </p:nvGrpSpPr>
        <p:grpSpPr>
          <a:xfrm rot="8570910" flipH="1" flipV="1">
            <a:off x="3170309" y="898772"/>
            <a:ext cx="677063" cy="673293"/>
            <a:chOff x="2804719" y="2040832"/>
            <a:chExt cx="3580868" cy="3045739"/>
          </a:xfrm>
        </p:grpSpPr>
        <p:pic>
          <p:nvPicPr>
            <p:cNvPr id="44" name="Imag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399" b="98122" l="1240" r="96901"/>
                      </a14:imgEffect>
                    </a14:imgLayer>
                  </a14:imgProps>
                </a:ext>
                <a:ext uri="{28A0092B-C50C-407E-A947-70E740481C1C}">
                  <a14:useLocalDpi xmlns:a14="http://schemas.microsoft.com/office/drawing/2010/main"/>
                </a:ext>
              </a:extLst>
            </a:blip>
            <a:srcRect/>
            <a:stretch/>
          </p:blipFill>
          <p:spPr>
            <a:xfrm>
              <a:off x="2928197" y="2040832"/>
              <a:ext cx="3457390" cy="3045739"/>
            </a:xfrm>
            <a:prstGeom prst="rect">
              <a:avLst/>
            </a:prstGeom>
          </p:spPr>
        </p:pic>
        <p:pic>
          <p:nvPicPr>
            <p:cNvPr id="45" name="Image 4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84" b="81513" l="9023" r="89474"/>
                      </a14:imgEffect>
                    </a14:imgLayer>
                  </a14:imgProps>
                </a:ext>
                <a:ext uri="{28A0092B-C50C-407E-A947-70E740481C1C}">
                  <a14:useLocalDpi xmlns:a14="http://schemas.microsoft.com/office/drawing/2010/main"/>
                </a:ext>
              </a:extLst>
            </a:blip>
            <a:srcRect/>
            <a:stretch/>
          </p:blipFill>
          <p:spPr>
            <a:xfrm>
              <a:off x="2804719" y="2645063"/>
              <a:ext cx="952546" cy="846546"/>
            </a:xfrm>
            <a:prstGeom prst="rect">
              <a:avLst/>
            </a:prstGeom>
          </p:spPr>
        </p:pic>
        <p:pic>
          <p:nvPicPr>
            <p:cNvPr id="47" name="Image 46"/>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174" b="88991" l="8475" r="89831"/>
                      </a14:imgEffect>
                    </a14:imgLayer>
                  </a14:imgProps>
                </a:ext>
                <a:ext uri="{28A0092B-C50C-407E-A947-70E740481C1C}">
                  <a14:useLocalDpi xmlns:a14="http://schemas.microsoft.com/office/drawing/2010/main"/>
                </a:ext>
              </a:extLst>
            </a:blip>
            <a:srcRect/>
            <a:stretch/>
          </p:blipFill>
          <p:spPr>
            <a:xfrm>
              <a:off x="5821114" y="3500626"/>
              <a:ext cx="423354" cy="775061"/>
            </a:xfrm>
            <a:prstGeom prst="rect">
              <a:avLst/>
            </a:prstGeom>
          </p:spPr>
        </p:pic>
      </p:grpSp>
      <p:pic>
        <p:nvPicPr>
          <p:cNvPr id="48" name="Image 4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105" b="99368" l="732" r="98537"/>
                    </a14:imgEffect>
                  </a14:imgLayer>
                </a14:imgProps>
              </a:ext>
              <a:ext uri="{28A0092B-C50C-407E-A947-70E740481C1C}">
                <a14:useLocalDpi xmlns:a14="http://schemas.microsoft.com/office/drawing/2010/main"/>
              </a:ext>
            </a:extLst>
          </a:blip>
          <a:srcRect/>
          <a:stretch/>
        </p:blipFill>
        <p:spPr>
          <a:xfrm rot="9576380" flipV="1">
            <a:off x="3477009" y="416147"/>
            <a:ext cx="473619" cy="549698"/>
          </a:xfrm>
          <a:prstGeom prst="rect">
            <a:avLst/>
          </a:prstGeom>
        </p:spPr>
      </p:pic>
      <p:grpSp>
        <p:nvGrpSpPr>
          <p:cNvPr id="49" name="Grouper 48"/>
          <p:cNvGrpSpPr/>
          <p:nvPr/>
        </p:nvGrpSpPr>
        <p:grpSpPr>
          <a:xfrm rot="11018116" flipH="1" flipV="1">
            <a:off x="3725655" y="1029779"/>
            <a:ext cx="668281" cy="651748"/>
            <a:chOff x="4198258" y="1834178"/>
            <a:chExt cx="4480495" cy="3740428"/>
          </a:xfrm>
        </p:grpSpPr>
        <p:pic>
          <p:nvPicPr>
            <p:cNvPr id="50" name="Imag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3000" b="87250" l="45625" r="94922"/>
                      </a14:imgEffect>
                    </a14:imgLayer>
                  </a14:imgProps>
                </a:ext>
                <a:ext uri="{28A0092B-C50C-407E-A947-70E740481C1C}">
                  <a14:useLocalDpi xmlns:a14="http://schemas.microsoft.com/office/drawing/2010/main"/>
                </a:ext>
              </a:extLst>
            </a:blip>
            <a:srcRect l="45913" t="22094" r="5087" b="12456"/>
            <a:stretch/>
          </p:blipFill>
          <p:spPr>
            <a:xfrm>
              <a:off x="4198258" y="1834178"/>
              <a:ext cx="4480494" cy="3740428"/>
            </a:xfrm>
            <a:prstGeom prst="rect">
              <a:avLst/>
            </a:prstGeom>
          </p:spPr>
        </p:pic>
        <p:pic>
          <p:nvPicPr>
            <p:cNvPr id="53" name="Image 52"/>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926952" y="2169862"/>
              <a:ext cx="677048" cy="1330764"/>
            </a:xfrm>
            <a:prstGeom prst="rect">
              <a:avLst/>
            </a:prstGeom>
          </p:spPr>
        </p:pic>
        <p:pic>
          <p:nvPicPr>
            <p:cNvPr id="55" name="Image 5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89320" l="0" r="100000">
                          <a14:backgroundMark x1="17857" y1="24242" x2="17857" y2="24242"/>
                          <a14:backgroundMark x1="20238" y1="8081" x2="20238" y2="8081"/>
                          <a14:backgroundMark x1="77381" y1="13131" x2="77381" y2="13131"/>
                        </a14:backgroundRemoval>
                      </a14:imgEffect>
                    </a14:imgLayer>
                  </a14:imgProps>
                </a:ext>
                <a:ext uri="{28A0092B-C50C-407E-A947-70E740481C1C}">
                  <a14:useLocalDpi xmlns:a14="http://schemas.microsoft.com/office/drawing/2010/main"/>
                </a:ext>
              </a:extLst>
            </a:blip>
            <a:srcRect/>
            <a:stretch/>
          </p:blipFill>
          <p:spPr>
            <a:xfrm>
              <a:off x="4921486" y="1834178"/>
              <a:ext cx="758509" cy="735150"/>
            </a:xfrm>
            <a:prstGeom prst="rect">
              <a:avLst/>
            </a:prstGeom>
          </p:spPr>
        </p:pic>
        <p:pic>
          <p:nvPicPr>
            <p:cNvPr id="56" name="Image 55"/>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231" b="89231" l="10078" r="89922"/>
                      </a14:imgEffect>
                    </a14:imgLayer>
                  </a14:imgProps>
                </a:ext>
                <a:ext uri="{28A0092B-C50C-407E-A947-70E740481C1C}">
                  <a14:useLocalDpi xmlns:a14="http://schemas.microsoft.com/office/drawing/2010/main"/>
                </a:ext>
              </a:extLst>
            </a:blip>
            <a:srcRect/>
            <a:stretch/>
          </p:blipFill>
          <p:spPr>
            <a:xfrm>
              <a:off x="7761485" y="2569328"/>
              <a:ext cx="917268" cy="931298"/>
            </a:xfrm>
            <a:prstGeom prst="rect">
              <a:avLst/>
            </a:prstGeom>
          </p:spPr>
        </p:pic>
      </p:grpSp>
      <p:sp>
        <p:nvSpPr>
          <p:cNvPr id="57" name="Rectangle à coins arrondis 56"/>
          <p:cNvSpPr/>
          <p:nvPr/>
        </p:nvSpPr>
        <p:spPr>
          <a:xfrm>
            <a:off x="6213653" y="3602492"/>
            <a:ext cx="2740276" cy="1587597"/>
          </a:xfrm>
          <a:prstGeom prst="roundRect">
            <a:avLst/>
          </a:prstGeom>
          <a:solidFill>
            <a:srgbClr val="9BBB59"/>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0" name="Image 59"/>
          <p:cNvPicPr>
            <a:picLocks noChangeAspect="1"/>
          </p:cNvPicPr>
          <p:nvPr/>
        </p:nvPicPr>
        <p:blipFill rotWithShape="1">
          <a:blip r:embed="rId24"/>
          <a:srcRect t="8049" r="30389" b="3715"/>
          <a:stretch/>
        </p:blipFill>
        <p:spPr>
          <a:xfrm>
            <a:off x="6575281" y="3602490"/>
            <a:ext cx="2021213" cy="1475094"/>
          </a:xfrm>
          <a:prstGeom prst="rect">
            <a:avLst/>
          </a:prstGeom>
          <a:ln>
            <a:solidFill>
              <a:srgbClr val="000000"/>
            </a:solidFill>
          </a:ln>
        </p:spPr>
      </p:pic>
      <p:sp>
        <p:nvSpPr>
          <p:cNvPr id="67" name="ZoneTexte 66"/>
          <p:cNvSpPr txBox="1"/>
          <p:nvPr/>
        </p:nvSpPr>
        <p:spPr>
          <a:xfrm>
            <a:off x="6575282" y="4820369"/>
            <a:ext cx="2021213" cy="369332"/>
          </a:xfrm>
          <a:prstGeom prst="rect">
            <a:avLst/>
          </a:prstGeom>
          <a:solidFill>
            <a:schemeClr val="bg1"/>
          </a:solidFill>
          <a:ln>
            <a:solidFill>
              <a:schemeClr val="tx1"/>
            </a:solidFill>
          </a:ln>
        </p:spPr>
        <p:txBody>
          <a:bodyPr wrap="square" rtlCol="0">
            <a:spAutoFit/>
          </a:bodyPr>
          <a:lstStyle/>
          <a:p>
            <a:pPr algn="ctr"/>
            <a:r>
              <a:rPr lang="fr-FR" dirty="0">
                <a:latin typeface="+mj-lt"/>
              </a:rPr>
              <a:t>Le mélange</a:t>
            </a:r>
          </a:p>
        </p:txBody>
      </p:sp>
      <p:sp>
        <p:nvSpPr>
          <p:cNvPr id="68" name="Rectangle à coins arrondis 67"/>
          <p:cNvSpPr/>
          <p:nvPr/>
        </p:nvSpPr>
        <p:spPr>
          <a:xfrm>
            <a:off x="3192035" y="4764305"/>
            <a:ext cx="2740276" cy="1587597"/>
          </a:xfrm>
          <a:prstGeom prst="roundRect">
            <a:avLst/>
          </a:prstGeom>
          <a:solidFill>
            <a:srgbClr val="9BBB59"/>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9" name="Image 68"/>
          <p:cNvPicPr>
            <a:picLocks noChangeAspect="1"/>
          </p:cNvPicPr>
          <p:nvPr/>
        </p:nvPicPr>
        <p:blipFill rotWithShape="1">
          <a:blip r:embed="rId25"/>
          <a:srcRect t="16462" r="30389" b="8669"/>
          <a:stretch/>
        </p:blipFill>
        <p:spPr>
          <a:xfrm>
            <a:off x="3485808" y="4764305"/>
            <a:ext cx="2152732" cy="1333081"/>
          </a:xfrm>
          <a:prstGeom prst="rect">
            <a:avLst/>
          </a:prstGeom>
          <a:ln>
            <a:solidFill>
              <a:srgbClr val="000000"/>
            </a:solidFill>
          </a:ln>
        </p:spPr>
      </p:pic>
      <p:sp>
        <p:nvSpPr>
          <p:cNvPr id="70" name="ZoneTexte 69"/>
          <p:cNvSpPr txBox="1"/>
          <p:nvPr/>
        </p:nvSpPr>
        <p:spPr>
          <a:xfrm>
            <a:off x="3485807" y="5982568"/>
            <a:ext cx="2152732" cy="369332"/>
          </a:xfrm>
          <a:prstGeom prst="rect">
            <a:avLst/>
          </a:prstGeom>
          <a:solidFill>
            <a:schemeClr val="bg1"/>
          </a:solidFill>
          <a:ln>
            <a:solidFill>
              <a:schemeClr val="tx1"/>
            </a:solidFill>
          </a:ln>
        </p:spPr>
        <p:txBody>
          <a:bodyPr wrap="square" rtlCol="0">
            <a:spAutoFit/>
          </a:bodyPr>
          <a:lstStyle/>
          <a:p>
            <a:pPr algn="ctr"/>
            <a:r>
              <a:rPr lang="fr-FR" dirty="0">
                <a:latin typeface="+mj-lt"/>
              </a:rPr>
              <a:t>La maturation</a:t>
            </a:r>
          </a:p>
        </p:txBody>
      </p:sp>
      <p:sp>
        <p:nvSpPr>
          <p:cNvPr id="71" name="Rectangle à coins arrondis 70"/>
          <p:cNvSpPr/>
          <p:nvPr/>
        </p:nvSpPr>
        <p:spPr>
          <a:xfrm>
            <a:off x="183799" y="3602492"/>
            <a:ext cx="2740276" cy="1587597"/>
          </a:xfrm>
          <a:prstGeom prst="roundRect">
            <a:avLst/>
          </a:prstGeom>
          <a:solidFill>
            <a:srgbClr val="9BBB59"/>
          </a:solidFill>
          <a:ln>
            <a:solidFill>
              <a:srgbClr val="000000"/>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2" name="Image 71"/>
          <p:cNvPicPr>
            <a:picLocks noChangeAspect="1"/>
          </p:cNvPicPr>
          <p:nvPr/>
        </p:nvPicPr>
        <p:blipFill rotWithShape="1">
          <a:blip r:embed="rId26"/>
          <a:srcRect t="12177" r="30389" b="9597"/>
          <a:stretch/>
        </p:blipFill>
        <p:spPr>
          <a:xfrm>
            <a:off x="477573" y="3602492"/>
            <a:ext cx="2152731" cy="1392849"/>
          </a:xfrm>
          <a:prstGeom prst="rect">
            <a:avLst/>
          </a:prstGeom>
          <a:ln>
            <a:solidFill>
              <a:srgbClr val="000000"/>
            </a:solidFill>
          </a:ln>
        </p:spPr>
      </p:pic>
      <p:sp>
        <p:nvSpPr>
          <p:cNvPr id="73" name="ZoneTexte 72"/>
          <p:cNvSpPr txBox="1"/>
          <p:nvPr/>
        </p:nvSpPr>
        <p:spPr>
          <a:xfrm>
            <a:off x="477573" y="4820755"/>
            <a:ext cx="2152731" cy="369332"/>
          </a:xfrm>
          <a:prstGeom prst="rect">
            <a:avLst/>
          </a:prstGeom>
          <a:solidFill>
            <a:schemeClr val="bg1"/>
          </a:solidFill>
          <a:ln>
            <a:solidFill>
              <a:schemeClr val="tx1"/>
            </a:solidFill>
          </a:ln>
        </p:spPr>
        <p:txBody>
          <a:bodyPr wrap="square" rtlCol="0">
            <a:spAutoFit/>
          </a:bodyPr>
          <a:lstStyle/>
          <a:p>
            <a:pPr algn="ctr"/>
            <a:r>
              <a:rPr lang="fr-FR" dirty="0">
                <a:latin typeface="+mj-lt"/>
              </a:rPr>
              <a:t>Le tamisage</a:t>
            </a:r>
          </a:p>
        </p:txBody>
      </p:sp>
      <p:pic>
        <p:nvPicPr>
          <p:cNvPr id="51" name="Picture 3" descr="N:\Entrepot\Matières_résiduelles\Photos\GMR 2018 et DRB\V2018_002.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489282" y="1638899"/>
            <a:ext cx="2205755" cy="1277923"/>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6476740" y="2839748"/>
            <a:ext cx="2218297" cy="369332"/>
          </a:xfrm>
          <a:prstGeom prst="rect">
            <a:avLst/>
          </a:prstGeom>
          <a:solidFill>
            <a:schemeClr val="bg1"/>
          </a:solidFill>
          <a:ln>
            <a:solidFill>
              <a:schemeClr val="tx1"/>
            </a:solidFill>
          </a:ln>
        </p:spPr>
        <p:txBody>
          <a:bodyPr wrap="square" rtlCol="0">
            <a:spAutoFit/>
          </a:bodyPr>
          <a:lstStyle/>
          <a:p>
            <a:pPr algn="ctr"/>
            <a:r>
              <a:rPr lang="fr-FR" dirty="0">
                <a:latin typeface="+mj-lt"/>
              </a:rPr>
              <a:t>Collecte et transport</a:t>
            </a:r>
          </a:p>
        </p:txBody>
      </p:sp>
      <p:pic>
        <p:nvPicPr>
          <p:cNvPr id="1026" name="Picture 2" descr="RÃ©sultats de recherche d'images pour Â«Â jardin compostÂ Â»"/>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7573" y="1641068"/>
            <a:ext cx="2165273" cy="1299164"/>
          </a:xfrm>
          <a:prstGeom prst="rect">
            <a:avLst/>
          </a:prstGeom>
          <a:noFill/>
          <a:extLst>
            <a:ext uri="{909E8E84-426E-40DD-AFC4-6F175D3DCCD1}">
              <a14:hiddenFill xmlns:a14="http://schemas.microsoft.com/office/drawing/2010/main">
                <a:solidFill>
                  <a:srgbClr val="FFFFFF"/>
                </a:solidFill>
              </a14:hiddenFill>
            </a:ext>
          </a:extLst>
        </p:spPr>
      </p:pic>
      <p:sp>
        <p:nvSpPr>
          <p:cNvPr id="76" name="ZoneTexte 75"/>
          <p:cNvSpPr txBox="1"/>
          <p:nvPr/>
        </p:nvSpPr>
        <p:spPr>
          <a:xfrm>
            <a:off x="477573" y="2854769"/>
            <a:ext cx="2152731" cy="369332"/>
          </a:xfrm>
          <a:prstGeom prst="rect">
            <a:avLst/>
          </a:prstGeom>
          <a:solidFill>
            <a:schemeClr val="bg1"/>
          </a:solidFill>
          <a:ln>
            <a:solidFill>
              <a:schemeClr val="tx1"/>
            </a:solidFill>
          </a:ln>
        </p:spPr>
        <p:txBody>
          <a:bodyPr wrap="square" rtlCol="0">
            <a:spAutoFit/>
          </a:bodyPr>
          <a:lstStyle/>
          <a:p>
            <a:pPr algn="ctr"/>
            <a:r>
              <a:rPr lang="fr-FR" dirty="0">
                <a:latin typeface="+mj-lt"/>
              </a:rPr>
              <a:t>La valorisation</a:t>
            </a:r>
          </a:p>
        </p:txBody>
      </p:sp>
      <p:pic>
        <p:nvPicPr>
          <p:cNvPr id="5" name="Image 4" descr="Une image contenant poubelle, Poubelle, conteneur, Confinement des déchets&#10;&#10;Le contenu généré par l’IA peut être incorrect.">
            <a:extLst>
              <a:ext uri="{FF2B5EF4-FFF2-40B4-BE49-F238E27FC236}">
                <a16:creationId xmlns:a16="http://schemas.microsoft.com/office/drawing/2014/main" id="{F8970E28-D9AA-1A7C-7D60-CB76100555B3}"/>
              </a:ext>
            </a:extLst>
          </p:cNvPr>
          <p:cNvPicPr>
            <a:picLocks noChangeAspect="1"/>
          </p:cNvPicPr>
          <p:nvPr/>
        </p:nvPicPr>
        <p:blipFill>
          <a:blip r:embed="rId29"/>
          <a:srcRect l="13119" t="9497" r="10935" b="8889"/>
          <a:stretch>
            <a:fillRect/>
          </a:stretch>
        </p:blipFill>
        <p:spPr>
          <a:xfrm>
            <a:off x="4916540" y="531881"/>
            <a:ext cx="724660" cy="1074127"/>
          </a:xfrm>
          <a:prstGeom prst="rect">
            <a:avLst/>
          </a:prstGeom>
        </p:spPr>
      </p:pic>
    </p:spTree>
    <p:extLst>
      <p:ext uri="{BB962C8B-B14F-4D97-AF65-F5344CB8AC3E}">
        <p14:creationId xmlns:p14="http://schemas.microsoft.com/office/powerpoint/2010/main" val="28356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034367"/>
            <a:ext cx="9144000" cy="8919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male-213729_128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969" y="0"/>
            <a:ext cx="9426888" cy="6858000"/>
          </a:xfrm>
          <a:prstGeom prst="rect">
            <a:avLst/>
          </a:prstGeom>
        </p:spPr>
      </p:pic>
      <p:sp>
        <p:nvSpPr>
          <p:cNvPr id="4" name="Rectangle 3"/>
          <p:cNvSpPr/>
          <p:nvPr/>
        </p:nvSpPr>
        <p:spPr>
          <a:xfrm>
            <a:off x="3451641" y="778533"/>
            <a:ext cx="5519370" cy="2562166"/>
          </a:xfrm>
          <a:prstGeom prst="rect">
            <a:avLst/>
          </a:prstGeom>
          <a:solidFill>
            <a:srgbClr val="096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Une image contenant texte, capture d’écran, nourriture&#10;&#10;Description générée automatiquement">
            <a:extLst>
              <a:ext uri="{FF2B5EF4-FFF2-40B4-BE49-F238E27FC236}">
                <a16:creationId xmlns:a16="http://schemas.microsoft.com/office/drawing/2014/main" id="{A76E314C-E98F-B786-2F70-958237C4A5EE}"/>
              </a:ext>
            </a:extLst>
          </p:cNvPr>
          <p:cNvPicPr>
            <a:picLocks noChangeAspect="1"/>
          </p:cNvPicPr>
          <p:nvPr/>
        </p:nvPicPr>
        <p:blipFill>
          <a:blip r:embed="rId4"/>
          <a:stretch>
            <a:fillRect/>
          </a:stretch>
        </p:blipFill>
        <p:spPr>
          <a:xfrm>
            <a:off x="3330628" y="1543705"/>
            <a:ext cx="1868258" cy="3097558"/>
          </a:xfrm>
          <a:prstGeom prst="rect">
            <a:avLst/>
          </a:prstGeom>
        </p:spPr>
      </p:pic>
      <p:pic>
        <p:nvPicPr>
          <p:cNvPr id="9" name="Image 8" descr="Une image contenant texte, capture d’écran, Marque&#10;&#10;Description générée automatiquement">
            <a:extLst>
              <a:ext uri="{FF2B5EF4-FFF2-40B4-BE49-F238E27FC236}">
                <a16:creationId xmlns:a16="http://schemas.microsoft.com/office/drawing/2014/main" id="{4DCE3049-36A1-461B-80CC-101A8257D94F}"/>
              </a:ext>
            </a:extLst>
          </p:cNvPr>
          <p:cNvPicPr>
            <a:picLocks noChangeAspect="1"/>
          </p:cNvPicPr>
          <p:nvPr/>
        </p:nvPicPr>
        <p:blipFill>
          <a:blip r:embed="rId5"/>
          <a:stretch>
            <a:fillRect/>
          </a:stretch>
        </p:blipFill>
        <p:spPr>
          <a:xfrm>
            <a:off x="7233267" y="1550435"/>
            <a:ext cx="1880784" cy="3097558"/>
          </a:xfrm>
          <a:prstGeom prst="rect">
            <a:avLst/>
          </a:prstGeom>
        </p:spPr>
      </p:pic>
      <p:pic>
        <p:nvPicPr>
          <p:cNvPr id="15" name="Image 14" descr="Une image contenant texte, capture d’écran, conception&#10;&#10;Description générée automatiquement">
            <a:extLst>
              <a:ext uri="{FF2B5EF4-FFF2-40B4-BE49-F238E27FC236}">
                <a16:creationId xmlns:a16="http://schemas.microsoft.com/office/drawing/2014/main" id="{3F8BAF60-6071-23AA-1146-7766D7FD7970}"/>
              </a:ext>
            </a:extLst>
          </p:cNvPr>
          <p:cNvPicPr>
            <a:picLocks noChangeAspect="1"/>
          </p:cNvPicPr>
          <p:nvPr/>
        </p:nvPicPr>
        <p:blipFill>
          <a:blip r:embed="rId6"/>
          <a:stretch>
            <a:fillRect/>
          </a:stretch>
        </p:blipFill>
        <p:spPr>
          <a:xfrm>
            <a:off x="5268818" y="1550435"/>
            <a:ext cx="1885016" cy="3097558"/>
          </a:xfrm>
          <a:prstGeom prst="rect">
            <a:avLst/>
          </a:prstGeom>
        </p:spPr>
      </p:pic>
      <p:sp>
        <p:nvSpPr>
          <p:cNvPr id="5" name="ZoneTexte 4"/>
          <p:cNvSpPr txBox="1"/>
          <p:nvPr/>
        </p:nvSpPr>
        <p:spPr>
          <a:xfrm>
            <a:off x="1602618" y="-123952"/>
            <a:ext cx="7858241" cy="1107996"/>
          </a:xfrm>
          <a:prstGeom prst="rect">
            <a:avLst/>
          </a:prstGeom>
          <a:noFill/>
        </p:spPr>
        <p:txBody>
          <a:bodyPr wrap="none" rtlCol="0">
            <a:spAutoFit/>
          </a:bodyPr>
          <a:lstStyle/>
          <a:p>
            <a:r>
              <a:rPr lang="fr-FR" sz="6600" dirty="0">
                <a:solidFill>
                  <a:srgbClr val="FFFFFF"/>
                </a:solidFill>
                <a:latin typeface="+mj-lt"/>
                <a:cs typeface="Abadi MT Condensed Extra Bold"/>
              </a:rPr>
              <a:t>Comment</a:t>
            </a:r>
            <a:r>
              <a:rPr lang="fr-FR" sz="6600" dirty="0">
                <a:solidFill>
                  <a:srgbClr val="FFFFFF"/>
                </a:solidFill>
                <a:latin typeface="Abadi MT Condensed Extra Bold"/>
                <a:cs typeface="Abadi MT Condensed Extra Bold"/>
              </a:rPr>
              <a:t> bien trier?</a:t>
            </a:r>
          </a:p>
        </p:txBody>
      </p:sp>
      <p:pic>
        <p:nvPicPr>
          <p:cNvPr id="13" name="Image 12" descr="male-213729_1280.jp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957" b="93043" l="0" r="89655"/>
                    </a14:imgEffect>
                  </a14:imgLayer>
                </a14:imgProps>
              </a:ext>
              <a:ext uri="{28A0092B-C50C-407E-A947-70E740481C1C}">
                <a14:useLocalDpi xmlns:a14="http://schemas.microsoft.com/office/drawing/2010/main"/>
              </a:ext>
            </a:extLst>
          </a:blip>
          <a:srcRect/>
          <a:stretch/>
        </p:blipFill>
        <p:spPr>
          <a:xfrm>
            <a:off x="2164078" y="2951294"/>
            <a:ext cx="2375172" cy="2427459"/>
          </a:xfrm>
          <a:prstGeom prst="rect">
            <a:avLst/>
          </a:prstGeom>
        </p:spPr>
      </p:pic>
    </p:spTree>
    <p:extLst>
      <p:ext uri="{BB962C8B-B14F-4D97-AF65-F5344CB8AC3E}">
        <p14:creationId xmlns:p14="http://schemas.microsoft.com/office/powerpoint/2010/main" val="68005691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19853</TotalTime>
  <Words>3334</Words>
  <Application>Microsoft Office PowerPoint</Application>
  <PresentationFormat>Affichage à l'écran (4:3)</PresentationFormat>
  <Paragraphs>343</Paragraphs>
  <Slides>28</Slides>
  <Notes>26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28</vt:i4>
      </vt:variant>
    </vt:vector>
  </HeadingPairs>
  <TitlesOfParts>
    <vt:vector size="38" baseType="lpstr">
      <vt:lpstr>Abadi MT Condensed Extra Bold</vt:lpstr>
      <vt:lpstr>Arial</vt:lpstr>
      <vt:lpstr>Berlin Sans FB</vt:lpstr>
      <vt:lpstr>Calibri</vt:lpstr>
      <vt:lpstr>Poppins</vt:lpstr>
      <vt:lpstr>Poppins ExtraLight</vt:lpstr>
      <vt:lpstr>Poppins Light</vt:lpstr>
      <vt:lpstr>Rockwell</vt:lpstr>
      <vt:lpstr>Wingdings</vt:lpstr>
      <vt:lpstr>Thème Office</vt:lpstr>
      <vt:lpstr>Présentation PowerPoint</vt:lpstr>
      <vt:lpstr>Présentation PowerPoint</vt:lpstr>
      <vt:lpstr>Présentation PowerPoint</vt:lpstr>
      <vt:lpstr>Présentation PowerPoint</vt:lpstr>
      <vt:lpstr>COMMENT RÉDUIRE LA QUANTITÉ D’ORDURES QUE JE PRODUIS?</vt:lpstr>
      <vt:lpstr>LES ORDURES, ÇA COÛTE CHER !</vt:lpstr>
      <vt:lpstr>Présentation PowerPoint</vt:lpstr>
      <vt:lpstr>Présentation PowerPoint</vt:lpstr>
      <vt:lpstr>Présentation PowerPoint</vt:lpstr>
      <vt:lpstr>COMPOST</vt:lpstr>
      <vt:lpstr>RÉCUPÉRATION</vt:lpstr>
      <vt:lpstr>RÉCUPÉRATION</vt:lpstr>
      <vt:lpstr>ORDURES</vt:lpstr>
      <vt:lpstr>DES QUESTIONS?</vt:lpstr>
      <vt:lpstr>QUIZ : 1, 2, 3... TRIONS !!! </vt:lpstr>
      <vt:lpstr>Quiz : 1, 2, 3... Trions !!! </vt:lpstr>
      <vt:lpstr>Quiz : 1, 2, 3... Trions !!! </vt:lpstr>
      <vt:lpstr>Quiz : 1, 2, 3... Trions !!! </vt:lpstr>
      <vt:lpstr>Quiz : 1, 2, 3... Trions !!! </vt:lpstr>
      <vt:lpstr>Quiz : 1, 2, 3... Trions !!! </vt:lpstr>
      <vt:lpstr>Quiz : 1, 2, 3... Trions !!! </vt:lpstr>
      <vt:lpstr>Quiz : 1, 2, 3... Trions !!! </vt:lpstr>
      <vt:lpstr>Bon tri !!!</vt:lpstr>
      <vt:lpstr>Pour toutes questions en lien avec le tri des matières</vt:lpstr>
      <vt:lpstr>Présentation PowerPoint</vt:lpstr>
      <vt:lpstr>Les 5 règles pour la gestion de vos déchets </vt:lpstr>
      <vt:lpstr>Impliquez les élèves!</vt:lpstr>
      <vt:lpstr>MISE EN CONTEXTE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tri des déchets</dc:title>
  <dc:creator>Aglaé Boucher-Telmosse</dc:creator>
  <cp:lastModifiedBy>Gourde-Bureau, Chloé</cp:lastModifiedBy>
  <cp:revision>242</cp:revision>
  <cp:lastPrinted>2017-02-15T22:22:32Z</cp:lastPrinted>
  <dcterms:created xsi:type="dcterms:W3CDTF">2017-02-06T14:23:50Z</dcterms:created>
  <dcterms:modified xsi:type="dcterms:W3CDTF">2025-09-19T12:33:44Z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gnivaPresentationIdentifier">
    <vt:lpwstr>82ac95f0-c95a-408a-a88f-aa55422cf1bc</vt:lpwstr>
  </property>
  <property fmtid="{D5CDD505-2E9C-101B-9397-08002B2CF9AE}" pid="3" name="CognivaFacetFonction">
    <vt:lpwstr>Eau et matières résiduelles</vt:lpwstr>
  </property>
  <property fmtid="{D5CDD505-2E9C-101B-9397-08002B2CF9AE}" pid="4" name="CognivaFacetPoste">
    <vt:lpwstr>Responsable PGMR</vt:lpwstr>
  </property>
  <property fmtid="{D5CDD505-2E9C-101B-9397-08002B2CF9AE}" pid="5" name="CognivaFacetAuteur">
    <vt:lpwstr>GATINEAU\majoraf</vt:lpwstr>
  </property>
  <property fmtid="{D5CDD505-2E9C-101B-9397-08002B2CF9AE}" pid="6" name="CognivaFacetNumerodePosteRH">
    <vt:lpwstr>EMR-PRO-006</vt:lpwstr>
  </property>
</Properties>
</file>