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276" r:id="rId2"/>
    <p:sldId id="261" r:id="rId3"/>
    <p:sldId id="257" r:id="rId4"/>
    <p:sldId id="264" r:id="rId5"/>
    <p:sldId id="298" r:id="rId6"/>
    <p:sldId id="304" r:id="rId7"/>
    <p:sldId id="327" r:id="rId8"/>
    <p:sldId id="307" r:id="rId9"/>
    <p:sldId id="310" r:id="rId10"/>
    <p:sldId id="311" r:id="rId11"/>
    <p:sldId id="312" r:id="rId12"/>
    <p:sldId id="314" r:id="rId13"/>
    <p:sldId id="315" r:id="rId14"/>
    <p:sldId id="316" r:id="rId15"/>
    <p:sldId id="317" r:id="rId16"/>
    <p:sldId id="318" r:id="rId17"/>
    <p:sldId id="329" r:id="rId18"/>
    <p:sldId id="319" r:id="rId19"/>
    <p:sldId id="308" r:id="rId20"/>
    <p:sldId id="328" r:id="rId21"/>
    <p:sldId id="309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A4A503-D897-FA9A-B391-850EDBC9546C}" name="Nguyen, Matheus" initials="MN" userId="S::nguyen.matheus@gatineau.ca::b6af6463-fb8f-4505-9c42-be6efe592dcc" providerId="AD"/>
  <p188:author id="{42825C89-1AE9-CC0B-FF8B-1720279B14CA}" name="Major, Annie-France" initials="AM" userId="S::major.annie-france@gatineau.ca::bf8abf10-7647-48c7-90af-04af6ef30fb7" providerId="AD"/>
  <p188:author id="{308831B5-662E-197C-0F9B-D97ADC894BDD}" name="Gourde-Bureau, Chloé" initials="CG" userId="S::gourde-bureau.chloe@gatineau.ca::775b7a3c-c898-4cd7-8b38-ae0ff24f057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neviève Carrier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500"/>
    <a:srgbClr val="A04E10"/>
    <a:srgbClr val="0B5EC9"/>
    <a:srgbClr val="0B5BA9"/>
    <a:srgbClr val="F48018"/>
    <a:srgbClr val="C2B479"/>
    <a:srgbClr val="4A6F20"/>
    <a:srgbClr val="AAD049"/>
    <a:srgbClr val="386A5D"/>
    <a:srgbClr val="442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2"/>
    <p:restoredTop sz="91162" autoAdjust="0"/>
  </p:normalViewPr>
  <p:slideViewPr>
    <p:cSldViewPr snapToGrid="0" snapToObjects="1">
      <p:cViewPr varScale="1">
        <p:scale>
          <a:sx n="57" d="100"/>
          <a:sy n="57" d="100"/>
        </p:scale>
        <p:origin x="51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-346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95797-DF00-C644-85E7-87ECF1DFF71B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D53A8-7007-5E49-A12F-F3E3DF1B2A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7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tineau.ca/portail/default.aspx?p=guichet_municipal/ordures_recyclage_compostage_encombrant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 2 : Pourquoi nos déchets polluent</a:t>
            </a:r>
            <a:r>
              <a:rPr lang="fr-FR" b="1" baseline="0" dirty="0"/>
              <a:t> (3 minutes)</a:t>
            </a:r>
          </a:p>
          <a:p>
            <a:endParaRPr lang="fr-FR" baseline="0" dirty="0"/>
          </a:p>
          <a:p>
            <a:pPr marL="0" indent="0">
              <a:buFont typeface="Arial"/>
              <a:buNone/>
            </a:pPr>
            <a:r>
              <a:rPr lang="fr-FR" baseline="0" dirty="0"/>
              <a:t>Lorsque l’on jette un déchet à la poubelle, il ne disparait pas magiquement.</a:t>
            </a:r>
          </a:p>
          <a:p>
            <a:pPr marL="0" indent="0">
              <a:buFont typeface="Arial"/>
              <a:buNone/>
            </a:pPr>
            <a:endParaRPr lang="fr-FR" baseline="0" dirty="0"/>
          </a:p>
          <a:p>
            <a:pPr marL="0" indent="0">
              <a:buFont typeface="Arial"/>
              <a:buNone/>
            </a:pPr>
            <a:r>
              <a:rPr lang="fr-FR" baseline="0" dirty="0"/>
              <a:t>1— Il est d’abord ramassé par un camion à déchet.</a:t>
            </a:r>
          </a:p>
          <a:p>
            <a:pPr marL="0" indent="0">
              <a:buFont typeface="Arial"/>
              <a:buNone/>
            </a:pPr>
            <a:r>
              <a:rPr lang="fr-FR" baseline="0" dirty="0"/>
              <a:t>2— Il est ensuite acheminé vers un lieu d’enfouissement technique (LET) qu’on appelle communément, un dépotoir.</a:t>
            </a:r>
          </a:p>
          <a:p>
            <a:pPr marL="0" indent="0">
              <a:buFont typeface="Arial"/>
              <a:buNone/>
            </a:pPr>
            <a:r>
              <a:rPr lang="fr-FR" baseline="0" dirty="0"/>
              <a:t>3— Il est écrasé afin de prendre le moins de place possible.</a:t>
            </a:r>
          </a:p>
          <a:p>
            <a:pPr marL="0" indent="0">
              <a:buFont typeface="Arial"/>
              <a:buNone/>
            </a:pPr>
            <a:r>
              <a:rPr lang="fr-FR" baseline="0" dirty="0"/>
              <a:t>4— Il est enseveli par une couche de sable. Cela permet aux déchets de ne pas s’envoler au vent.</a:t>
            </a:r>
          </a:p>
          <a:p>
            <a:pPr marL="0" indent="0">
              <a:buFont typeface="Arial"/>
              <a:buNone/>
            </a:pPr>
            <a:r>
              <a:rPr lang="fr-FR" baseline="0" dirty="0"/>
              <a:t>5— Il se décompose en anaérobie, c’est-à-dire sans oxygène, car il n’est pas en contact avec l’air. Il dégage donc des gaz à effets de serre (GES) très néfastes pour l’environnement, principalement du méthane, un gaz à effet de serre 23 fois plus puissant que le CO2. Ces gaz contribuent aux réchauffements climatiques. </a:t>
            </a:r>
          </a:p>
          <a:p>
            <a:pPr marL="0" indent="0">
              <a:buFont typeface="Arial"/>
              <a:buNone/>
            </a:pPr>
            <a:r>
              <a:rPr lang="fr-FR" baseline="0" dirty="0"/>
              <a:t>6— Quand la pluie tombe sur les déchets, de l’eau s’infiltre et se charge de polluants. Ce liquide, le « </a:t>
            </a:r>
            <a:r>
              <a:rPr lang="fr-FR" baseline="0" dirty="0" err="1"/>
              <a:t>lixiviat</a:t>
            </a:r>
            <a:r>
              <a:rPr lang="fr-FR" baseline="0" dirty="0"/>
              <a:t> », est en partie traité, mais il reste toujours des polluants persistants qui seront relâchés dans l’environnement. Aussi, il peut y avoir des fuites de « </a:t>
            </a:r>
            <a:r>
              <a:rPr lang="fr-FR" baseline="0" dirty="0" err="1"/>
              <a:t>lixiviat</a:t>
            </a:r>
            <a:r>
              <a:rPr lang="fr-FR" baseline="0" dirty="0"/>
              <a:t> » dans le sol, ce qui risque de contaminer l’eau souterraine.</a:t>
            </a:r>
          </a:p>
          <a:p>
            <a:pPr marL="0" indent="0">
              <a:buFont typeface="Arial"/>
              <a:buNone/>
            </a:pPr>
            <a:endParaRPr lang="fr-FR" baseline="0" dirty="0"/>
          </a:p>
          <a:p>
            <a:pPr marL="0" indent="0">
              <a:buFont typeface="Arial"/>
              <a:buNone/>
            </a:pPr>
            <a:r>
              <a:rPr lang="fr-FR" b="1" baseline="0" dirty="0"/>
              <a:t>Enjeux: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/>
              <a:t>On enfoui énormément de matières qui pourraient être réutilisées, recyclées ou valorisées. Il y a beaucoup de gaspillage.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aseline="0" dirty="0"/>
              <a:t>Les dépotoirs sont responsables de 6% des émissions de GES du Québec.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lieux d’enfouissement se remplissent rapidement et occupent de grands espaces. Les coûts associés à l’enfouissement sont élevés.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Québécois sont parmi les plus grands générateurs de déchets au monde.</a:t>
            </a:r>
          </a:p>
          <a:p>
            <a:pPr marL="0" indent="0">
              <a:buFont typeface="Arial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1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</a:t>
            </a:r>
            <a:r>
              <a:rPr lang="fr-FR" baseline="0" dirty="0"/>
              <a:t> Compost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994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</a:t>
            </a:r>
            <a:r>
              <a:rPr lang="fr-FR" baseline="0" dirty="0"/>
              <a:t> Compost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994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 Recyclage</a:t>
            </a:r>
            <a:r>
              <a:rPr lang="fr-FR" baseline="0" dirty="0"/>
              <a:t> !!!</a:t>
            </a:r>
          </a:p>
          <a:p>
            <a:endParaRPr lang="fr-FR" baseline="0" dirty="0"/>
          </a:p>
          <a:p>
            <a:r>
              <a:rPr lang="fr-FR" baseline="0" dirty="0"/>
              <a:t>Note: il ne faut plus faire de sac de sacs.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5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 Recyclage!!!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03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 Recyclage 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131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 Recyclage ou consigne</a:t>
            </a:r>
            <a:r>
              <a:rPr lang="fr-FR" baseline="0" dirty="0"/>
              <a:t> !!!</a:t>
            </a:r>
          </a:p>
          <a:p>
            <a:endParaRPr lang="fr-FR" baseline="0" dirty="0"/>
          </a:p>
          <a:p>
            <a:r>
              <a:rPr lang="fr-FR" baseline="0" dirty="0"/>
              <a:t>Mais c’est encore mieux une gourde réutilisable!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412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137D2-51FC-0F08-1CF7-A81546C14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652BF4-8AF9-9CE5-F98E-0F005F0EB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BB89810-893E-4AB7-14C9-D83CCAEA9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Réponse: Recyclage ou consigne</a:t>
            </a:r>
            <a:r>
              <a:rPr lang="fr-FR" baseline="0" dirty="0"/>
              <a:t> !!!</a:t>
            </a:r>
          </a:p>
          <a:p>
            <a:endParaRPr lang="fr-FR" baseline="0" dirty="0"/>
          </a:p>
          <a:p>
            <a:r>
              <a:rPr lang="fr-FR" baseline="0" dirty="0"/>
              <a:t>Mais c’est encore mieux une gourde réutilisable!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75F1AD-B978-23E0-479D-D9E8C91FA0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014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81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16: </a:t>
            </a:r>
            <a:r>
              <a:rPr lang="fr-FR" sz="1200" b="1" dirty="0">
                <a:latin typeface="Abadi MT Condensed Extra Bold"/>
                <a:cs typeface="Abadi MT Condensed Extra Bold"/>
              </a:rPr>
              <a:t>Pour toutes questions en lien avec le tri des matières... (1 minute)</a:t>
            </a:r>
          </a:p>
          <a:p>
            <a:endParaRPr lang="fr-FR" sz="1200" dirty="0">
              <a:latin typeface="Abadi MT Condensed Extra Bold"/>
              <a:cs typeface="Abadi MT Condensed Extra Bold"/>
            </a:endParaRPr>
          </a:p>
          <a:p>
            <a:r>
              <a:rPr lang="fr-FR" sz="1200" dirty="0">
                <a:latin typeface="Abadi MT Condensed Extra Bold"/>
                <a:cs typeface="Abadi MT Condensed Extra Bold"/>
              </a:rPr>
              <a:t>Téléchargez l’application DTRITUS ou consultez-la</a:t>
            </a:r>
            <a:r>
              <a:rPr lang="fr-FR" sz="1200" baseline="0" dirty="0">
                <a:latin typeface="Abadi MT Condensed Extra Bold"/>
                <a:cs typeface="Abadi MT Condensed Extra Bold"/>
              </a:rPr>
              <a:t> en ligne:</a:t>
            </a:r>
          </a:p>
          <a:p>
            <a:r>
              <a:rPr lang="fr-CA" dirty="0">
                <a:hlinkClick r:id="rId3"/>
              </a:rPr>
              <a:t>Ordures, récupération, compostage et encombrants - Ville de Gatineau</a:t>
            </a:r>
            <a:endParaRPr lang="fr-FR" sz="1200" baseline="0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903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 17 :</a:t>
            </a:r>
            <a:r>
              <a:rPr lang="fr-FR" b="1" baseline="0" dirty="0"/>
              <a:t> Le compostage dans votre école !!! (3 minutes)</a:t>
            </a:r>
          </a:p>
          <a:p>
            <a:endParaRPr lang="fr-FR" b="1" baseline="0" dirty="0"/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Toujours utiliser le bon sac pour le bon bac: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 noir pour les poubelles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</a:t>
            </a: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transparent pour le recyclage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 compostable ou papier journal pour le compost</a:t>
            </a:r>
            <a:endParaRPr lang="fr-C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Toujours placer les bacs en trios (recyclage, compost, poubelle):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Incite</a:t>
            </a: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l’élève à se poser la question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Évite la paresse de tout jeter dans le bac le plus près</a:t>
            </a:r>
            <a:endParaRPr lang="fr-C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Toujours mettre de l’affichage au-dessus des bacs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Affiche clair, adapté au niveau des</a:t>
            </a: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élèves</a:t>
            </a:r>
            <a:endParaRPr lang="fr-C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Toujours laisser les couvercles ouverts: </a:t>
            </a:r>
          </a:p>
          <a:p>
            <a:pPr marL="742950" lvl="1" indent="-28575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S’il y a juste la poubelle ouverte, il devient plus facile de tout mettre à la poubelle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Toujours former les élèves au moins une fois par année</a:t>
            </a:r>
          </a:p>
          <a:p>
            <a:pPr marL="800100" lvl="1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fr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Faire des rappels fréquents</a:t>
            </a:r>
            <a:r>
              <a:rPr lang="fr-CA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élèves sur ce qui va dans quel bac… Impliquez les élèves!</a:t>
            </a:r>
            <a:endParaRPr lang="fr-CA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05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 4 : Pourquoi</a:t>
            </a:r>
            <a:r>
              <a:rPr lang="fr-FR" b="1" baseline="0" dirty="0"/>
              <a:t> nos déchets polluent? (1 minute)</a:t>
            </a:r>
          </a:p>
          <a:p>
            <a:endParaRPr lang="fr-FR" baseline="0" dirty="0"/>
          </a:p>
          <a:p>
            <a:r>
              <a:rPr lang="fr-FR" baseline="0" dirty="0"/>
              <a:t>Les déchets de la Ville de Gatineau sont transportés jusqu’à </a:t>
            </a:r>
            <a:r>
              <a:rPr lang="fr-FR" baseline="0" dirty="0" err="1"/>
              <a:t>Lachute</a:t>
            </a:r>
            <a:r>
              <a:rPr lang="fr-FR" baseline="0" dirty="0"/>
              <a:t> pour être enfouis. Ils voyagent 125 km !!!</a:t>
            </a:r>
          </a:p>
          <a:p>
            <a:endParaRPr lang="fr-FR" baseline="0" dirty="0"/>
          </a:p>
          <a:p>
            <a:r>
              <a:rPr lang="fr-FR" baseline="0" dirty="0"/>
              <a:t>Poser les questions :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Qu’est-ce que le camion consomme pour avancer? Réponse : de l’essence.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Est-ce que l’essence, ça pollue l’air que l’on respire? Réponse : Oui !!!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Donc, plus on produit de déchet, plus on consomme d’essence pour faire avancer les camions. </a:t>
            </a:r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15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 10 : Comment bien trier? (10 secondes)</a:t>
            </a:r>
          </a:p>
          <a:p>
            <a:endParaRPr lang="fr-FR" dirty="0"/>
          </a:p>
          <a:p>
            <a:r>
              <a:rPr lang="fr-FR" dirty="0"/>
              <a:t>Plusieurs questions reviennent lorsque l’on effectue le tri des matières</a:t>
            </a:r>
            <a:r>
              <a:rPr lang="fr-FR" baseline="0" dirty="0"/>
              <a:t> résiduelles.</a:t>
            </a:r>
          </a:p>
          <a:p>
            <a:r>
              <a:rPr lang="fr-FR" baseline="0" dirty="0"/>
              <a:t>Nous allons voir ensemble où vont vos rebus.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4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11: Le compostage (2 minutes)</a:t>
            </a:r>
          </a:p>
          <a:p>
            <a:endParaRPr lang="fr-FR" b="1" dirty="0"/>
          </a:p>
          <a:p>
            <a:r>
              <a:rPr lang="fr-FR" b="0" dirty="0"/>
              <a:t>Présenter les deux types de bio-bacs</a:t>
            </a:r>
          </a:p>
          <a:p>
            <a:endParaRPr lang="fr-FR" b="1" baseline="0" dirty="0"/>
          </a:p>
          <a:p>
            <a:pPr marL="0" indent="0">
              <a:buFontTx/>
              <a:buNone/>
            </a:pPr>
            <a:r>
              <a:rPr lang="fr-FR" b="1" baseline="0" dirty="0"/>
              <a:t>Le petit bac de comptoir ...</a:t>
            </a:r>
          </a:p>
          <a:p>
            <a:pPr marL="171450" indent="-171450">
              <a:buFontTx/>
              <a:buChar char="-"/>
            </a:pPr>
            <a:r>
              <a:rPr lang="fr-FR" b="0" baseline="0" dirty="0"/>
              <a:t>servira à collecter le compost généré en classe.</a:t>
            </a:r>
          </a:p>
          <a:p>
            <a:pPr marL="171450" indent="-171450">
              <a:buFontTx/>
              <a:buChar char="-"/>
            </a:pPr>
            <a:r>
              <a:rPr lang="fr-FR" b="0" baseline="0" dirty="0"/>
              <a:t>On mettra quelques feuilles de papier journal dans le fond. </a:t>
            </a:r>
          </a:p>
          <a:p>
            <a:pPr marL="171450" indent="-171450">
              <a:buFontTx/>
              <a:buChar char="-"/>
            </a:pPr>
            <a:r>
              <a:rPr lang="fr-FR" b="0" baseline="0" dirty="0"/>
              <a:t>Ce petit bac devra être vidé par un élève chaque jour avant la cloche. </a:t>
            </a:r>
          </a:p>
          <a:p>
            <a:pPr marL="171450" indent="-171450">
              <a:buFontTx/>
              <a:buChar char="-"/>
            </a:pPr>
            <a:endParaRPr lang="fr-FR" b="0" baseline="0" dirty="0"/>
          </a:p>
          <a:p>
            <a:pPr marL="0" indent="0">
              <a:buFontTx/>
              <a:buNone/>
            </a:pPr>
            <a:r>
              <a:rPr lang="fr-FR" b="1" baseline="0" dirty="0"/>
              <a:t>Le gros bac brun ...</a:t>
            </a:r>
          </a:p>
          <a:p>
            <a:pPr marL="171450" indent="-171450">
              <a:buFontTx/>
              <a:buChar char="-"/>
            </a:pPr>
            <a:r>
              <a:rPr lang="fr-FR" b="0" baseline="0" dirty="0"/>
              <a:t>Servira de point de chute.</a:t>
            </a:r>
          </a:p>
          <a:p>
            <a:pPr marL="171450" indent="-171450">
              <a:buFontTx/>
              <a:buChar char="-"/>
            </a:pPr>
            <a:r>
              <a:rPr lang="fr-FR" b="0" baseline="0" dirty="0"/>
              <a:t>Sera vidé par la conciergerie tous les jours. </a:t>
            </a:r>
          </a:p>
          <a:p>
            <a:endParaRPr lang="fr-FR" dirty="0"/>
          </a:p>
          <a:p>
            <a:r>
              <a:rPr lang="fr-FR" b="1" dirty="0"/>
              <a:t>On</a:t>
            </a:r>
            <a:r>
              <a:rPr lang="fr-FR" b="1" baseline="0" dirty="0"/>
              <a:t> peut mettre au compost 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 papier journal, le papier brun, les papiers mouchoirs, les papiers/cartons souillés par la nourriture.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restes de nourriture (ex: fruits, légumes, desserts, produits laitiers, viandes, poissons, pâtes et pains, etc.)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76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12: Le recyclage (2 minutes)</a:t>
            </a:r>
          </a:p>
          <a:p>
            <a:endParaRPr lang="fr-FR" b="1" dirty="0"/>
          </a:p>
          <a:p>
            <a:r>
              <a:rPr lang="fr-FR" b="1" dirty="0"/>
              <a:t>Mettre de l’emphase sur la consigne des contenants, emballages et imprimés</a:t>
            </a:r>
          </a:p>
          <a:p>
            <a:endParaRPr lang="fr-FR" dirty="0"/>
          </a:p>
          <a:p>
            <a:r>
              <a:rPr lang="fr-FR" dirty="0"/>
              <a:t>On</a:t>
            </a:r>
            <a:r>
              <a:rPr lang="fr-FR" baseline="0" dirty="0"/>
              <a:t> peut mettre dans le bac bleu: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 papier, le carton (ex: feuilles de papier, verres de carton, boites de jus, </a:t>
            </a:r>
            <a:r>
              <a:rPr lang="fr-FR" baseline="0" dirty="0" err="1"/>
              <a:t>berlingos</a:t>
            </a:r>
            <a:r>
              <a:rPr lang="fr-FR" baseline="0" dirty="0"/>
              <a:t> de lait, boites de repas vidées, etc.)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plastiques (ex: sacs </a:t>
            </a:r>
            <a:r>
              <a:rPr lang="fr-FR" baseline="0" dirty="0" err="1"/>
              <a:t>ziplocs</a:t>
            </a:r>
            <a:r>
              <a:rPr lang="fr-FR" baseline="0" dirty="0"/>
              <a:t>, bouteilles de plastique, sacs de plastique, pellicule de plastique, pots de compote, etc.)</a:t>
            </a:r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pPr marL="171450" indent="-171450">
              <a:buFontTx/>
              <a:buChar char="-"/>
            </a:pPr>
            <a:r>
              <a:rPr lang="fr-FR" baseline="0" dirty="0"/>
              <a:t>Si vous l’avez en place, encourager la consigne des bouteilles en plastique</a:t>
            </a:r>
          </a:p>
          <a:p>
            <a:endParaRPr lang="fr-FR" dirty="0"/>
          </a:p>
          <a:p>
            <a:r>
              <a:rPr lang="fr-FR" dirty="0"/>
              <a:t>*Les contenants</a:t>
            </a:r>
            <a:r>
              <a:rPr lang="fr-FR" baseline="0" dirty="0"/>
              <a:t> n’ont pas besoin d’être nettoyés mais doivent au moins être vidés.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43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DF4EA-3B6C-A0EB-B496-A7B994A81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8ED11E-1337-A172-8022-9DE4B1B46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8147ED6-E021-0AAE-F1D9-DC4445F14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12: Le recyclage (2 minutes)</a:t>
            </a:r>
          </a:p>
          <a:p>
            <a:endParaRPr lang="fr-FR" b="1" dirty="0"/>
          </a:p>
          <a:p>
            <a:r>
              <a:rPr lang="fr-FR" b="1" dirty="0"/>
              <a:t>Mettre de l’emphase sur la consigne des contenants, emballages et imprimés</a:t>
            </a:r>
          </a:p>
          <a:p>
            <a:endParaRPr lang="fr-FR" dirty="0"/>
          </a:p>
          <a:p>
            <a:r>
              <a:rPr lang="fr-FR" dirty="0"/>
              <a:t>On</a:t>
            </a:r>
            <a:r>
              <a:rPr lang="fr-FR" baseline="0" dirty="0"/>
              <a:t> peut mettre dans le bac bleu: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 papier, le carton (ex: feuilles de papier, verres de carton, boites de jus, </a:t>
            </a:r>
            <a:r>
              <a:rPr lang="fr-FR" baseline="0" dirty="0" err="1"/>
              <a:t>berlingos</a:t>
            </a:r>
            <a:r>
              <a:rPr lang="fr-FR" baseline="0" dirty="0"/>
              <a:t> de lait, boites de repas vidées, etc.)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Les plastiques (ex: sacs </a:t>
            </a:r>
            <a:r>
              <a:rPr lang="fr-FR" baseline="0" dirty="0" err="1"/>
              <a:t>ziplocs</a:t>
            </a:r>
            <a:r>
              <a:rPr lang="fr-FR" baseline="0" dirty="0"/>
              <a:t>, bouteilles de plastique, sacs de plastique, pellicule de plastique, pots de compote, etc.)</a:t>
            </a:r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pPr marL="171450" indent="-171450">
              <a:buFontTx/>
              <a:buChar char="-"/>
            </a:pPr>
            <a:r>
              <a:rPr lang="fr-FR" baseline="0" dirty="0"/>
              <a:t>Si vous l’avez en place, encourager la consigne des bouteilles en plastique</a:t>
            </a:r>
          </a:p>
          <a:p>
            <a:endParaRPr lang="fr-FR" dirty="0"/>
          </a:p>
          <a:p>
            <a:r>
              <a:rPr lang="fr-FR" dirty="0"/>
              <a:t>*Les contenants</a:t>
            </a:r>
            <a:r>
              <a:rPr lang="fr-FR" baseline="0" dirty="0"/>
              <a:t> n’ont pas besoin d’être nettoyés mais doivent au moins être vidés.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23DFBC-8EC6-E3B0-8BE7-859119BCC6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893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15: La poubelle (2 minutes)</a:t>
            </a:r>
          </a:p>
          <a:p>
            <a:endParaRPr lang="fr-FR" dirty="0"/>
          </a:p>
          <a:p>
            <a:r>
              <a:rPr lang="fr-FR" dirty="0"/>
              <a:t>On</a:t>
            </a:r>
            <a:r>
              <a:rPr lang="fr-FR" baseline="0" dirty="0"/>
              <a:t> doit mettre dans la poubelle:</a:t>
            </a:r>
          </a:p>
          <a:p>
            <a:pPr marL="171450" indent="-171450">
              <a:buFontTx/>
              <a:buChar char="-"/>
            </a:pPr>
            <a:r>
              <a:rPr lang="fr-FR" dirty="0"/>
              <a:t>La cire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Le papier ciré (ex: le papier ciré des rouleaux fruits, etc.)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Textiles et objets brisés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Plastiques à usage unique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903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 Questions</a:t>
            </a:r>
            <a:r>
              <a:rPr lang="fr-FR" baseline="0"/>
              <a:t> ??</a:t>
            </a:r>
            <a:r>
              <a:rPr lang="fr-FR" baseline="0" dirty="0"/>
              <a:t>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81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Diapo 19 à 27: Quiz</a:t>
            </a:r>
            <a:r>
              <a:rPr lang="fr-FR" b="1" baseline="0" dirty="0"/>
              <a:t>: 1,2,3... Trions !!! (2 minutes)</a:t>
            </a:r>
          </a:p>
          <a:p>
            <a:endParaRPr lang="fr-FR" baseline="0" dirty="0"/>
          </a:p>
          <a:p>
            <a:r>
              <a:rPr lang="fr-FR" baseline="0" dirty="0"/>
              <a:t>Les élèves doivent mettre les matières résiduelles au bon endroit entre le bac bleu, le bac brun et la poubelle.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3A8-7007-5E49-A12F-F3E3DF1B2A2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05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63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54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4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64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39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30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9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36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94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47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73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EAB3-F510-7941-A047-A753E3E7DC54}" type="datetimeFigureOut">
              <a:rPr lang="fr-FR" smtClean="0"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D9CCB-B2F4-EB43-BD34-9C7ACA8795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07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1.jpg"/><Relationship Id="rId4" Type="http://schemas.microsoft.com/office/2007/relationships/hdphoto" Target="../media/hdphoto3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4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24.png"/><Relationship Id="rId4" Type="http://schemas.microsoft.com/office/2007/relationships/hdphoto" Target="../media/hdphoto3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24.png"/><Relationship Id="rId4" Type="http://schemas.microsoft.com/office/2007/relationships/hdphoto" Target="../media/hdphoto3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2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57.png"/><Relationship Id="rId21" Type="http://schemas.openxmlformats.org/officeDocument/2006/relationships/image" Target="../media/image66.png"/><Relationship Id="rId34" Type="http://schemas.openxmlformats.org/officeDocument/2006/relationships/image" Target="../media/image30.png"/><Relationship Id="rId7" Type="http://schemas.openxmlformats.org/officeDocument/2006/relationships/image" Target="../media/image59.png"/><Relationship Id="rId12" Type="http://schemas.microsoft.com/office/2007/relationships/hdphoto" Target="../media/hdphoto21.wdp"/><Relationship Id="rId17" Type="http://schemas.openxmlformats.org/officeDocument/2006/relationships/image" Target="../media/image64.png"/><Relationship Id="rId25" Type="http://schemas.openxmlformats.org/officeDocument/2006/relationships/image" Target="../media/image68.png"/><Relationship Id="rId33" Type="http://schemas.microsoft.com/office/2007/relationships/hdphoto" Target="../media/hdphoto30.wdp"/><Relationship Id="rId2" Type="http://schemas.openxmlformats.org/officeDocument/2006/relationships/notesSlide" Target="../notesSlides/notesSlide17.xml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61.png"/><Relationship Id="rId24" Type="http://schemas.microsoft.com/office/2007/relationships/hdphoto" Target="../media/hdphoto27.wdp"/><Relationship Id="rId32" Type="http://schemas.openxmlformats.org/officeDocument/2006/relationships/image" Target="../media/image29.png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28" Type="http://schemas.microsoft.com/office/2007/relationships/hdphoto" Target="../media/hdphoto29.wdp"/><Relationship Id="rId36" Type="http://schemas.openxmlformats.org/officeDocument/2006/relationships/image" Target="../media/image2.png"/><Relationship Id="rId10" Type="http://schemas.microsoft.com/office/2007/relationships/hdphoto" Target="../media/hdphoto20.wdp"/><Relationship Id="rId19" Type="http://schemas.openxmlformats.org/officeDocument/2006/relationships/image" Target="../media/image65.png"/><Relationship Id="rId31" Type="http://schemas.openxmlformats.org/officeDocument/2006/relationships/image" Target="../media/image28.png"/><Relationship Id="rId4" Type="http://schemas.microsoft.com/office/2007/relationships/hdphoto" Target="../media/hdphoto17.wdp"/><Relationship Id="rId9" Type="http://schemas.openxmlformats.org/officeDocument/2006/relationships/image" Target="../media/image60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69.png"/><Relationship Id="rId30" Type="http://schemas.microsoft.com/office/2007/relationships/hdphoto" Target="../media/hdphoto10.wdp"/><Relationship Id="rId35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jpeg"/><Relationship Id="rId18" Type="http://schemas.microsoft.com/office/2007/relationships/hdphoto" Target="../media/hdphoto9.wdp"/><Relationship Id="rId26" Type="http://schemas.microsoft.com/office/2007/relationships/hdphoto" Target="../media/hdphoto12.wdp"/><Relationship Id="rId3" Type="http://schemas.openxmlformats.org/officeDocument/2006/relationships/image" Target="../media/image15.png"/><Relationship Id="rId21" Type="http://schemas.microsoft.com/office/2007/relationships/hdphoto" Target="../media/hdphoto10.wdp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24" Type="http://schemas.microsoft.com/office/2007/relationships/hdphoto" Target="../media/hdphoto11.wdp"/><Relationship Id="rId5" Type="http://schemas.microsoft.com/office/2007/relationships/hdphoto" Target="../media/hdphoto5.wdp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image" Target="../media/image20.jpeg"/><Relationship Id="rId19" Type="http://schemas.openxmlformats.org/officeDocument/2006/relationships/image" Target="../media/image26.jpg"/><Relationship Id="rId4" Type="http://schemas.openxmlformats.org/officeDocument/2006/relationships/image" Target="../media/image16.png"/><Relationship Id="rId9" Type="http://schemas.openxmlformats.org/officeDocument/2006/relationships/image" Target="../media/image19.jpe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microsoft.com/office/2007/relationships/hdphoto" Target="../media/hdphoto14.wdp"/><Relationship Id="rId10" Type="http://schemas.microsoft.com/office/2007/relationships/hdphoto" Target="../media/hdphoto13.wdp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9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2.png"/><Relationship Id="rId18" Type="http://schemas.microsoft.com/office/2007/relationships/hdphoto" Target="../media/hdphoto24.wdp"/><Relationship Id="rId26" Type="http://schemas.microsoft.com/office/2007/relationships/hdphoto" Target="../media/hdphoto28.wdp"/><Relationship Id="rId3" Type="http://schemas.openxmlformats.org/officeDocument/2006/relationships/image" Target="../media/image57.png"/><Relationship Id="rId21" Type="http://schemas.openxmlformats.org/officeDocument/2006/relationships/image" Target="../media/image66.png"/><Relationship Id="rId34" Type="http://schemas.openxmlformats.org/officeDocument/2006/relationships/image" Target="../media/image30.png"/><Relationship Id="rId7" Type="http://schemas.openxmlformats.org/officeDocument/2006/relationships/image" Target="../media/image59.png"/><Relationship Id="rId12" Type="http://schemas.microsoft.com/office/2007/relationships/hdphoto" Target="../media/hdphoto21.wdp"/><Relationship Id="rId17" Type="http://schemas.openxmlformats.org/officeDocument/2006/relationships/image" Target="../media/image64.png"/><Relationship Id="rId25" Type="http://schemas.openxmlformats.org/officeDocument/2006/relationships/image" Target="../media/image68.png"/><Relationship Id="rId33" Type="http://schemas.microsoft.com/office/2007/relationships/hdphoto" Target="../media/hdphoto30.wdp"/><Relationship Id="rId2" Type="http://schemas.openxmlformats.org/officeDocument/2006/relationships/notesSlide" Target="../notesSlides/notesSlide8.xml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61.png"/><Relationship Id="rId24" Type="http://schemas.microsoft.com/office/2007/relationships/hdphoto" Target="../media/hdphoto27.wdp"/><Relationship Id="rId32" Type="http://schemas.openxmlformats.org/officeDocument/2006/relationships/image" Target="../media/image29.png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28" Type="http://schemas.microsoft.com/office/2007/relationships/hdphoto" Target="../media/hdphoto29.wdp"/><Relationship Id="rId36" Type="http://schemas.openxmlformats.org/officeDocument/2006/relationships/image" Target="../media/image70.png"/><Relationship Id="rId10" Type="http://schemas.microsoft.com/office/2007/relationships/hdphoto" Target="../media/hdphoto20.wdp"/><Relationship Id="rId19" Type="http://schemas.openxmlformats.org/officeDocument/2006/relationships/image" Target="../media/image65.png"/><Relationship Id="rId31" Type="http://schemas.openxmlformats.org/officeDocument/2006/relationships/image" Target="../media/image28.png"/><Relationship Id="rId4" Type="http://schemas.microsoft.com/office/2007/relationships/hdphoto" Target="../media/hdphoto17.wdp"/><Relationship Id="rId9" Type="http://schemas.openxmlformats.org/officeDocument/2006/relationships/image" Target="../media/image60.png"/><Relationship Id="rId14" Type="http://schemas.microsoft.com/office/2007/relationships/hdphoto" Target="../media/hdphoto22.wdp"/><Relationship Id="rId22" Type="http://schemas.microsoft.com/office/2007/relationships/hdphoto" Target="../media/hdphoto26.wdp"/><Relationship Id="rId27" Type="http://schemas.openxmlformats.org/officeDocument/2006/relationships/image" Target="../media/image69.png"/><Relationship Id="rId30" Type="http://schemas.microsoft.com/office/2007/relationships/hdphoto" Target="../media/hdphoto10.wdp"/><Relationship Id="rId35" Type="http://schemas.microsoft.com/office/2007/relationships/hdphoto" Target="../media/hdphoto3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D45535-948F-F241-D6F2-E201F774D6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64B41"/>
          </a:solidFill>
          <a:ln>
            <a:solidFill>
              <a:srgbClr val="164B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150F47-F238-94D7-12FD-FB755A76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1519" y="1944924"/>
            <a:ext cx="4410661" cy="294411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5256F87A-4ED8-6570-8B45-9822C8CD3D1A}"/>
              </a:ext>
            </a:extLst>
          </p:cNvPr>
          <p:cNvSpPr txBox="1">
            <a:spLocks/>
          </p:cNvSpPr>
          <p:nvPr/>
        </p:nvSpPr>
        <p:spPr>
          <a:xfrm>
            <a:off x="3335736" y="5023064"/>
            <a:ext cx="5450351" cy="4938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800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B1E81677-7E13-7C46-330B-636126B65EE1}"/>
              </a:ext>
            </a:extLst>
          </p:cNvPr>
          <p:cNvSpPr txBox="1">
            <a:spLocks/>
          </p:cNvSpPr>
          <p:nvPr/>
        </p:nvSpPr>
        <p:spPr>
          <a:xfrm>
            <a:off x="3374263" y="5023064"/>
            <a:ext cx="5450351" cy="4938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9E434D-5E55-C40F-FCCD-E9D6EFD0A2E2}"/>
              </a:ext>
            </a:extLst>
          </p:cNvPr>
          <p:cNvSpPr txBox="1"/>
          <p:nvPr/>
        </p:nvSpPr>
        <p:spPr>
          <a:xfrm>
            <a:off x="4739592" y="2121813"/>
            <a:ext cx="38691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3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Bien trier les déchets dans mon école!</a:t>
            </a:r>
            <a:endParaRPr lang="fr-CA" sz="33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49D477-B94D-082B-2DE3-F0F789D005A6}"/>
              </a:ext>
            </a:extLst>
          </p:cNvPr>
          <p:cNvSpPr txBox="1">
            <a:spLocks/>
          </p:cNvSpPr>
          <p:nvPr/>
        </p:nvSpPr>
        <p:spPr>
          <a:xfrm>
            <a:off x="4739592" y="3974016"/>
            <a:ext cx="3423101" cy="73805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fr-CA" sz="1500" dirty="0">
              <a:solidFill>
                <a:srgbClr val="8CC63D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D37A01EB-FA40-A130-E3CA-5C34C114C30C}"/>
              </a:ext>
            </a:extLst>
          </p:cNvPr>
          <p:cNvSpPr txBox="1">
            <a:spLocks/>
          </p:cNvSpPr>
          <p:nvPr/>
        </p:nvSpPr>
        <p:spPr>
          <a:xfrm>
            <a:off x="4761894" y="4828578"/>
            <a:ext cx="2244446" cy="2555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fr-CA" sz="900" dirty="0">
                <a:solidFill>
                  <a:srgbClr val="8CC63D"/>
                </a:solidFill>
                <a:latin typeface="Poppins ExtraLight" pitchFamily="2" charset="77"/>
                <a:cs typeface="Poppins ExtraLight" pitchFamily="2" charset="77"/>
              </a:rPr>
              <a:t>Automne 2025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70906E-2938-1FCB-37F5-15584068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81C2942-9BC4-4E66-AE5B-F013D322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75" y="1647383"/>
            <a:ext cx="700088" cy="371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7FDC15-C4C9-D9FF-2560-E67212B47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044" y="4746121"/>
            <a:ext cx="691053" cy="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349013"/>
            <a:ext cx="7981013" cy="54864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3447" y="1159176"/>
            <a:ext cx="649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cs typeface="Rockwell"/>
              </a:rPr>
              <a:t>Placez les matières aux bons endroits !!!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13" b="100000" l="1173" r="96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843">
            <a:off x="7175254" y="-103824"/>
            <a:ext cx="1992736" cy="2681598"/>
          </a:xfrm>
          <a:prstGeom prst="rect">
            <a:avLst/>
          </a:prstGeom>
        </p:spPr>
      </p:pic>
      <p:pic>
        <p:nvPicPr>
          <p:cNvPr id="5" name="Image 4" descr="Une image contenant Poubelle, poubelle, Confinement des déchets, conteneur&#10;&#10;Le contenu généré par l’IA peut être incorrect.">
            <a:extLst>
              <a:ext uri="{FF2B5EF4-FFF2-40B4-BE49-F238E27FC236}">
                <a16:creationId xmlns:a16="http://schemas.microsoft.com/office/drawing/2014/main" id="{5D5749FB-CF1A-B9C4-1870-21CCE69C77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6" t="24532" r="9314" b="16902"/>
          <a:stretch>
            <a:fillRect/>
          </a:stretch>
        </p:blipFill>
        <p:spPr>
          <a:xfrm>
            <a:off x="819619" y="2323628"/>
            <a:ext cx="7200901" cy="3749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D1110B-8724-013E-A2C7-B90EF4849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" b="98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1032">
            <a:off x="1782324" y="1332155"/>
            <a:ext cx="4594582" cy="4594582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3748590" y="3034279"/>
            <a:ext cx="1390948" cy="116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27AE96-4B30-281F-C218-6849F255E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93590" l="6286" r="95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250">
            <a:off x="2300121" y="1240129"/>
            <a:ext cx="4854193" cy="432716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3748590" y="3034279"/>
            <a:ext cx="1390948" cy="116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F06E1F-2A03-CF1D-13EF-65AE6BE2A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9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pic>
        <p:nvPicPr>
          <p:cNvPr id="5122" name="Picture 2" descr="RÃ©sultats de recherche d'images pour Â«Â ziploc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53" y="1312390"/>
            <a:ext cx="4727125" cy="44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3748590" y="3302635"/>
            <a:ext cx="1390948" cy="1163322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6022135" y="962098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869147-1B1A-0E0D-43CB-DADE290BB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6750" l="1760" r="98720">
                        <a14:foregroundMark x1="31680" y1="30250" x2="31680" y2="30250"/>
                        <a14:foregroundMark x1="41440" y1="16500" x2="41440" y2="16500"/>
                        <a14:foregroundMark x1="49440" y1="11750" x2="49440" y2="1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94719">
            <a:off x="218169" y="774132"/>
            <a:ext cx="7835731" cy="50148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3748590" y="3034279"/>
            <a:ext cx="1390948" cy="116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4B64B8-DBDD-54D9-7BBB-61C4A6C6F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" b="97199" l="3144" r="96614">
                        <a14:foregroundMark x1="82346" y1="37241" x2="82346" y2="37241"/>
                        <a14:foregroundMark x1="84160" y1="27697" x2="84160" y2="27697"/>
                        <a14:foregroundMark x1="83313" y1="23963" x2="83313" y2="23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8981">
            <a:off x="2738704" y="1595052"/>
            <a:ext cx="3410720" cy="39757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4053390" y="3770879"/>
            <a:ext cx="1390948" cy="116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6A497F-299A-E34F-4894-88B5287CE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407" y="950205"/>
            <a:ext cx="1868174" cy="49761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5" name="Bulle ronde 4"/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3748590" y="3034279"/>
            <a:ext cx="1390948" cy="116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C86684-62DC-9EC1-938C-7529D515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1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78D85-8372-B3CF-67BD-6D4C26455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sk &amp; Co Dark Chocolate Granola Bars 45g | Wholesome Home | Best Organic  Products Online Shop">
            <a:extLst>
              <a:ext uri="{FF2B5EF4-FFF2-40B4-BE49-F238E27FC236}">
                <a16:creationId xmlns:a16="http://schemas.microsoft.com/office/drawing/2014/main" id="{22A7C243-78AA-2841-CA3C-C998EDB8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3439" r="8487" b="23055"/>
          <a:stretch>
            <a:fillRect/>
          </a:stretch>
        </p:blipFill>
        <p:spPr bwMode="auto">
          <a:xfrm rot="3382283">
            <a:off x="2088105" y="2702397"/>
            <a:ext cx="4162325" cy="27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668A46A-6D28-E0BB-6834-3B086D89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badi MT Condensed Extra Bold"/>
                <a:cs typeface="Abadi MT Condensed Extra Bold"/>
              </a:rPr>
              <a:t>Quiz : 1, 2, 3... Trions !!! </a:t>
            </a:r>
          </a:p>
        </p:txBody>
      </p:sp>
      <p:sp>
        <p:nvSpPr>
          <p:cNvPr id="5" name="Bulle ronde 4">
            <a:extLst>
              <a:ext uri="{FF2B5EF4-FFF2-40B4-BE49-F238E27FC236}">
                <a16:creationId xmlns:a16="http://schemas.microsoft.com/office/drawing/2014/main" id="{DA5ED44C-0B5B-709A-9450-9887FA470E08}"/>
              </a:ext>
            </a:extLst>
          </p:cNvPr>
          <p:cNvSpPr/>
          <p:nvPr/>
        </p:nvSpPr>
        <p:spPr>
          <a:xfrm>
            <a:off x="5803474" y="822950"/>
            <a:ext cx="2751800" cy="2211331"/>
          </a:xfrm>
          <a:prstGeom prst="wedgeEllipseCallout">
            <a:avLst>
              <a:gd name="adj1" fmla="val -68269"/>
              <a:gd name="adj2" fmla="val 71275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rgbClr val="000000"/>
                </a:solidFill>
                <a:latin typeface="Rockwell"/>
                <a:cs typeface="Rockwell"/>
              </a:rPr>
              <a:t>Où je vais ???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324A50-0F27-837A-2F5B-2ED191068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2567341" y="2747919"/>
            <a:ext cx="1390948" cy="116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8950C0-7D4E-8656-68BB-55BE0123F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6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26340"/>
          </a:xfrm>
        </p:spPr>
        <p:txBody>
          <a:bodyPr/>
          <a:lstStyle/>
          <a:p>
            <a:pPr algn="ctr"/>
            <a:r>
              <a:rPr lang="fr-FR" sz="11500" dirty="0">
                <a:latin typeface="Abadi MT Condensed Extra Bold"/>
                <a:cs typeface="Abadi MT Condensed Extra Bold"/>
              </a:rPr>
              <a:t>Bon tri !!!</a:t>
            </a:r>
          </a:p>
        </p:txBody>
      </p:sp>
      <p:grpSp>
        <p:nvGrpSpPr>
          <p:cNvPr id="24" name="Grouper 23"/>
          <p:cNvGrpSpPr/>
          <p:nvPr/>
        </p:nvGrpSpPr>
        <p:grpSpPr>
          <a:xfrm flipH="1">
            <a:off x="4979445" y="3666647"/>
            <a:ext cx="1535191" cy="2125920"/>
            <a:chOff x="2968963" y="1763749"/>
            <a:chExt cx="2771034" cy="3663269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6641">
                          <a14:foregroundMark x1="50678" y1="93852" x2="50678" y2="93852"/>
                          <a14:foregroundMark x1="81301" y1="34221" x2="81301" y2="34221"/>
                          <a14:foregroundMark x1="23306" y1="7377" x2="23306" y2="7377"/>
                          <a14:foregroundMark x1="92412" y1="4713" x2="92412" y2="4713"/>
                          <a14:backgroundMark x1="58808" y1="77869" x2="58808" y2="77869"/>
                          <a14:backgroundMark x1="60976" y1="88934" x2="60976" y2="88934"/>
                          <a14:backgroundMark x1="11382" y1="92828" x2="11382" y2="92828"/>
                          <a14:backgroundMark x1="66938" y1="42418" x2="66938" y2="42418"/>
                          <a14:backgroundMark x1="4878" y1="42008" x2="4878" y2="42008"/>
                          <a14:backgroundMark x1="20325" y1="95697" x2="20325" y2="95697"/>
                          <a14:backgroundMark x1="4878" y1="86066" x2="4878" y2="86066"/>
                          <a14:backgroundMark x1="5149" y1="76639" x2="5149" y2="76639"/>
                          <a14:backgroundMark x1="13550" y1="89754" x2="13550" y2="897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8963" y="1929973"/>
              <a:ext cx="2771034" cy="349704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62" b="8950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8965" y="1763749"/>
              <a:ext cx="857702" cy="1289917"/>
            </a:xfrm>
            <a:prstGeom prst="rect">
              <a:avLst/>
            </a:prstGeom>
          </p:spPr>
        </p:pic>
      </p:grpSp>
      <p:grpSp>
        <p:nvGrpSpPr>
          <p:cNvPr id="32" name="Grouper 31"/>
          <p:cNvGrpSpPr/>
          <p:nvPr/>
        </p:nvGrpSpPr>
        <p:grpSpPr>
          <a:xfrm>
            <a:off x="0" y="511703"/>
            <a:ext cx="2679016" cy="1877285"/>
            <a:chOff x="2610681" y="2645062"/>
            <a:chExt cx="3993320" cy="244150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86" b="100000" l="0" r="99463">
                          <a14:foregroundMark x1="68515" y1="53216" x2="68515" y2="53216"/>
                          <a14:foregroundMark x1="76386" y1="51462" x2="76386" y2="51462"/>
                          <a14:foregroundMark x1="78354" y1="43567" x2="78354" y2="43567"/>
                          <a14:foregroundMark x1="78712" y1="48246" x2="78712" y2="48246"/>
                          <a14:foregroundMark x1="79428" y1="44737" x2="79428" y2="44737"/>
                          <a14:foregroundMark x1="69231" y1="43275" x2="69231" y2="43275"/>
                          <a14:foregroundMark x1="11807" y1="46199" x2="11807" y2="461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0681" y="2645062"/>
              <a:ext cx="3993320" cy="244150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24" b="89313" l="10092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0681" y="3380212"/>
              <a:ext cx="776148" cy="931298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13" b="100000" l="1173" r="96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843">
            <a:off x="7553742" y="300938"/>
            <a:ext cx="1828816" cy="2461013"/>
          </a:xfrm>
          <a:prstGeom prst="rect">
            <a:avLst/>
          </a:prstGeom>
        </p:spPr>
      </p:pic>
      <p:grpSp>
        <p:nvGrpSpPr>
          <p:cNvPr id="36" name="Grouper 35"/>
          <p:cNvGrpSpPr/>
          <p:nvPr/>
        </p:nvGrpSpPr>
        <p:grpSpPr>
          <a:xfrm>
            <a:off x="0" y="3667794"/>
            <a:ext cx="2103986" cy="2162241"/>
            <a:chOff x="2804719" y="2040832"/>
            <a:chExt cx="3580868" cy="3045739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399" b="98122" l="1240" r="9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8197" y="2040832"/>
              <a:ext cx="3457390" cy="304573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84" b="81513" l="9023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4719" y="2645063"/>
              <a:ext cx="952546" cy="846546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174" b="88991" l="8475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1114" y="3500626"/>
              <a:ext cx="423354" cy="775061"/>
            </a:xfrm>
            <a:prstGeom prst="rect">
              <a:avLst/>
            </a:prstGeom>
          </p:spPr>
        </p:pic>
      </p:grp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36" b="100000" l="1278" r="92971">
                        <a14:backgroundMark x1="84984" y1="48189" x2="84984" y2="48189"/>
                        <a14:backgroundMark x1="85304" y1="12813" x2="85304" y2="1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88499">
            <a:off x="5214395" y="95484"/>
            <a:ext cx="1813408" cy="1950381"/>
          </a:xfrm>
          <a:prstGeom prst="rect">
            <a:avLst/>
          </a:prstGeom>
        </p:spPr>
      </p:pic>
      <p:grpSp>
        <p:nvGrpSpPr>
          <p:cNvPr id="29" name="Grouper 28"/>
          <p:cNvGrpSpPr/>
          <p:nvPr/>
        </p:nvGrpSpPr>
        <p:grpSpPr>
          <a:xfrm rot="10518679">
            <a:off x="7434106" y="3989812"/>
            <a:ext cx="1583979" cy="1742163"/>
            <a:chOff x="2966222" y="2230133"/>
            <a:chExt cx="2698810" cy="3188116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95" b="98210" l="1070" r="100000">
                          <a14:backgroundMark x1="27807" y1="11186" x2="27807" y2="11186"/>
                          <a14:backgroundMark x1="89305" y1="10738" x2="89305" y2="107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6222" y="2230133"/>
              <a:ext cx="2673152" cy="318811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83" b="89655" l="9174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661" y="2789166"/>
              <a:ext cx="782581" cy="828401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92" b="88991" l="9278" r="896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2256" y="3609068"/>
              <a:ext cx="692776" cy="775061"/>
            </a:xfrm>
            <a:prstGeom prst="rect">
              <a:avLst/>
            </a:prstGeom>
          </p:spPr>
        </p:pic>
      </p:grp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05" b="99368" l="732" r="98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76081" y="322091"/>
            <a:ext cx="1471780" cy="1708198"/>
          </a:xfrm>
          <a:prstGeom prst="rect">
            <a:avLst/>
          </a:prstGeom>
        </p:spPr>
      </p:pic>
      <p:grpSp>
        <p:nvGrpSpPr>
          <p:cNvPr id="37" name="Grouper 36"/>
          <p:cNvGrpSpPr/>
          <p:nvPr/>
        </p:nvGrpSpPr>
        <p:grpSpPr>
          <a:xfrm rot="754708">
            <a:off x="2649008" y="3868802"/>
            <a:ext cx="2076697" cy="2093052"/>
            <a:chOff x="4198258" y="1834178"/>
            <a:chExt cx="4480495" cy="3740428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3000" b="87250" l="45625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913" t="22094" r="5087" b="12456"/>
            <a:stretch/>
          </p:blipFill>
          <p:spPr>
            <a:xfrm>
              <a:off x="4198258" y="1834178"/>
              <a:ext cx="4480494" cy="3740428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6952" y="2169862"/>
              <a:ext cx="677048" cy="1330764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89320" l="0" r="100000">
                          <a14:backgroundMark x1="17857" y1="24242" x2="17857" y2="24242"/>
                          <a14:backgroundMark x1="20238" y1="8081" x2="20238" y2="8081"/>
                          <a14:backgroundMark x1="77381" y1="13131" x2="77381" y2="13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86" y="1834178"/>
              <a:ext cx="758509" cy="735150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231" b="89231" l="10078" r="8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1485" y="2569328"/>
              <a:ext cx="917268" cy="931298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C90BA52-D5AD-E0F5-FE68-36AD8154D9B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1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1228"/>
            <a:ext cx="9144000" cy="548640"/>
          </a:xfrm>
        </p:spPr>
        <p:txBody>
          <a:bodyPr>
            <a:noAutofit/>
          </a:bodyPr>
          <a:lstStyle/>
          <a:p>
            <a:r>
              <a:rPr lang="fr-FR" sz="3000" dirty="0">
                <a:cs typeface="Abadi MT Condensed Extra Bold"/>
              </a:rPr>
              <a:t>Pour toutes questions en lien avec le tri des matières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261866" y="42280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5DB56-E37C-943B-DCC5-2507E2B1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1" y="2624057"/>
            <a:ext cx="2809875" cy="28098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7DD2F9-183E-5671-C2C8-AC723363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93" y="2619814"/>
            <a:ext cx="4643623" cy="229637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004A8E6-3856-BFA7-7636-D7A0639E3545}"/>
              </a:ext>
            </a:extLst>
          </p:cNvPr>
          <p:cNvSpPr txBox="1"/>
          <p:nvPr/>
        </p:nvSpPr>
        <p:spPr>
          <a:xfrm>
            <a:off x="650937" y="1755863"/>
            <a:ext cx="784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/>
              <a:t>DTRITUS: disponible en ligne ou via l’application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81232C-68D0-98C6-27CF-C47D40ECB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167" y="6320262"/>
            <a:ext cx="2224668" cy="4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8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5932149"/>
            <a:ext cx="9144000" cy="9477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5034367"/>
            <a:ext cx="9144000" cy="89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" y="4095079"/>
            <a:ext cx="9144001" cy="19836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0" y="4095081"/>
            <a:ext cx="9144000" cy="1513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0392" y="2427326"/>
            <a:ext cx="3102930" cy="1619528"/>
          </a:xfrm>
          <a:prstGeom prst="rect">
            <a:avLst/>
          </a:prstGeom>
        </p:spPr>
      </p:pic>
      <p:pic>
        <p:nvPicPr>
          <p:cNvPr id="15" name="Espace réservé du contenu 7" descr="sac poube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77" y="3273261"/>
            <a:ext cx="985391" cy="973195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604" y="2890404"/>
            <a:ext cx="3090840" cy="1492296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>
            <a:off x="1220565" y="3775931"/>
            <a:ext cx="647999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5180417" y="3808081"/>
            <a:ext cx="647999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gner un rectangle avec un coin du même côté 26"/>
          <p:cNvSpPr/>
          <p:nvPr/>
        </p:nvSpPr>
        <p:spPr>
          <a:xfrm rot="10800000">
            <a:off x="5900392" y="4099126"/>
            <a:ext cx="3102930" cy="1462827"/>
          </a:xfrm>
          <a:prstGeom prst="snip2SameRect">
            <a:avLst>
              <a:gd name="adj1" fmla="val 31799"/>
              <a:gd name="adj2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8" name="Rogner un rectangle avec un coin du même côté 27"/>
          <p:cNvSpPr/>
          <p:nvPr/>
        </p:nvSpPr>
        <p:spPr>
          <a:xfrm>
            <a:off x="6012936" y="3407902"/>
            <a:ext cx="2877849" cy="2019674"/>
          </a:xfrm>
          <a:prstGeom prst="snip2SameRect">
            <a:avLst>
              <a:gd name="adj1" fmla="val 0"/>
              <a:gd name="adj2" fmla="val 17992"/>
            </a:avLst>
          </a:prstGeom>
          <a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36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7" b="96486" l="5237" r="97756">
                        <a14:foregroundMark x1="32419" y1="66613" x2="32419" y2="6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70" y="5637828"/>
            <a:ext cx="369629" cy="577027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" b="96486" l="5237" r="97756">
                        <a14:foregroundMark x1="32419" y1="66613" x2="32419" y2="6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829" y="6078741"/>
            <a:ext cx="369629" cy="57702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" b="96486" l="5237" r="97756">
                        <a14:foregroundMark x1="32419" y1="66613" x2="32419" y2="6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614" y="5655453"/>
            <a:ext cx="369629" cy="57702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" b="96486" l="5237" r="97756">
                        <a14:foregroundMark x1="32419" y1="66613" x2="32419" y2="6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273" y="6025891"/>
            <a:ext cx="369629" cy="577027"/>
          </a:xfrm>
          <a:prstGeom prst="rect">
            <a:avLst/>
          </a:prstGeom>
        </p:spPr>
      </p:pic>
      <p:sp>
        <p:nvSpPr>
          <p:cNvPr id="42" name="Rectangle avec flèche vers la droite 41"/>
          <p:cNvSpPr/>
          <p:nvPr/>
        </p:nvSpPr>
        <p:spPr>
          <a:xfrm>
            <a:off x="1655801" y="5735931"/>
            <a:ext cx="5112540" cy="579916"/>
          </a:xfrm>
          <a:prstGeom prst="rightArrowCallout">
            <a:avLst>
              <a:gd name="adj1" fmla="val 25000"/>
              <a:gd name="adj2" fmla="val 28887"/>
              <a:gd name="adj3" fmla="val 49316"/>
              <a:gd name="adj4" fmla="val 71170"/>
            </a:avLst>
          </a:prstGeom>
          <a:solidFill>
            <a:srgbClr val="FFFFFF"/>
          </a:solidFill>
          <a:ln w="28575" cmpd="sng"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0000"/>
                </a:solidFill>
                <a:latin typeface="+mj-lt"/>
                <a:cs typeface="Rockwell"/>
              </a:rPr>
              <a:t>Pollution de l’eau souterraine</a:t>
            </a:r>
          </a:p>
        </p:txBody>
      </p:sp>
      <p:sp>
        <p:nvSpPr>
          <p:cNvPr id="44" name="Nuage 43"/>
          <p:cNvSpPr/>
          <p:nvPr/>
        </p:nvSpPr>
        <p:spPr>
          <a:xfrm>
            <a:off x="7236382" y="447243"/>
            <a:ext cx="1766940" cy="97931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Nuage 44"/>
          <p:cNvSpPr/>
          <p:nvPr/>
        </p:nvSpPr>
        <p:spPr>
          <a:xfrm>
            <a:off x="5578500" y="1026408"/>
            <a:ext cx="1720278" cy="932350"/>
          </a:xfrm>
          <a:prstGeom prst="cloud">
            <a:avLst/>
          </a:prstGeom>
          <a:solidFill>
            <a:schemeClr val="bg1"/>
          </a:solidFill>
          <a:ln>
            <a:solidFill>
              <a:srgbClr val="BDBF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362889" y="622443"/>
            <a:ext cx="8374713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>
                <a:cs typeface="Abadi MT Condensed Extra Bold"/>
              </a:rPr>
              <a:t>Pourquoi nos ORDURES </a:t>
            </a:r>
          </a:p>
          <a:p>
            <a:r>
              <a:rPr lang="fr-FR" sz="4800" dirty="0">
                <a:cs typeface="Abadi MT Condensed Extra Bold"/>
              </a:rPr>
              <a:t>polluent?</a:t>
            </a:r>
          </a:p>
        </p:txBody>
      </p:sp>
      <p:sp>
        <p:nvSpPr>
          <p:cNvPr id="40" name="Rectangle avec flèche vers le bas 39"/>
          <p:cNvSpPr/>
          <p:nvPr/>
        </p:nvSpPr>
        <p:spPr>
          <a:xfrm>
            <a:off x="6153208" y="1520060"/>
            <a:ext cx="2733153" cy="1189550"/>
          </a:xfrm>
          <a:prstGeom prst="downArrowCallout">
            <a:avLst>
              <a:gd name="adj1" fmla="val 19285"/>
              <a:gd name="adj2" fmla="val 17642"/>
              <a:gd name="adj3" fmla="val 31424"/>
              <a:gd name="adj4" fmla="val 45842"/>
            </a:avLst>
          </a:prstGeom>
          <a:solidFill>
            <a:schemeClr val="bg1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0000"/>
                </a:solidFill>
                <a:latin typeface="+mj-lt"/>
                <a:cs typeface="Rockwell"/>
              </a:rPr>
              <a:t>Pollution de l’air (GES)</a:t>
            </a:r>
          </a:p>
        </p:txBody>
      </p:sp>
      <p:sp>
        <p:nvSpPr>
          <p:cNvPr id="32" name="Nuage 31"/>
          <p:cNvSpPr/>
          <p:nvPr/>
        </p:nvSpPr>
        <p:spPr>
          <a:xfrm>
            <a:off x="1388535" y="3016194"/>
            <a:ext cx="647999" cy="405743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Nuage 32"/>
          <p:cNvSpPr/>
          <p:nvPr/>
        </p:nvSpPr>
        <p:spPr>
          <a:xfrm>
            <a:off x="718489" y="2172503"/>
            <a:ext cx="1251209" cy="843691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0000"/>
                </a:solidFill>
                <a:latin typeface="+mj-lt"/>
              </a:rPr>
              <a:t>CO</a:t>
            </a:r>
            <a:r>
              <a:rPr lang="fr-FR" sz="2800" baseline="-25000" dirty="0">
                <a:solidFill>
                  <a:srgbClr val="000000"/>
                </a:solidFill>
                <a:latin typeface="+mj-lt"/>
              </a:rPr>
              <a:t>2</a:t>
            </a:r>
          </a:p>
        </p:txBody>
      </p:sp>
      <p:sp>
        <p:nvSpPr>
          <p:cNvPr id="34" name="Nuage 33"/>
          <p:cNvSpPr/>
          <p:nvPr/>
        </p:nvSpPr>
        <p:spPr>
          <a:xfrm>
            <a:off x="1822141" y="3509424"/>
            <a:ext cx="414900" cy="266657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458221" y="606345"/>
            <a:ext cx="154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+mj-lt"/>
              </a:rPr>
              <a:t>Méthane</a:t>
            </a:r>
            <a:endParaRPr lang="fr-FR" sz="2400" baseline="-25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9" name="Rectangle avec flèche vers la droite 28"/>
          <p:cNvSpPr/>
          <p:nvPr/>
        </p:nvSpPr>
        <p:spPr>
          <a:xfrm>
            <a:off x="2435412" y="4507157"/>
            <a:ext cx="3451092" cy="579916"/>
          </a:xfrm>
          <a:prstGeom prst="rightArrowCallout">
            <a:avLst>
              <a:gd name="adj1" fmla="val 25000"/>
              <a:gd name="adj2" fmla="val 28887"/>
              <a:gd name="adj3" fmla="val 49316"/>
              <a:gd name="adj4" fmla="val 83263"/>
            </a:avLst>
          </a:prstGeom>
          <a:solidFill>
            <a:srgbClr val="FFFFFF"/>
          </a:solidFill>
          <a:ln w="28575" cmpd="sng"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0000"/>
                </a:solidFill>
                <a:latin typeface="+mj-lt"/>
                <a:cs typeface="Rockwell"/>
              </a:rPr>
              <a:t>Contamination du sol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701739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Que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biogaz</a:t>
            </a:r>
            <a:r>
              <a:rPr lang="en-US" dirty="0"/>
              <a:t>? Que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biogaz</a:t>
            </a:r>
            <a:r>
              <a:rPr lang="en-US" dirty="0"/>
              <a:t>? La </a:t>
            </a:r>
            <a:r>
              <a:rPr lang="en-US" dirty="0" err="1"/>
              <a:t>décomposition</a:t>
            </a:r>
            <a:r>
              <a:rPr lang="en-US" dirty="0"/>
              <a:t> des fruits et </a:t>
            </a:r>
            <a:r>
              <a:rPr lang="en-US" dirty="0" err="1"/>
              <a:t>légumes</a:t>
            </a:r>
            <a:r>
              <a:rPr lang="en-US" dirty="0"/>
              <a:t>, des </a:t>
            </a:r>
            <a:r>
              <a:rPr lang="en-US" dirty="0" err="1"/>
              <a:t>résidus</a:t>
            </a:r>
            <a:r>
              <a:rPr lang="en-US" dirty="0"/>
              <a:t> de </a:t>
            </a:r>
            <a:r>
              <a:rPr lang="en-US" dirty="0" err="1"/>
              <a:t>jardin</a:t>
            </a:r>
            <a:r>
              <a:rPr lang="en-US" dirty="0"/>
              <a:t> et de </a:t>
            </a:r>
            <a:r>
              <a:rPr lang="en-US" dirty="0" err="1"/>
              <a:t>toute</a:t>
            </a:r>
            <a:r>
              <a:rPr lang="en-US" dirty="0"/>
              <a:t> </a:t>
            </a:r>
            <a:r>
              <a:rPr lang="en-US" dirty="0" err="1"/>
              <a:t>matière</a:t>
            </a:r>
            <a:r>
              <a:rPr lang="en-US" dirty="0"/>
              <a:t> </a:t>
            </a:r>
            <a:r>
              <a:rPr lang="en-US" dirty="0" err="1"/>
              <a:t>pouvant</a:t>
            </a:r>
            <a:r>
              <a:rPr lang="en-US" dirty="0"/>
              <a:t> se </a:t>
            </a:r>
            <a:r>
              <a:rPr lang="en-US" dirty="0" err="1"/>
              <a:t>décomposer</a:t>
            </a:r>
            <a:r>
              <a:rPr lang="en-US" dirty="0"/>
              <a:t> par les micro-</a:t>
            </a:r>
            <a:r>
              <a:rPr lang="en-US" dirty="0" err="1"/>
              <a:t>organismes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des conditions </a:t>
            </a:r>
            <a:r>
              <a:rPr lang="en-US" dirty="0" err="1"/>
              <a:t>anaérobies</a:t>
            </a:r>
            <a:r>
              <a:rPr lang="en-US" dirty="0"/>
              <a:t> (</a:t>
            </a:r>
            <a:r>
              <a:rPr lang="en-US" dirty="0" err="1"/>
              <a:t>dans</a:t>
            </a:r>
            <a:r>
              <a:rPr lang="en-US" dirty="0"/>
              <a:t> un site </a:t>
            </a:r>
            <a:r>
              <a:rPr lang="en-US" dirty="0" err="1"/>
              <a:t>d’enfouissement</a:t>
            </a:r>
            <a:r>
              <a:rPr lang="en-US" dirty="0"/>
              <a:t>, sans </a:t>
            </a:r>
            <a:r>
              <a:rPr lang="en-US" dirty="0" err="1"/>
              <a:t>oxygène</a:t>
            </a:r>
            <a:r>
              <a:rPr lang="en-US" dirty="0"/>
              <a:t>) </a:t>
            </a:r>
            <a:r>
              <a:rPr lang="en-US" dirty="0" err="1"/>
              <a:t>produit</a:t>
            </a:r>
            <a:r>
              <a:rPr lang="en-US" dirty="0"/>
              <a:t> des </a:t>
            </a:r>
            <a:r>
              <a:rPr lang="en-US" dirty="0" err="1"/>
              <a:t>biogaz</a:t>
            </a:r>
            <a:r>
              <a:rPr lang="en-US" dirty="0"/>
              <a:t>. Il </a:t>
            </a:r>
            <a:r>
              <a:rPr lang="en-US" dirty="0" err="1"/>
              <a:t>s’agit</a:t>
            </a:r>
            <a:r>
              <a:rPr lang="en-US" dirty="0"/>
              <a:t> d’un mélange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dominé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par le </a:t>
            </a:r>
            <a:r>
              <a:rPr lang="en-US" dirty="0" err="1"/>
              <a:t>méthane</a:t>
            </a:r>
            <a:r>
              <a:rPr lang="en-US" dirty="0"/>
              <a:t> et le </a:t>
            </a:r>
            <a:r>
              <a:rPr lang="en-US" dirty="0" err="1"/>
              <a:t>dioxyde</a:t>
            </a:r>
            <a:r>
              <a:rPr lang="en-US" dirty="0"/>
              <a:t> de </a:t>
            </a:r>
            <a:r>
              <a:rPr lang="en-US" dirty="0" err="1"/>
              <a:t>carbone</a:t>
            </a:r>
            <a:r>
              <a:rPr lang="en-US" dirty="0"/>
              <a:t> </a:t>
            </a:r>
            <a:r>
              <a:rPr lang="en-US" dirty="0" err="1"/>
              <a:t>ainsi</a:t>
            </a:r>
            <a:r>
              <a:rPr lang="en-US" dirty="0"/>
              <a:t> que le </a:t>
            </a:r>
            <a:r>
              <a:rPr lang="en-US" dirty="0" err="1"/>
              <a:t>sulfure</a:t>
            </a:r>
            <a:r>
              <a:rPr lang="en-US" dirty="0"/>
              <a:t> </a:t>
            </a:r>
            <a:r>
              <a:rPr lang="en-US" dirty="0" err="1"/>
              <a:t>d’hydrogène</a:t>
            </a:r>
            <a:r>
              <a:rPr lang="en-US" dirty="0"/>
              <a:t> et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composés</a:t>
            </a:r>
            <a:r>
              <a:rPr lang="en-US" dirty="0"/>
              <a:t> </a:t>
            </a:r>
            <a:r>
              <a:rPr lang="en-US" dirty="0" err="1"/>
              <a:t>organiques</a:t>
            </a:r>
            <a:r>
              <a:rPr lang="en-US" dirty="0"/>
              <a:t> </a:t>
            </a:r>
            <a:r>
              <a:rPr lang="en-US" dirty="0" err="1"/>
              <a:t>volatils</a:t>
            </a:r>
            <a:r>
              <a:rPr lang="en-US" dirty="0"/>
              <a:t>.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représenter</a:t>
            </a:r>
            <a:r>
              <a:rPr lang="en-US" dirty="0"/>
              <a:t> un </a:t>
            </a:r>
            <a:r>
              <a:rPr lang="en-US" dirty="0" err="1"/>
              <a:t>réel</a:t>
            </a:r>
            <a:r>
              <a:rPr lang="en-US" dirty="0"/>
              <a:t> danger pour la santé et la </a:t>
            </a:r>
            <a:r>
              <a:rPr lang="en-US" dirty="0" err="1"/>
              <a:t>sécurité</a:t>
            </a:r>
            <a:r>
              <a:rPr lang="en-US" dirty="0"/>
              <a:t> de la population et </a:t>
            </a:r>
            <a:r>
              <a:rPr lang="en-US" dirty="0" err="1"/>
              <a:t>générer</a:t>
            </a:r>
            <a:r>
              <a:rPr lang="en-US" dirty="0"/>
              <a:t> des </a:t>
            </a:r>
            <a:r>
              <a:rPr lang="en-US" dirty="0" err="1"/>
              <a:t>odeurs</a:t>
            </a:r>
            <a:r>
              <a:rPr lang="en-US" dirty="0"/>
              <a:t>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désagréables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le site </a:t>
            </a:r>
            <a:r>
              <a:rPr lang="en-US" dirty="0" err="1"/>
              <a:t>est</a:t>
            </a:r>
            <a:r>
              <a:rPr lang="en-US" dirty="0"/>
              <a:t> mal </a:t>
            </a:r>
            <a:r>
              <a:rPr lang="en-US" dirty="0" err="1"/>
              <a:t>géré</a:t>
            </a:r>
            <a:r>
              <a:rPr lang="en-US" dirty="0"/>
              <a:t>. </a:t>
            </a:r>
            <a:r>
              <a:rPr lang="en-US" dirty="0" err="1"/>
              <a:t>Dangereux</a:t>
            </a:r>
            <a:r>
              <a:rPr lang="en-US" dirty="0"/>
              <a:t> </a:t>
            </a:r>
            <a:r>
              <a:rPr lang="en-US" dirty="0" err="1"/>
              <a:t>pourquoi</a:t>
            </a:r>
            <a:r>
              <a:rPr lang="en-US" dirty="0"/>
              <a:t>? </a:t>
            </a:r>
            <a:r>
              <a:rPr lang="en-US" dirty="0" err="1"/>
              <a:t>Parce</a:t>
            </a:r>
            <a:r>
              <a:rPr lang="en-US" dirty="0"/>
              <a:t> que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inflammables et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 err="1"/>
              <a:t>participer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l’effet</a:t>
            </a:r>
            <a:r>
              <a:rPr lang="en-US" dirty="0"/>
              <a:t> de </a:t>
            </a:r>
            <a:r>
              <a:rPr lang="en-US" dirty="0" err="1"/>
              <a:t>serre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2778" y="701739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Donc</a:t>
            </a:r>
            <a:r>
              <a:rPr lang="en-US" dirty="0"/>
              <a:t>, </a:t>
            </a:r>
            <a:r>
              <a:rPr lang="en-US" dirty="0" err="1"/>
              <a:t>détourner</a:t>
            </a:r>
            <a:r>
              <a:rPr lang="en-US" dirty="0"/>
              <a:t> la </a:t>
            </a:r>
            <a:r>
              <a:rPr lang="en-US" dirty="0" err="1"/>
              <a:t>matière</a:t>
            </a:r>
            <a:r>
              <a:rPr lang="en-US" dirty="0"/>
              <a:t> </a:t>
            </a:r>
            <a:r>
              <a:rPr lang="en-US" dirty="0" err="1"/>
              <a:t>organique</a:t>
            </a:r>
            <a:r>
              <a:rPr lang="en-US" dirty="0"/>
              <a:t> </a:t>
            </a:r>
            <a:r>
              <a:rPr lang="en-US" dirty="0" err="1"/>
              <a:t>vouée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l'enfouissement</a:t>
            </a:r>
            <a:r>
              <a:rPr lang="en-US" dirty="0"/>
              <a:t> </a:t>
            </a:r>
            <a:r>
              <a:rPr lang="en-US" dirty="0" err="1"/>
              <a:t>permet</a:t>
            </a:r>
            <a:r>
              <a:rPr lang="en-US" dirty="0"/>
              <a:t> de : - </a:t>
            </a:r>
            <a:r>
              <a:rPr lang="en-US" dirty="0" err="1"/>
              <a:t>Valoriser</a:t>
            </a:r>
            <a:r>
              <a:rPr lang="en-US" dirty="0"/>
              <a:t> des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plutôt</a:t>
            </a:r>
            <a:r>
              <a:rPr lang="en-US" dirty="0"/>
              <a:t> que de les </a:t>
            </a:r>
            <a:r>
              <a:rPr lang="en-US" dirty="0" err="1"/>
              <a:t>condamner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déchets</a:t>
            </a:r>
            <a:r>
              <a:rPr lang="en-US" dirty="0"/>
              <a:t> ; - </a:t>
            </a:r>
            <a:r>
              <a:rPr lang="en-US" dirty="0" err="1"/>
              <a:t>Réduire</a:t>
            </a:r>
            <a:r>
              <a:rPr lang="en-US" dirty="0"/>
              <a:t> de plus de 40 % le volume de </a:t>
            </a:r>
            <a:r>
              <a:rPr lang="en-US" dirty="0" err="1"/>
              <a:t>résidus</a:t>
            </a:r>
            <a:r>
              <a:rPr lang="en-US" dirty="0"/>
              <a:t> </a:t>
            </a:r>
            <a:r>
              <a:rPr lang="en-US" dirty="0" err="1"/>
              <a:t>enfouis</a:t>
            </a:r>
            <a:r>
              <a:rPr lang="en-US" dirty="0"/>
              <a:t> ( 675 kg par an, par </a:t>
            </a:r>
            <a:r>
              <a:rPr lang="en-US" dirty="0" err="1"/>
              <a:t>famille</a:t>
            </a:r>
            <a:r>
              <a:rPr lang="en-US" dirty="0"/>
              <a:t>, </a:t>
            </a:r>
            <a:r>
              <a:rPr lang="en-US" dirty="0" err="1"/>
              <a:t>soit</a:t>
            </a:r>
            <a:r>
              <a:rPr lang="en-US" dirty="0"/>
              <a:t> 19 % de rebuts de cuisine et 22 % de </a:t>
            </a:r>
            <a:r>
              <a:rPr lang="en-US" dirty="0" err="1"/>
              <a:t>résidus</a:t>
            </a:r>
            <a:r>
              <a:rPr lang="en-US" dirty="0"/>
              <a:t> de </a:t>
            </a:r>
            <a:r>
              <a:rPr lang="en-US" dirty="0" err="1"/>
              <a:t>jardin</a:t>
            </a:r>
            <a:r>
              <a:rPr lang="en-US" dirty="0"/>
              <a:t> ); - </a:t>
            </a:r>
            <a:r>
              <a:rPr lang="en-US" dirty="0" err="1"/>
              <a:t>Diminuer</a:t>
            </a:r>
            <a:r>
              <a:rPr lang="en-US" dirty="0"/>
              <a:t> la pollution de </a:t>
            </a:r>
            <a:r>
              <a:rPr lang="en-US" dirty="0" err="1"/>
              <a:t>l'air</a:t>
            </a:r>
            <a:r>
              <a:rPr lang="en-US" dirty="0"/>
              <a:t>; - </a:t>
            </a:r>
            <a:r>
              <a:rPr lang="en-US" dirty="0" err="1"/>
              <a:t>Réduire</a:t>
            </a:r>
            <a:r>
              <a:rPr lang="en-US" dirty="0"/>
              <a:t> </a:t>
            </a:r>
            <a:r>
              <a:rPr lang="en-US" dirty="0" err="1"/>
              <a:t>substantiellement</a:t>
            </a:r>
            <a:r>
              <a:rPr lang="en-US" dirty="0"/>
              <a:t> la </a:t>
            </a:r>
            <a:r>
              <a:rPr lang="en-US" dirty="0" err="1"/>
              <a:t>quantité</a:t>
            </a:r>
            <a:r>
              <a:rPr lang="en-US" dirty="0"/>
              <a:t> de </a:t>
            </a:r>
            <a:r>
              <a:rPr lang="en-US" dirty="0" err="1"/>
              <a:t>liquide</a:t>
            </a:r>
            <a:r>
              <a:rPr lang="en-US" dirty="0"/>
              <a:t> </a:t>
            </a:r>
            <a:r>
              <a:rPr lang="en-US" dirty="0" err="1"/>
              <a:t>contenue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déchets</a:t>
            </a:r>
            <a:r>
              <a:rPr lang="en-US" dirty="0"/>
              <a:t> et </a:t>
            </a:r>
            <a:r>
              <a:rPr lang="en-US" dirty="0" err="1"/>
              <a:t>ainsi</a:t>
            </a:r>
            <a:r>
              <a:rPr lang="en-US" dirty="0"/>
              <a:t> </a:t>
            </a:r>
            <a:r>
              <a:rPr lang="en-US" dirty="0" err="1"/>
              <a:t>éviter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contamination </a:t>
            </a:r>
            <a:r>
              <a:rPr lang="en-US" dirty="0" err="1"/>
              <a:t>importante</a:t>
            </a:r>
            <a:r>
              <a:rPr lang="en-US" dirty="0"/>
              <a:t> de </a:t>
            </a:r>
            <a:r>
              <a:rPr lang="en-US" dirty="0" err="1"/>
              <a:t>l’eau</a:t>
            </a:r>
            <a:r>
              <a:rPr lang="en-US" dirty="0"/>
              <a:t> ; - Aider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stabiliser</a:t>
            </a:r>
            <a:r>
              <a:rPr lang="en-US" dirty="0"/>
              <a:t> les </a:t>
            </a:r>
            <a:r>
              <a:rPr lang="en-US" dirty="0" err="1"/>
              <a:t>matériaux</a:t>
            </a:r>
            <a:r>
              <a:rPr lang="en-US" dirty="0"/>
              <a:t> au lieu de les </a:t>
            </a:r>
            <a:r>
              <a:rPr lang="en-US" dirty="0" err="1"/>
              <a:t>déposer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 site. </a:t>
            </a:r>
            <a:r>
              <a:rPr lang="en-US" dirty="0" err="1"/>
              <a:t>L’activité</a:t>
            </a:r>
            <a:r>
              <a:rPr lang="en-US" dirty="0"/>
              <a:t> </a:t>
            </a:r>
            <a:r>
              <a:rPr lang="en-US" dirty="0" err="1"/>
              <a:t>microbienne</a:t>
            </a:r>
            <a:r>
              <a:rPr lang="en-US" dirty="0"/>
              <a:t> </a:t>
            </a:r>
            <a:r>
              <a:rPr lang="en-US" dirty="0" err="1"/>
              <a:t>générée</a:t>
            </a:r>
            <a:r>
              <a:rPr lang="en-US" dirty="0"/>
              <a:t> par les </a:t>
            </a:r>
            <a:r>
              <a:rPr lang="en-US" dirty="0" err="1"/>
              <a:t>résidus</a:t>
            </a:r>
            <a:r>
              <a:rPr lang="en-US" dirty="0"/>
              <a:t> </a:t>
            </a:r>
            <a:r>
              <a:rPr lang="en-US" dirty="0" err="1"/>
              <a:t>organiques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rendre</a:t>
            </a:r>
            <a:r>
              <a:rPr lang="en-US" dirty="0"/>
              <a:t> les </a:t>
            </a:r>
            <a:r>
              <a:rPr lang="en-US" dirty="0" err="1"/>
              <a:t>composés</a:t>
            </a:r>
            <a:r>
              <a:rPr lang="en-US" dirty="0"/>
              <a:t> </a:t>
            </a:r>
            <a:r>
              <a:rPr lang="en-US" dirty="0" err="1"/>
              <a:t>dangereux</a:t>
            </a:r>
            <a:r>
              <a:rPr lang="en-US" dirty="0"/>
              <a:t> plus </a:t>
            </a:r>
            <a:r>
              <a:rPr lang="en-US" dirty="0" err="1"/>
              <a:t>solubles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l’eau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4778" y="70173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www.recyc-quebec.gouv.qc.ca</a:t>
            </a:r>
            <a:r>
              <a:rPr lang="en-US" dirty="0"/>
              <a:t>/sites/default/files/documents/</a:t>
            </a:r>
            <a:r>
              <a:rPr lang="en-US" dirty="0" err="1"/>
              <a:t>Le_compostage_facilite.pdf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57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9D1F0-56DF-1129-267B-5777C954F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C90D44-7222-2BA3-D364-436DD63A287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64B41"/>
          </a:solidFill>
          <a:ln>
            <a:solidFill>
              <a:srgbClr val="164B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D732C9EF-F35E-7658-FB7B-6ACA5FDC799E}"/>
              </a:ext>
            </a:extLst>
          </p:cNvPr>
          <p:cNvSpPr txBox="1">
            <a:spLocks/>
          </p:cNvSpPr>
          <p:nvPr/>
        </p:nvSpPr>
        <p:spPr>
          <a:xfrm>
            <a:off x="3335736" y="5023064"/>
            <a:ext cx="5450351" cy="4938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800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B5C39043-C4BD-8568-5AE8-3BA0191860E1}"/>
              </a:ext>
            </a:extLst>
          </p:cNvPr>
          <p:cNvSpPr txBox="1">
            <a:spLocks/>
          </p:cNvSpPr>
          <p:nvPr/>
        </p:nvSpPr>
        <p:spPr>
          <a:xfrm>
            <a:off x="3374263" y="5023064"/>
            <a:ext cx="5450351" cy="4938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525A34-0F1E-01B9-27DC-2433189C06C9}"/>
              </a:ext>
            </a:extLst>
          </p:cNvPr>
          <p:cNvSpPr txBox="1"/>
          <p:nvPr/>
        </p:nvSpPr>
        <p:spPr>
          <a:xfrm>
            <a:off x="4739592" y="2121813"/>
            <a:ext cx="38691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3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Bien trier les déchets dans mon école!</a:t>
            </a:r>
            <a:endParaRPr lang="fr-CA" sz="33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F7A9C2-D54B-2363-4C1D-74892CD05BDA}"/>
              </a:ext>
            </a:extLst>
          </p:cNvPr>
          <p:cNvSpPr txBox="1">
            <a:spLocks/>
          </p:cNvSpPr>
          <p:nvPr/>
        </p:nvSpPr>
        <p:spPr>
          <a:xfrm>
            <a:off x="4739592" y="3974016"/>
            <a:ext cx="3423101" cy="73805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fr-CA" sz="1500" dirty="0">
              <a:solidFill>
                <a:srgbClr val="8CC63D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84BE9A0-CD2C-BAEB-B662-E129C5F25980}"/>
              </a:ext>
            </a:extLst>
          </p:cNvPr>
          <p:cNvSpPr txBox="1">
            <a:spLocks/>
          </p:cNvSpPr>
          <p:nvPr/>
        </p:nvSpPr>
        <p:spPr>
          <a:xfrm>
            <a:off x="4761893" y="3851147"/>
            <a:ext cx="3696307" cy="96659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fr-CA" sz="1800" dirty="0">
                <a:solidFill>
                  <a:srgbClr val="8CC63D"/>
                </a:solidFill>
                <a:latin typeface="Poppins ExtraLight" pitchFamily="2" charset="77"/>
                <a:cs typeface="Poppins ExtraLight" pitchFamily="2" charset="77"/>
              </a:rPr>
              <a:t>Section destinée au personnel des écoles de Gatineau pour optimiser le tri des élèves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4FC232B-760A-341E-8947-7A0E0CEC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69" y="6297625"/>
            <a:ext cx="2224668" cy="4088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4F461D-D8C2-65BB-CA26-0E16EEA1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775" y="1647383"/>
            <a:ext cx="700088" cy="371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3731104-80B4-FAF8-9384-7C9186CB2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044" y="3768691"/>
            <a:ext cx="691053" cy="531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2607BB-BF6F-AF12-9A2E-FC5B0A54F7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1519" y="1944924"/>
            <a:ext cx="4410661" cy="294411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21493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330" y="179895"/>
            <a:ext cx="9144002" cy="548640"/>
          </a:xfrm>
        </p:spPr>
        <p:txBody>
          <a:bodyPr>
            <a:noAutofit/>
          </a:bodyPr>
          <a:lstStyle/>
          <a:p>
            <a:pPr algn="l"/>
            <a:r>
              <a:rPr lang="fr-FR" sz="4000" dirty="0">
                <a:latin typeface="Abadi MT Condensed Extra Bold"/>
                <a:cs typeface="Abadi MT Condensed Extra Bold"/>
              </a:rPr>
              <a:t>Les 5 règles pour la gestion de vos déchets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916" y="4184374"/>
            <a:ext cx="1502084" cy="2673626"/>
          </a:xfrm>
          <a:prstGeom prst="rect">
            <a:avLst/>
          </a:prstGeom>
        </p:spPr>
      </p:pic>
      <p:pic>
        <p:nvPicPr>
          <p:cNvPr id="2050" name="Picture 2" descr="https://lh6.googleusercontent.com/FPiSQcX6_RND_Ps89gPcLWUfbcqKlI3Ic3a8n9wDmfD_jZ9wS9id-32Bhzl6vdBR3uGiNMtO0xDHI5QGifgDqqgScVZsnejCVtkrxBCLFpvpzv_wt6RbhFpzrEkHSBI3rx7xrJZXRx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20281" r="1"/>
          <a:stretch/>
        </p:blipFill>
        <p:spPr bwMode="auto">
          <a:xfrm>
            <a:off x="3667540" y="4504287"/>
            <a:ext cx="3974376" cy="23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IBDV-LM5MvOE_0cgJLWKzdowmRk7oz8fkvCC3NSRjezh3k2-bwq2DtFBDn6AUyovbLj8IQzU1RoIsl1kteyxSuu2cKkN6bDEpcRFAQ_huVKHpFXFgEZfY8IuJKMHRcBufWEdIv2WSA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r="2993"/>
          <a:stretch/>
        </p:blipFill>
        <p:spPr bwMode="auto">
          <a:xfrm>
            <a:off x="-1" y="4387087"/>
            <a:ext cx="3692773" cy="247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6103" y="845735"/>
            <a:ext cx="8328993" cy="402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2700" dirty="0">
                <a:latin typeface="+mj-lt"/>
              </a:rPr>
              <a:t>Toujours utiliser le bon sac pour le bon bac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2700" dirty="0">
                <a:latin typeface="+mj-lt"/>
              </a:rPr>
              <a:t>Toujours placer les bacs en trios (recyclage, compost, poubelle)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2700" dirty="0">
                <a:latin typeface="+mj-lt"/>
              </a:rPr>
              <a:t>Toujours mettre de l’affichage au-dessus des bacs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2700" dirty="0">
                <a:latin typeface="+mj-lt"/>
              </a:rPr>
              <a:t>Toujours laisser les couvercles ouverts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CA" sz="2700" dirty="0">
                <a:latin typeface="+mj-lt"/>
              </a:rPr>
              <a:t>Toujours former les élèves au moins une fois par année</a:t>
            </a:r>
          </a:p>
          <a:p>
            <a:pPr marL="342900" indent="-342900" fontAlgn="base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endParaRPr lang="fr-CA" sz="2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583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uage 19"/>
          <p:cNvSpPr/>
          <p:nvPr/>
        </p:nvSpPr>
        <p:spPr>
          <a:xfrm>
            <a:off x="5404412" y="5980513"/>
            <a:ext cx="754329" cy="490681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2888" y="1688711"/>
            <a:ext cx="8525005" cy="1583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100" dirty="0">
                <a:cs typeface="Rockwell"/>
              </a:rPr>
              <a:t>Les ordures voyagent </a:t>
            </a:r>
            <a:r>
              <a:rPr lang="fr-FR" sz="2800" b="1" dirty="0">
                <a:solidFill>
                  <a:srgbClr val="FF0000"/>
                </a:solidFill>
                <a:cs typeface="Rockwell"/>
              </a:rPr>
              <a:t>125 km </a:t>
            </a:r>
            <a:r>
              <a:rPr lang="fr-FR" sz="2100" dirty="0">
                <a:cs typeface="Rockwell"/>
              </a:rPr>
              <a:t>pour atteindre </a:t>
            </a:r>
          </a:p>
          <a:p>
            <a:pPr marL="0" indent="0">
              <a:buNone/>
            </a:pPr>
            <a:r>
              <a:rPr lang="fr-FR" sz="2100" dirty="0">
                <a:cs typeface="Rockwell"/>
              </a:rPr>
              <a:t>le site d’enfouissement !!!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2" y="6555369"/>
            <a:ext cx="9144000" cy="2851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2" name="Connecteur droit 11"/>
          <p:cNvCxnSpPr>
            <a:stCxn id="10" idx="1"/>
            <a:endCxn id="10" idx="3"/>
          </p:cNvCxnSpPr>
          <p:nvPr/>
        </p:nvCxnSpPr>
        <p:spPr>
          <a:xfrm>
            <a:off x="1472" y="6697937"/>
            <a:ext cx="9144000" cy="0"/>
          </a:xfrm>
          <a:prstGeom prst="line">
            <a:avLst/>
          </a:prstGeom>
          <a:ln w="28575" cmpd="sng">
            <a:solidFill>
              <a:schemeClr val="bg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160" y="5476514"/>
            <a:ext cx="3090840" cy="1492296"/>
          </a:xfrm>
          <a:prstGeom prst="rect">
            <a:avLst/>
          </a:prstGeom>
        </p:spPr>
      </p:pic>
      <p:sp>
        <p:nvSpPr>
          <p:cNvPr id="16" name="Forme libre 15"/>
          <p:cNvSpPr/>
          <p:nvPr/>
        </p:nvSpPr>
        <p:spPr>
          <a:xfrm>
            <a:off x="1254565" y="2660664"/>
            <a:ext cx="6660038" cy="2710136"/>
          </a:xfrm>
          <a:custGeom>
            <a:avLst/>
            <a:gdLst>
              <a:gd name="connsiteX0" fmla="*/ 0 w 6660038"/>
              <a:gd name="connsiteY0" fmla="*/ 1007967 h 2710136"/>
              <a:gd name="connsiteX1" fmla="*/ 851866 w 6660038"/>
              <a:gd name="connsiteY1" fmla="*/ 388385 h 2710136"/>
              <a:gd name="connsiteX2" fmla="*/ 1579823 w 6660038"/>
              <a:gd name="connsiteY2" fmla="*/ 605239 h 2710136"/>
              <a:gd name="connsiteX3" fmla="*/ 1827639 w 6660038"/>
              <a:gd name="connsiteY3" fmla="*/ 1503633 h 2710136"/>
              <a:gd name="connsiteX4" fmla="*/ 820889 w 6660038"/>
              <a:gd name="connsiteY4" fmla="*/ 1766956 h 2710136"/>
              <a:gd name="connsiteX5" fmla="*/ 882843 w 6660038"/>
              <a:gd name="connsiteY5" fmla="*/ 1085415 h 2710136"/>
              <a:gd name="connsiteX6" fmla="*/ 1192612 w 6660038"/>
              <a:gd name="connsiteY6" fmla="*/ 744645 h 2710136"/>
              <a:gd name="connsiteX7" fmla="*/ 1967035 w 6660038"/>
              <a:gd name="connsiteY7" fmla="*/ 465833 h 2710136"/>
              <a:gd name="connsiteX8" fmla="*/ 2664016 w 6660038"/>
              <a:gd name="connsiteY8" fmla="*/ 574260 h 2710136"/>
              <a:gd name="connsiteX9" fmla="*/ 3345508 w 6660038"/>
              <a:gd name="connsiteY9" fmla="*/ 992478 h 2710136"/>
              <a:gd name="connsiteX10" fmla="*/ 3655277 w 6660038"/>
              <a:gd name="connsiteY10" fmla="*/ 2061257 h 2710136"/>
              <a:gd name="connsiteX11" fmla="*/ 2958296 w 6660038"/>
              <a:gd name="connsiteY11" fmla="*/ 2696329 h 2710136"/>
              <a:gd name="connsiteX12" fmla="*/ 1936058 w 6660038"/>
              <a:gd name="connsiteY12" fmla="*/ 2417517 h 2710136"/>
              <a:gd name="connsiteX13" fmla="*/ 2168385 w 6660038"/>
              <a:gd name="connsiteY13" fmla="*/ 1503633 h 2710136"/>
              <a:gd name="connsiteX14" fmla="*/ 2927319 w 6660038"/>
              <a:gd name="connsiteY14" fmla="*/ 1100905 h 2710136"/>
              <a:gd name="connsiteX15" fmla="*/ 4150908 w 6660038"/>
              <a:gd name="connsiteY15" fmla="*/ 899541 h 2710136"/>
              <a:gd name="connsiteX16" fmla="*/ 5281565 w 6660038"/>
              <a:gd name="connsiteY16" fmla="*/ 1069926 h 2710136"/>
              <a:gd name="connsiteX17" fmla="*/ 5281565 w 6660038"/>
              <a:gd name="connsiteY17" fmla="*/ 1844403 h 2710136"/>
              <a:gd name="connsiteX18" fmla="*/ 4476165 w 6660038"/>
              <a:gd name="connsiteY18" fmla="*/ 1797935 h 2710136"/>
              <a:gd name="connsiteX19" fmla="*/ 3965046 w 6660038"/>
              <a:gd name="connsiteY19" fmla="*/ 1395206 h 2710136"/>
              <a:gd name="connsiteX20" fmla="*/ 4135419 w 6660038"/>
              <a:gd name="connsiteY20" fmla="*/ 651708 h 2710136"/>
              <a:gd name="connsiteX21" fmla="*/ 4383235 w 6660038"/>
              <a:gd name="connsiteY21" fmla="*/ 341917 h 2710136"/>
              <a:gd name="connsiteX22" fmla="*/ 4863377 w 6660038"/>
              <a:gd name="connsiteY22" fmla="*/ 47615 h 2710136"/>
              <a:gd name="connsiteX23" fmla="*/ 6179896 w 6660038"/>
              <a:gd name="connsiteY23" fmla="*/ 78594 h 2710136"/>
              <a:gd name="connsiteX24" fmla="*/ 6660038 w 6660038"/>
              <a:gd name="connsiteY24" fmla="*/ 791114 h 271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60038" h="2710136">
                <a:moveTo>
                  <a:pt x="0" y="1007967"/>
                </a:moveTo>
                <a:cubicBezTo>
                  <a:pt x="294281" y="731736"/>
                  <a:pt x="588562" y="455506"/>
                  <a:pt x="851866" y="388385"/>
                </a:cubicBezTo>
                <a:cubicBezTo>
                  <a:pt x="1115170" y="321264"/>
                  <a:pt x="1417194" y="419364"/>
                  <a:pt x="1579823" y="605239"/>
                </a:cubicBezTo>
                <a:cubicBezTo>
                  <a:pt x="1742452" y="791114"/>
                  <a:pt x="1954128" y="1310014"/>
                  <a:pt x="1827639" y="1503633"/>
                </a:cubicBezTo>
                <a:cubicBezTo>
                  <a:pt x="1701150" y="1697253"/>
                  <a:pt x="978355" y="1836659"/>
                  <a:pt x="820889" y="1766956"/>
                </a:cubicBezTo>
                <a:cubicBezTo>
                  <a:pt x="663423" y="1697253"/>
                  <a:pt x="820889" y="1255800"/>
                  <a:pt x="882843" y="1085415"/>
                </a:cubicBezTo>
                <a:cubicBezTo>
                  <a:pt x="944797" y="915030"/>
                  <a:pt x="1011913" y="847909"/>
                  <a:pt x="1192612" y="744645"/>
                </a:cubicBezTo>
                <a:cubicBezTo>
                  <a:pt x="1373311" y="641381"/>
                  <a:pt x="1721801" y="494230"/>
                  <a:pt x="1967035" y="465833"/>
                </a:cubicBezTo>
                <a:cubicBezTo>
                  <a:pt x="2212269" y="437436"/>
                  <a:pt x="2434271" y="486486"/>
                  <a:pt x="2664016" y="574260"/>
                </a:cubicBezTo>
                <a:cubicBezTo>
                  <a:pt x="2893761" y="662034"/>
                  <a:pt x="3180298" y="744645"/>
                  <a:pt x="3345508" y="992478"/>
                </a:cubicBezTo>
                <a:cubicBezTo>
                  <a:pt x="3510718" y="1240311"/>
                  <a:pt x="3719812" y="1777282"/>
                  <a:pt x="3655277" y="2061257"/>
                </a:cubicBezTo>
                <a:cubicBezTo>
                  <a:pt x="3590742" y="2345232"/>
                  <a:pt x="3244833" y="2636952"/>
                  <a:pt x="2958296" y="2696329"/>
                </a:cubicBezTo>
                <a:cubicBezTo>
                  <a:pt x="2671760" y="2755706"/>
                  <a:pt x="2067710" y="2616300"/>
                  <a:pt x="1936058" y="2417517"/>
                </a:cubicBezTo>
                <a:cubicBezTo>
                  <a:pt x="1804406" y="2218734"/>
                  <a:pt x="2003175" y="1723068"/>
                  <a:pt x="2168385" y="1503633"/>
                </a:cubicBezTo>
                <a:cubicBezTo>
                  <a:pt x="2333595" y="1284198"/>
                  <a:pt x="2596899" y="1201587"/>
                  <a:pt x="2927319" y="1100905"/>
                </a:cubicBezTo>
                <a:cubicBezTo>
                  <a:pt x="3257739" y="1000223"/>
                  <a:pt x="3758534" y="904704"/>
                  <a:pt x="4150908" y="899541"/>
                </a:cubicBezTo>
                <a:cubicBezTo>
                  <a:pt x="4543282" y="894378"/>
                  <a:pt x="5093122" y="912449"/>
                  <a:pt x="5281565" y="1069926"/>
                </a:cubicBezTo>
                <a:cubicBezTo>
                  <a:pt x="5470008" y="1227403"/>
                  <a:pt x="5415798" y="1723068"/>
                  <a:pt x="5281565" y="1844403"/>
                </a:cubicBezTo>
                <a:cubicBezTo>
                  <a:pt x="5147332" y="1965738"/>
                  <a:pt x="4695585" y="1872801"/>
                  <a:pt x="4476165" y="1797935"/>
                </a:cubicBezTo>
                <a:cubicBezTo>
                  <a:pt x="4256745" y="1723069"/>
                  <a:pt x="4021837" y="1586244"/>
                  <a:pt x="3965046" y="1395206"/>
                </a:cubicBezTo>
                <a:cubicBezTo>
                  <a:pt x="3908255" y="1204168"/>
                  <a:pt x="4065721" y="827256"/>
                  <a:pt x="4135419" y="651708"/>
                </a:cubicBezTo>
                <a:cubicBezTo>
                  <a:pt x="4205117" y="476160"/>
                  <a:pt x="4261909" y="442599"/>
                  <a:pt x="4383235" y="341917"/>
                </a:cubicBezTo>
                <a:cubicBezTo>
                  <a:pt x="4504561" y="241235"/>
                  <a:pt x="4563934" y="91502"/>
                  <a:pt x="4863377" y="47615"/>
                </a:cubicBezTo>
                <a:cubicBezTo>
                  <a:pt x="5162820" y="3728"/>
                  <a:pt x="5880453" y="-45322"/>
                  <a:pt x="6179896" y="78594"/>
                </a:cubicBezTo>
                <a:cubicBezTo>
                  <a:pt x="6479339" y="202510"/>
                  <a:pt x="6660038" y="791114"/>
                  <a:pt x="6660038" y="791114"/>
                </a:cubicBezTo>
              </a:path>
            </a:pathLst>
          </a:cu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247813" y="3668630"/>
            <a:ext cx="1471406" cy="68154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0000"/>
                </a:solidFill>
                <a:latin typeface="+mj-lt"/>
              </a:rPr>
              <a:t>Gatineau</a:t>
            </a:r>
            <a:endParaRPr lang="fr-FR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7416486" y="3296884"/>
            <a:ext cx="1471406" cy="681541"/>
          </a:xfrm>
          <a:prstGeom prst="round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0000"/>
                </a:solidFill>
                <a:latin typeface="+mj-lt"/>
              </a:rPr>
              <a:t>Lachute</a:t>
            </a:r>
            <a:endParaRPr lang="fr-FR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Espace réservé du contenu 7" descr="sac poube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404" y="2660666"/>
            <a:ext cx="985391" cy="973195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72" y="560895"/>
            <a:ext cx="901626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cs typeface="Abadi MT Condensed Extra Bold"/>
              </a:rPr>
              <a:t>Nos ORDURES VOYAGENT BEAUCOUP!</a:t>
            </a:r>
          </a:p>
        </p:txBody>
      </p:sp>
      <p:sp>
        <p:nvSpPr>
          <p:cNvPr id="14" name="Nuage 13"/>
          <p:cNvSpPr/>
          <p:nvPr/>
        </p:nvSpPr>
        <p:spPr>
          <a:xfrm>
            <a:off x="4599022" y="5749425"/>
            <a:ext cx="1074329" cy="751651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Nuage 18"/>
          <p:cNvSpPr/>
          <p:nvPr/>
        </p:nvSpPr>
        <p:spPr>
          <a:xfrm>
            <a:off x="3517648" y="5506397"/>
            <a:ext cx="1372293" cy="925842"/>
          </a:xfrm>
          <a:prstGeom prst="cloud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0000"/>
                </a:solidFill>
                <a:latin typeface="+mj-lt"/>
              </a:rPr>
              <a:t>CO</a:t>
            </a:r>
            <a:r>
              <a:rPr lang="fr-FR" sz="2800" baseline="-25000" dirty="0">
                <a:solidFill>
                  <a:srgbClr val="00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955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034367"/>
            <a:ext cx="9144000" cy="89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male-213729_128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969" y="0"/>
            <a:ext cx="942688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1641" y="778533"/>
            <a:ext cx="5519370" cy="2562166"/>
          </a:xfrm>
          <a:prstGeom prst="rect">
            <a:avLst/>
          </a:prstGeom>
          <a:solidFill>
            <a:srgbClr val="096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nourriture&#10;&#10;Description générée automatiquement">
            <a:extLst>
              <a:ext uri="{FF2B5EF4-FFF2-40B4-BE49-F238E27FC236}">
                <a16:creationId xmlns:a16="http://schemas.microsoft.com/office/drawing/2014/main" id="{A76E314C-E98F-B786-2F70-958237C4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628" y="1543705"/>
            <a:ext cx="1868258" cy="3097558"/>
          </a:xfrm>
          <a:prstGeom prst="rect">
            <a:avLst/>
          </a:prstGeom>
        </p:spPr>
      </p:pic>
      <p:pic>
        <p:nvPicPr>
          <p:cNvPr id="9" name="Image 8" descr="Une image contenant texte, capture d’écran, Marque&#10;&#10;Description générée automatiquement">
            <a:extLst>
              <a:ext uri="{FF2B5EF4-FFF2-40B4-BE49-F238E27FC236}">
                <a16:creationId xmlns:a16="http://schemas.microsoft.com/office/drawing/2014/main" id="{4DCE3049-36A1-461B-80CC-101A8257D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267" y="1550435"/>
            <a:ext cx="1880784" cy="3097558"/>
          </a:xfrm>
          <a:prstGeom prst="rect">
            <a:avLst/>
          </a:prstGeom>
        </p:spPr>
      </p:pic>
      <p:pic>
        <p:nvPicPr>
          <p:cNvPr id="15" name="Image 14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3F8BAF60-6071-23AA-1146-7766D7FD7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818" y="1550435"/>
            <a:ext cx="1885016" cy="30975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02618" y="-123952"/>
            <a:ext cx="78582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rgbClr val="FFFFFF"/>
                </a:solidFill>
                <a:latin typeface="+mj-lt"/>
                <a:cs typeface="Abadi MT Condensed Extra Bold"/>
              </a:rPr>
              <a:t>Comment</a:t>
            </a:r>
            <a:r>
              <a:rPr lang="fr-FR" sz="6600" dirty="0">
                <a:solidFill>
                  <a:srgbClr val="FFFFFF"/>
                </a:solidFill>
                <a:latin typeface="Abadi MT Condensed Extra Bold"/>
                <a:cs typeface="Abadi MT Condensed Extra Bold"/>
              </a:rPr>
              <a:t> bien trier?</a:t>
            </a:r>
          </a:p>
        </p:txBody>
      </p:sp>
      <p:pic>
        <p:nvPicPr>
          <p:cNvPr id="13" name="Image 12" descr="male-213729_1280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57" b="93043" l="0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078" y="2951294"/>
            <a:ext cx="2375172" cy="24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5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59367"/>
            <a:ext cx="7981013" cy="54864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cs typeface="Abadi MT Condensed Extra Bold"/>
              </a:rPr>
              <a:t>COMPOST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62887" y="953714"/>
            <a:ext cx="10249934" cy="5759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+mj-lt"/>
                <a:cs typeface="Rockwell"/>
              </a:rPr>
              <a:t>À l’école comme à la maison, je peux mettre dans le bac brun...</a:t>
            </a:r>
          </a:p>
          <a:p>
            <a:endParaRPr lang="fr-FR" dirty="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61" b="7900"/>
          <a:stretch/>
        </p:blipFill>
        <p:spPr>
          <a:xfrm>
            <a:off x="7082365" y="30589"/>
            <a:ext cx="1814519" cy="1815713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1" b="89147" l="4196" r="888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50" r="10818" b="14358"/>
          <a:stretch/>
        </p:blipFill>
        <p:spPr bwMode="auto">
          <a:xfrm rot="18815021">
            <a:off x="4649681" y="4388845"/>
            <a:ext cx="1609352" cy="15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Espace réservé du contenu 5"/>
          <p:cNvSpPr txBox="1">
            <a:spLocks/>
          </p:cNvSpPr>
          <p:nvPr/>
        </p:nvSpPr>
        <p:spPr>
          <a:xfrm>
            <a:off x="458387" y="3935257"/>
            <a:ext cx="4695091" cy="86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Papier, mouchoirs et carton souillés</a:t>
            </a:r>
          </a:p>
        </p:txBody>
      </p:sp>
      <p:pic>
        <p:nvPicPr>
          <p:cNvPr id="55" name="Image 54" descr="imagesCAHAHI0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013" y="4525257"/>
            <a:ext cx="1509089" cy="12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à coins arrondis 53"/>
          <p:cNvSpPr/>
          <p:nvPr/>
        </p:nvSpPr>
        <p:spPr>
          <a:xfrm>
            <a:off x="362886" y="3901834"/>
            <a:ext cx="6170512" cy="2230393"/>
          </a:xfrm>
          <a:prstGeom prst="roundRect">
            <a:avLst/>
          </a:prstGeom>
          <a:noFill/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" b="98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11032">
            <a:off x="865151" y="4582619"/>
            <a:ext cx="1341186" cy="1341186"/>
          </a:xfrm>
          <a:prstGeom prst="rect">
            <a:avLst/>
          </a:prstGeom>
        </p:spPr>
      </p:pic>
      <p:pic>
        <p:nvPicPr>
          <p:cNvPr id="62" name="Image 61" descr="cake-1776661_1920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662" y="2654420"/>
            <a:ext cx="1220829" cy="1063140"/>
          </a:xfrm>
          <a:prstGeom prst="rect">
            <a:avLst/>
          </a:prstGeom>
        </p:spPr>
      </p:pic>
      <p:pic>
        <p:nvPicPr>
          <p:cNvPr id="58" name="Image 57" descr="e79a8615f7a18642f460ced2b4e6b08c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682776">
            <a:off x="4570433" y="2016867"/>
            <a:ext cx="1878664" cy="150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92" b="93590" l="6286" r="95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250">
            <a:off x="2309985" y="1959098"/>
            <a:ext cx="1349177" cy="1202695"/>
          </a:xfrm>
          <a:prstGeom prst="rect">
            <a:avLst/>
          </a:prstGeom>
        </p:spPr>
      </p:pic>
      <p:pic>
        <p:nvPicPr>
          <p:cNvPr id="79" name="Image 78" descr="fru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90599">
            <a:off x="469776" y="2321484"/>
            <a:ext cx="1408528" cy="106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beef-1814638_1920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7668">
            <a:off x="3496142" y="2814884"/>
            <a:ext cx="1410229" cy="1068689"/>
          </a:xfrm>
          <a:prstGeom prst="rect">
            <a:avLst/>
          </a:prstGeom>
        </p:spPr>
      </p:pic>
      <p:sp>
        <p:nvSpPr>
          <p:cNvPr id="67" name="Espace réservé du contenu 5"/>
          <p:cNvSpPr txBox="1">
            <a:spLocks/>
          </p:cNvSpPr>
          <p:nvPr/>
        </p:nvSpPr>
        <p:spPr>
          <a:xfrm>
            <a:off x="506422" y="1769972"/>
            <a:ext cx="4513382" cy="499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Les restes de nourriture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62889" y="1778766"/>
            <a:ext cx="6170511" cy="2025238"/>
          </a:xfrm>
          <a:prstGeom prst="roundRect">
            <a:avLst/>
          </a:prstGeom>
          <a:noFill/>
          <a:ln w="28575" cmpd="sng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969" b="78711" l="18750" r="77539">
                        <a14:foregroundMark x1="58398" y1="40039" x2="58398" y2="40039"/>
                        <a14:foregroundMark x1="60156" y1="48438" x2="60156" y2="48438"/>
                        <a14:foregroundMark x1="72461" y1="41211" x2="72461" y2="41211"/>
                        <a14:foregroundMark x1="54297" y1="43750" x2="54297" y2="43750"/>
                        <a14:foregroundMark x1="41797" y1="39844" x2="41797" y2="39844"/>
                      </a14:backgroundRemoval>
                    </a14:imgEffect>
                  </a14:imgLayer>
                </a14:imgProps>
              </a:ext>
            </a:extLst>
          </a:blip>
          <a:srcRect l="22195" t="28569" r="22661" b="25311"/>
          <a:stretch/>
        </p:blipFill>
        <p:spPr>
          <a:xfrm>
            <a:off x="7500057" y="823499"/>
            <a:ext cx="796408" cy="6660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100000" l="8750" r="94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76457">
            <a:off x="3209593" y="1809668"/>
            <a:ext cx="1708640" cy="113909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763" y="59767"/>
            <a:ext cx="9036000" cy="6731997"/>
          </a:xfrm>
          <a:prstGeom prst="rect">
            <a:avLst/>
          </a:prstGeom>
          <a:noFill/>
          <a:ln w="203200" cmpd="sng">
            <a:solidFill>
              <a:srgbClr val="A04E1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poubelle, Poubelle, conteneur, Confinement des déchets&#10;&#10;Le contenu généré par l’IA peut être incorrect.">
            <a:extLst>
              <a:ext uri="{FF2B5EF4-FFF2-40B4-BE49-F238E27FC236}">
                <a16:creationId xmlns:a16="http://schemas.microsoft.com/office/drawing/2014/main" id="{6D67E121-4EBC-925D-7052-23A3EBC4C6A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6594" t="11064" r="14351" b="10941"/>
          <a:stretch>
            <a:fillRect/>
          </a:stretch>
        </p:blipFill>
        <p:spPr>
          <a:xfrm>
            <a:off x="6715573" y="2269188"/>
            <a:ext cx="2181311" cy="3398187"/>
          </a:xfrm>
          <a:prstGeom prst="rect">
            <a:avLst/>
          </a:prstGeom>
        </p:spPr>
      </p:pic>
      <p:grpSp>
        <p:nvGrpSpPr>
          <p:cNvPr id="63" name="Grouper 62"/>
          <p:cNvGrpSpPr/>
          <p:nvPr/>
        </p:nvGrpSpPr>
        <p:grpSpPr>
          <a:xfrm rot="754708">
            <a:off x="7305553" y="4950059"/>
            <a:ext cx="2076697" cy="2093053"/>
            <a:chOff x="4198258" y="1834178"/>
            <a:chExt cx="4480496" cy="3740429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3000" b="87250" l="45625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913" t="22094" r="5087" b="12456"/>
            <a:stretch/>
          </p:blipFill>
          <p:spPr>
            <a:xfrm>
              <a:off x="4198258" y="1834179"/>
              <a:ext cx="4480496" cy="3740428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6952" y="2169862"/>
              <a:ext cx="677048" cy="1330764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89320" l="0" r="100000">
                          <a14:backgroundMark x1="17857" y1="24242" x2="17857" y2="24242"/>
                          <a14:backgroundMark x1="20238" y1="8081" x2="20238" y2="8081"/>
                          <a14:backgroundMark x1="77381" y1="13131" x2="77381" y2="13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86" y="1834178"/>
              <a:ext cx="758509" cy="735150"/>
            </a:xfrm>
            <a:prstGeom prst="rect">
              <a:avLst/>
            </a:prstGeom>
          </p:spPr>
        </p:pic>
        <p:pic>
          <p:nvPicPr>
            <p:cNvPr id="70" name="Image 69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231" b="89231" l="10078" r="8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1485" y="2569328"/>
              <a:ext cx="917268" cy="931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41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r 38"/>
          <p:cNvGrpSpPr/>
          <p:nvPr/>
        </p:nvGrpSpPr>
        <p:grpSpPr>
          <a:xfrm>
            <a:off x="362889" y="1760598"/>
            <a:ext cx="5924328" cy="4661205"/>
            <a:chOff x="-113139" y="1779317"/>
            <a:chExt cx="2087097" cy="2225224"/>
          </a:xfrm>
        </p:grpSpPr>
        <p:sp>
          <p:nvSpPr>
            <p:cNvPr id="40" name="Espace réservé du contenu 5"/>
            <p:cNvSpPr txBox="1">
              <a:spLocks/>
            </p:cNvSpPr>
            <p:nvPr/>
          </p:nvSpPr>
          <p:spPr>
            <a:xfrm>
              <a:off x="4832" y="1819167"/>
              <a:ext cx="1969126" cy="4963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>
                  <a:latin typeface="+mj-lt"/>
                  <a:cs typeface="Rockwell"/>
                </a:rPr>
                <a:t>Contenants</a:t>
              </a:r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-113139" y="1779317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22538" b="22520"/>
          <a:stretch/>
        </p:blipFill>
        <p:spPr>
          <a:xfrm>
            <a:off x="3608715" y="3252413"/>
            <a:ext cx="2069679" cy="113710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3" y="2068047"/>
            <a:ext cx="861861" cy="9273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cs typeface="Abadi MT Condensed Extra Bold"/>
              </a:rPr>
              <a:t>RÉCUPÉRATION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62887" y="968655"/>
            <a:ext cx="10249934" cy="6758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000" dirty="0">
                <a:latin typeface="+mj-lt"/>
                <a:cs typeface="Rockwell"/>
              </a:rPr>
              <a:t>À l’école comme à la maison, je peux mettre dans le bac bleu...</a:t>
            </a:r>
          </a:p>
          <a:p>
            <a:pPr marL="0" indent="0">
              <a:buNone/>
            </a:pPr>
            <a:r>
              <a:rPr lang="fr-FR" sz="2000" i="1" dirty="0">
                <a:latin typeface="+mj-lt"/>
              </a:rPr>
              <a:t>Contenants, emballages et imprimés… c’est tout!</a:t>
            </a:r>
            <a:endParaRPr lang="fr-FR" i="1" dirty="0"/>
          </a:p>
        </p:txBody>
      </p:sp>
      <p:pic>
        <p:nvPicPr>
          <p:cNvPr id="22" name="Image 21" descr="juice-25189_128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99190">
            <a:off x="4571845" y="1892492"/>
            <a:ext cx="841071" cy="122756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29610">
            <a:off x="2694221" y="3505630"/>
            <a:ext cx="576854" cy="15365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l="26083" r="28246"/>
          <a:stretch/>
        </p:blipFill>
        <p:spPr>
          <a:xfrm rot="20605838">
            <a:off x="2084557" y="2288542"/>
            <a:ext cx="798876" cy="1406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911" y="3979415"/>
            <a:ext cx="1760409" cy="744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63" y="59767"/>
            <a:ext cx="9036000" cy="6731997"/>
          </a:xfrm>
          <a:prstGeom prst="rect">
            <a:avLst/>
          </a:prstGeom>
          <a:noFill/>
          <a:ln w="203200" cmpd="sng">
            <a:solidFill>
              <a:srgbClr val="0B5E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8200" l="2296" r="96939">
                        <a14:foregroundMark x1="20663" y1="16000" x2="20663" y2="16000"/>
                        <a14:backgroundMark x1="6378" y1="7800" x2="6378" y2="7800"/>
                        <a14:backgroundMark x1="26531" y1="4000" x2="26531" y2="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42301">
            <a:off x="731714" y="2559581"/>
            <a:ext cx="928566" cy="11843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E15E69-36F3-806F-FE0D-666BD5C046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228" y="2416091"/>
            <a:ext cx="2747175" cy="34732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F25D17-B706-EECE-93B6-8264ED6092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488" y="4559924"/>
            <a:ext cx="829165" cy="16961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12532A-4BC1-CD4F-1ADE-CFE0E218C0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095" y="4714138"/>
            <a:ext cx="925175" cy="13877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ACB2A1-1C58-DF90-16BA-D733306399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00" b="91400" l="1900" r="98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8318">
            <a:off x="733888" y="4744010"/>
            <a:ext cx="1776080" cy="17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9E61B-6C5D-A562-C3B8-DB2E8C56A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556EFFA3-7009-0515-8E7D-528A3F680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56990">
            <a:off x="2140005" y="1659135"/>
            <a:ext cx="1002330" cy="14892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0D17FE-2A42-5531-7C31-61069172E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89" y="274308"/>
            <a:ext cx="7981013" cy="54864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cs typeface="Abadi MT Condensed Extra Bold"/>
              </a:rPr>
              <a:t>RÉCUPÉRATION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0EEE1BD-1B54-C9E6-C2A6-B1764CC93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31" y="2164013"/>
            <a:ext cx="1285703" cy="1200882"/>
          </a:xfrm>
          <a:prstGeom prst="rect">
            <a:avLst/>
          </a:prstGeom>
        </p:spPr>
      </p:pic>
      <p:grpSp>
        <p:nvGrpSpPr>
          <p:cNvPr id="39" name="Grouper 38">
            <a:extLst>
              <a:ext uri="{FF2B5EF4-FFF2-40B4-BE49-F238E27FC236}">
                <a16:creationId xmlns:a16="http://schemas.microsoft.com/office/drawing/2014/main" id="{F5401945-57BD-4036-D981-379046B651ED}"/>
              </a:ext>
            </a:extLst>
          </p:cNvPr>
          <p:cNvGrpSpPr/>
          <p:nvPr/>
        </p:nvGrpSpPr>
        <p:grpSpPr>
          <a:xfrm>
            <a:off x="349157" y="1644545"/>
            <a:ext cx="5960142" cy="2649383"/>
            <a:chOff x="-113139" y="1779317"/>
            <a:chExt cx="2099714" cy="2225224"/>
          </a:xfrm>
        </p:grpSpPr>
        <p:sp>
          <p:nvSpPr>
            <p:cNvPr id="40" name="Espace réservé du contenu 5">
              <a:extLst>
                <a:ext uri="{FF2B5EF4-FFF2-40B4-BE49-F238E27FC236}">
                  <a16:creationId xmlns:a16="http://schemas.microsoft.com/office/drawing/2014/main" id="{D84D1745-CD9F-4BD6-E14C-C60FD07947EA}"/>
                </a:ext>
              </a:extLst>
            </p:cNvPr>
            <p:cNvSpPr txBox="1">
              <a:spLocks/>
            </p:cNvSpPr>
            <p:nvPr/>
          </p:nvSpPr>
          <p:spPr>
            <a:xfrm>
              <a:off x="17449" y="1814599"/>
              <a:ext cx="1969126" cy="4963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>
                  <a:latin typeface="+mj-lt"/>
                  <a:cs typeface="Rockwell"/>
                </a:rPr>
                <a:t>Emballages</a:t>
              </a:r>
            </a:p>
          </p:txBody>
        </p:sp>
        <p:sp>
          <p:nvSpPr>
            <p:cNvPr id="41" name="Rectangle à coins arrondis 40">
              <a:extLst>
                <a:ext uri="{FF2B5EF4-FFF2-40B4-BE49-F238E27FC236}">
                  <a16:creationId xmlns:a16="http://schemas.microsoft.com/office/drawing/2014/main" id="{9EF47A77-8A8A-8217-D396-8B67F07BB331}"/>
                </a:ext>
              </a:extLst>
            </p:cNvPr>
            <p:cNvSpPr/>
            <p:nvPr/>
          </p:nvSpPr>
          <p:spPr>
            <a:xfrm>
              <a:off x="-113139" y="1779317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C7C7911F-0A88-B470-58E6-7CEA7F2FD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6750" l="1760" r="98720">
                        <a14:foregroundMark x1="31680" y1="30250" x2="31680" y2="30250"/>
                        <a14:foregroundMark x1="41440" y1="16500" x2="41440" y2="16500"/>
                        <a14:foregroundMark x1="49440" y1="11750" x2="49440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4719">
            <a:off x="3467364" y="1779981"/>
            <a:ext cx="2196105" cy="14055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065D24-AA78-ABDE-6255-985131022D63}"/>
              </a:ext>
            </a:extLst>
          </p:cNvPr>
          <p:cNvSpPr/>
          <p:nvPr/>
        </p:nvSpPr>
        <p:spPr>
          <a:xfrm>
            <a:off x="59763" y="59767"/>
            <a:ext cx="9036000" cy="6731997"/>
          </a:xfrm>
          <a:prstGeom prst="rect">
            <a:avLst/>
          </a:prstGeom>
          <a:noFill/>
          <a:ln w="203200" cmpd="sng">
            <a:solidFill>
              <a:srgbClr val="0B5E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F507E1-B1EC-5EF1-79DC-5BE3753984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116" r="68726">
                        <a14:backgroundMark x1="57143" y1="3093" x2="57143" y2="3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85" r="30931"/>
          <a:stretch/>
        </p:blipFill>
        <p:spPr>
          <a:xfrm rot="14814866">
            <a:off x="4598453" y="2898961"/>
            <a:ext cx="813893" cy="1483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A47C77-6DD2-F625-8B98-4F2B40EA3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6710">
            <a:off x="595140" y="4916333"/>
            <a:ext cx="1488815" cy="1488815"/>
          </a:xfrm>
          <a:prstGeom prst="rect">
            <a:avLst/>
          </a:prstGeom>
        </p:spPr>
      </p:pic>
      <p:grpSp>
        <p:nvGrpSpPr>
          <p:cNvPr id="10" name="Grouper 38">
            <a:extLst>
              <a:ext uri="{FF2B5EF4-FFF2-40B4-BE49-F238E27FC236}">
                <a16:creationId xmlns:a16="http://schemas.microsoft.com/office/drawing/2014/main" id="{92769996-12A6-F504-5044-14E5F2FA6480}"/>
              </a:ext>
            </a:extLst>
          </p:cNvPr>
          <p:cNvGrpSpPr/>
          <p:nvPr/>
        </p:nvGrpSpPr>
        <p:grpSpPr>
          <a:xfrm>
            <a:off x="362889" y="4430234"/>
            <a:ext cx="5723793" cy="2082259"/>
            <a:chOff x="-113139" y="1779317"/>
            <a:chExt cx="2016450" cy="2225224"/>
          </a:xfrm>
        </p:grpSpPr>
        <p:sp>
          <p:nvSpPr>
            <p:cNvPr id="11" name="Espace réservé du contenu 5">
              <a:extLst>
                <a:ext uri="{FF2B5EF4-FFF2-40B4-BE49-F238E27FC236}">
                  <a16:creationId xmlns:a16="http://schemas.microsoft.com/office/drawing/2014/main" id="{29C6E52C-C067-9695-9FF2-D874E1B88B6C}"/>
                </a:ext>
              </a:extLst>
            </p:cNvPr>
            <p:cNvSpPr txBox="1">
              <a:spLocks/>
            </p:cNvSpPr>
            <p:nvPr/>
          </p:nvSpPr>
          <p:spPr>
            <a:xfrm>
              <a:off x="-65815" y="1814599"/>
              <a:ext cx="1969126" cy="4963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>
                  <a:latin typeface="+mj-lt"/>
                  <a:cs typeface="Rockwell"/>
                </a:rPr>
                <a:t>Imprimés</a:t>
              </a:r>
            </a:p>
          </p:txBody>
        </p:sp>
        <p:sp>
          <p:nvSpPr>
            <p:cNvPr id="12" name="Rectangle à coins arrondis 40">
              <a:extLst>
                <a:ext uri="{FF2B5EF4-FFF2-40B4-BE49-F238E27FC236}">
                  <a16:creationId xmlns:a16="http://schemas.microsoft.com/office/drawing/2014/main" id="{CF2A009D-240E-0A1E-8EBA-DD7BFA491B43}"/>
                </a:ext>
              </a:extLst>
            </p:cNvPr>
            <p:cNvSpPr/>
            <p:nvPr/>
          </p:nvSpPr>
          <p:spPr>
            <a:xfrm>
              <a:off x="-113139" y="1779317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6" name="Picture 2" descr="Cahier Canada ligné paquet de 4 | Scolart">
            <a:extLst>
              <a:ext uri="{FF2B5EF4-FFF2-40B4-BE49-F238E27FC236}">
                <a16:creationId xmlns:a16="http://schemas.microsoft.com/office/drawing/2014/main" id="{FCD8A7F5-1805-F71A-45C7-26BDC971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0" y="4803409"/>
            <a:ext cx="1149892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îtes de carton ondulé – 25 x 25 x 20 po">
            <a:extLst>
              <a:ext uri="{FF2B5EF4-FFF2-40B4-BE49-F238E27FC236}">
                <a16:creationId xmlns:a16="http://schemas.microsoft.com/office/drawing/2014/main" id="{48C313EA-093F-31D9-9EFC-9D66DC15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98" y="4881596"/>
            <a:ext cx="1876425" cy="1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BEC33886-46F4-5322-E7F8-52268853541F}"/>
              </a:ext>
            </a:extLst>
          </p:cNvPr>
          <p:cNvSpPr txBox="1">
            <a:spLocks/>
          </p:cNvSpPr>
          <p:nvPr/>
        </p:nvSpPr>
        <p:spPr>
          <a:xfrm>
            <a:off x="362887" y="968655"/>
            <a:ext cx="10249934" cy="675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dirty="0">
                <a:latin typeface="+mj-lt"/>
                <a:cs typeface="Rockwell"/>
              </a:rPr>
              <a:t>À l’école comme à la maison, je peux mettre dans le bac bleu...</a:t>
            </a:r>
          </a:p>
          <a:p>
            <a:pPr marL="0" indent="0">
              <a:buFont typeface="Arial"/>
              <a:buNone/>
            </a:pPr>
            <a:r>
              <a:rPr lang="fr-FR" sz="2000" i="1" dirty="0">
                <a:latin typeface="+mj-lt"/>
              </a:rPr>
              <a:t>Contenants, emballages et imprimés… c’est tout!</a:t>
            </a:r>
            <a:endParaRPr lang="fr-FR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CAF2D01-A4BE-4D31-3EC0-D5FC9AF64F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8228" y="2416091"/>
            <a:ext cx="2747175" cy="3473253"/>
          </a:xfrm>
          <a:prstGeom prst="rect">
            <a:avLst/>
          </a:prstGeom>
        </p:spPr>
      </p:pic>
      <p:pic>
        <p:nvPicPr>
          <p:cNvPr id="1032" name="Picture 8" descr="Images de Emballage de chips – Téléchargement gratuit sur Freepik">
            <a:extLst>
              <a:ext uri="{FF2B5EF4-FFF2-40B4-BE49-F238E27FC236}">
                <a16:creationId xmlns:a16="http://schemas.microsoft.com/office/drawing/2014/main" id="{E04C62B9-3046-E21D-3C0C-F9E106BBE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9112" r="53926" b="21751"/>
          <a:stretch>
            <a:fillRect/>
          </a:stretch>
        </p:blipFill>
        <p:spPr bwMode="auto">
          <a:xfrm>
            <a:off x="2971834" y="2890853"/>
            <a:ext cx="924288" cy="12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sk &amp; Co Dark Chocolate Granola Bars 45g | Wholesome Home | Best Organic  Products Online Shop">
            <a:extLst>
              <a:ext uri="{FF2B5EF4-FFF2-40B4-BE49-F238E27FC236}">
                <a16:creationId xmlns:a16="http://schemas.microsoft.com/office/drawing/2014/main" id="{35C6E702-A863-3783-98CA-B43419C9F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23439" r="8487" b="23055"/>
          <a:stretch>
            <a:fillRect/>
          </a:stretch>
        </p:blipFill>
        <p:spPr bwMode="auto">
          <a:xfrm>
            <a:off x="1033289" y="3262772"/>
            <a:ext cx="1355295" cy="9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8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889" y="349013"/>
            <a:ext cx="7981013" cy="54864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cs typeface="Abadi MT Condensed Extra Bold"/>
              </a:rPr>
              <a:t>ORDURES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62887" y="983596"/>
            <a:ext cx="10249934" cy="5759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+mj-lt"/>
                <a:cs typeface="Rockwell"/>
              </a:rPr>
              <a:t>À l’école comme à la maison, je peux mettre dans la poubelle...</a:t>
            </a:r>
          </a:p>
          <a:p>
            <a:endParaRPr lang="fr-FR" dirty="0"/>
          </a:p>
        </p:txBody>
      </p:sp>
      <p:sp>
        <p:nvSpPr>
          <p:cNvPr id="94" name="Espace réservé du contenu 5"/>
          <p:cNvSpPr txBox="1">
            <a:spLocks/>
          </p:cNvSpPr>
          <p:nvPr/>
        </p:nvSpPr>
        <p:spPr>
          <a:xfrm>
            <a:off x="547443" y="1608695"/>
            <a:ext cx="1841636" cy="4963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Objets brisés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763" y="59767"/>
            <a:ext cx="9036000" cy="6731997"/>
          </a:xfrm>
          <a:prstGeom prst="rect">
            <a:avLst/>
          </a:prstGeom>
          <a:noFill/>
          <a:ln w="203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r 107">
            <a:extLst>
              <a:ext uri="{FF2B5EF4-FFF2-40B4-BE49-F238E27FC236}">
                <a16:creationId xmlns:a16="http://schemas.microsoft.com/office/drawing/2014/main" id="{467C4F3A-6203-E2C9-F469-8D6A7E85B38C}"/>
              </a:ext>
            </a:extLst>
          </p:cNvPr>
          <p:cNvGrpSpPr/>
          <p:nvPr/>
        </p:nvGrpSpPr>
        <p:grpSpPr>
          <a:xfrm>
            <a:off x="470413" y="4047997"/>
            <a:ext cx="2686413" cy="2242865"/>
            <a:chOff x="-113139" y="1779317"/>
            <a:chExt cx="1986767" cy="2242865"/>
          </a:xfrm>
        </p:grpSpPr>
        <p:sp>
          <p:nvSpPr>
            <p:cNvPr id="9" name="Espace réservé du contenu 5">
              <a:extLst>
                <a:ext uri="{FF2B5EF4-FFF2-40B4-BE49-F238E27FC236}">
                  <a16:creationId xmlns:a16="http://schemas.microsoft.com/office/drawing/2014/main" id="{C4D62FC9-4ECC-46BA-1C15-10F9869D99B5}"/>
                </a:ext>
              </a:extLst>
            </p:cNvPr>
            <p:cNvSpPr txBox="1">
              <a:spLocks/>
            </p:cNvSpPr>
            <p:nvPr/>
          </p:nvSpPr>
          <p:spPr>
            <a:xfrm>
              <a:off x="-95498" y="1779317"/>
              <a:ext cx="1969126" cy="86685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10" name="Rectangle à coins arrondis 109">
              <a:extLst>
                <a:ext uri="{FF2B5EF4-FFF2-40B4-BE49-F238E27FC236}">
                  <a16:creationId xmlns:a16="http://schemas.microsoft.com/office/drawing/2014/main" id="{F749CB8F-2F11-5677-D9B1-DC7666EE1E1E}"/>
                </a:ext>
              </a:extLst>
            </p:cNvPr>
            <p:cNvSpPr/>
            <p:nvPr/>
          </p:nvSpPr>
          <p:spPr>
            <a:xfrm>
              <a:off x="-113139" y="1796958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A5769350-3204-7798-614F-D14B9041AD9A}"/>
              </a:ext>
            </a:extLst>
          </p:cNvPr>
          <p:cNvSpPr txBox="1">
            <a:spLocks/>
          </p:cNvSpPr>
          <p:nvPr/>
        </p:nvSpPr>
        <p:spPr>
          <a:xfrm>
            <a:off x="547443" y="4230637"/>
            <a:ext cx="2537825" cy="4963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Vêtements en mauvais état</a:t>
            </a:r>
          </a:p>
        </p:txBody>
      </p:sp>
      <p:pic>
        <p:nvPicPr>
          <p:cNvPr id="1028" name="Picture 4" descr="Torn Shirt Images – Browse 33,755 Stock Photos, Vectors, and Video | Adobe  Stock">
            <a:extLst>
              <a:ext uri="{FF2B5EF4-FFF2-40B4-BE49-F238E27FC236}">
                <a16:creationId xmlns:a16="http://schemas.microsoft.com/office/drawing/2014/main" id="{B1D4925C-1BE6-2925-0B95-50B41321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2" y="4625859"/>
            <a:ext cx="1392610" cy="139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74,200+ Broken Household Items Stock Photos, Pictures &amp; Royalty-Free  Images - iStock | Living room">
            <a:extLst>
              <a:ext uri="{FF2B5EF4-FFF2-40B4-BE49-F238E27FC236}">
                <a16:creationId xmlns:a16="http://schemas.microsoft.com/office/drawing/2014/main" id="{BCC7237F-F426-4E27-E708-BC631D8D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94" y="1964446"/>
            <a:ext cx="1480785" cy="14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poubelle, Poubelle, conteneur, Confinement des déchets&#10;&#10;Le contenu généré par l’IA peut être incorrect.">
            <a:extLst>
              <a:ext uri="{FF2B5EF4-FFF2-40B4-BE49-F238E27FC236}">
                <a16:creationId xmlns:a16="http://schemas.microsoft.com/office/drawing/2014/main" id="{DBACC42B-185F-5012-D9B1-727E3F0B1D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69" t="13289" r="18221" b="8250"/>
          <a:stretch>
            <a:fillRect/>
          </a:stretch>
        </p:blipFill>
        <p:spPr>
          <a:xfrm>
            <a:off x="6882270" y="2291181"/>
            <a:ext cx="1873443" cy="3094794"/>
          </a:xfrm>
          <a:prstGeom prst="rect">
            <a:avLst/>
          </a:prstGeom>
        </p:spPr>
      </p:pic>
      <p:grpSp>
        <p:nvGrpSpPr>
          <p:cNvPr id="18" name="Grouper 107">
            <a:extLst>
              <a:ext uri="{FF2B5EF4-FFF2-40B4-BE49-F238E27FC236}">
                <a16:creationId xmlns:a16="http://schemas.microsoft.com/office/drawing/2014/main" id="{7EE9A399-18A3-E2F5-1E90-86D020CFDBFD}"/>
              </a:ext>
            </a:extLst>
          </p:cNvPr>
          <p:cNvGrpSpPr/>
          <p:nvPr/>
        </p:nvGrpSpPr>
        <p:grpSpPr>
          <a:xfrm>
            <a:off x="3516662" y="1528717"/>
            <a:ext cx="2683954" cy="2242865"/>
            <a:chOff x="-113139" y="1779317"/>
            <a:chExt cx="1986767" cy="2242865"/>
          </a:xfrm>
        </p:grpSpPr>
        <p:sp>
          <p:nvSpPr>
            <p:cNvPr id="19" name="Espace réservé du contenu 5">
              <a:extLst>
                <a:ext uri="{FF2B5EF4-FFF2-40B4-BE49-F238E27FC236}">
                  <a16:creationId xmlns:a16="http://schemas.microsoft.com/office/drawing/2014/main" id="{1A11E726-3D01-CC3E-92A9-1DFE42217D8C}"/>
                </a:ext>
              </a:extLst>
            </p:cNvPr>
            <p:cNvSpPr txBox="1">
              <a:spLocks/>
            </p:cNvSpPr>
            <p:nvPr/>
          </p:nvSpPr>
          <p:spPr>
            <a:xfrm>
              <a:off x="-95498" y="1779317"/>
              <a:ext cx="1969126" cy="86685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20" name="Rectangle à coins arrondis 109">
              <a:extLst>
                <a:ext uri="{FF2B5EF4-FFF2-40B4-BE49-F238E27FC236}">
                  <a16:creationId xmlns:a16="http://schemas.microsoft.com/office/drawing/2014/main" id="{DC57AAB4-A706-6AFA-A2AA-3215911BCA79}"/>
                </a:ext>
              </a:extLst>
            </p:cNvPr>
            <p:cNvSpPr/>
            <p:nvPr/>
          </p:nvSpPr>
          <p:spPr>
            <a:xfrm>
              <a:off x="-113139" y="1796958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0EEE1C0E-5E6E-C90D-037B-1AF5297E5772}"/>
              </a:ext>
            </a:extLst>
          </p:cNvPr>
          <p:cNvSpPr txBox="1">
            <a:spLocks/>
          </p:cNvSpPr>
          <p:nvPr/>
        </p:nvSpPr>
        <p:spPr>
          <a:xfrm>
            <a:off x="3638493" y="1587966"/>
            <a:ext cx="1841636" cy="4963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Vaisselle</a:t>
            </a:r>
          </a:p>
        </p:txBody>
      </p:sp>
      <p:grpSp>
        <p:nvGrpSpPr>
          <p:cNvPr id="22" name="Grouper 107">
            <a:extLst>
              <a:ext uri="{FF2B5EF4-FFF2-40B4-BE49-F238E27FC236}">
                <a16:creationId xmlns:a16="http://schemas.microsoft.com/office/drawing/2014/main" id="{69BCF417-5092-B419-8862-4AC6C6D7A6FB}"/>
              </a:ext>
            </a:extLst>
          </p:cNvPr>
          <p:cNvGrpSpPr/>
          <p:nvPr/>
        </p:nvGrpSpPr>
        <p:grpSpPr>
          <a:xfrm>
            <a:off x="3544983" y="4065638"/>
            <a:ext cx="2683954" cy="2242865"/>
            <a:chOff x="-113139" y="1779317"/>
            <a:chExt cx="1986767" cy="2242865"/>
          </a:xfrm>
        </p:grpSpPr>
        <p:sp>
          <p:nvSpPr>
            <p:cNvPr id="23" name="Espace réservé du contenu 5">
              <a:extLst>
                <a:ext uri="{FF2B5EF4-FFF2-40B4-BE49-F238E27FC236}">
                  <a16:creationId xmlns:a16="http://schemas.microsoft.com/office/drawing/2014/main" id="{7C83D163-4F8D-234E-D016-DFA8122CB152}"/>
                </a:ext>
              </a:extLst>
            </p:cNvPr>
            <p:cNvSpPr txBox="1">
              <a:spLocks/>
            </p:cNvSpPr>
            <p:nvPr/>
          </p:nvSpPr>
          <p:spPr>
            <a:xfrm>
              <a:off x="-95498" y="1779317"/>
              <a:ext cx="1969126" cy="86685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24" name="Rectangle à coins arrondis 109">
              <a:extLst>
                <a:ext uri="{FF2B5EF4-FFF2-40B4-BE49-F238E27FC236}">
                  <a16:creationId xmlns:a16="http://schemas.microsoft.com/office/drawing/2014/main" id="{CFDC1671-313D-F3C2-DB11-F2C0DF1C28E5}"/>
                </a:ext>
              </a:extLst>
            </p:cNvPr>
            <p:cNvSpPr/>
            <p:nvPr/>
          </p:nvSpPr>
          <p:spPr>
            <a:xfrm>
              <a:off x="-113139" y="1796958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5D76BC3F-28F7-5F4A-2C15-929E4407FA67}"/>
              </a:ext>
            </a:extLst>
          </p:cNvPr>
          <p:cNvSpPr txBox="1">
            <a:spLocks/>
          </p:cNvSpPr>
          <p:nvPr/>
        </p:nvSpPr>
        <p:spPr>
          <a:xfrm>
            <a:off x="3701680" y="4124887"/>
            <a:ext cx="2427444" cy="4963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latin typeface="+mj-lt"/>
                <a:cs typeface="Rockwell"/>
              </a:rPr>
              <a:t>Produis hygiéniques</a:t>
            </a:r>
          </a:p>
        </p:txBody>
      </p:sp>
      <p:pic>
        <p:nvPicPr>
          <p:cNvPr id="2052" name="Picture 4" descr="Quelle protection hygiénique écologique choisir ? | Love&amp;Green">
            <a:extLst>
              <a:ext uri="{FF2B5EF4-FFF2-40B4-BE49-F238E27FC236}">
                <a16:creationId xmlns:a16="http://schemas.microsoft.com/office/drawing/2014/main" id="{3D667759-B0FC-8953-381F-F5EF10C6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21594"/>
            <a:ext cx="1496879" cy="14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llon De Basket Dégonflé Banque D'Images et Photos Libres De Droits. Image  90934671">
            <a:extLst>
              <a:ext uri="{FF2B5EF4-FFF2-40B4-BE49-F238E27FC236}">
                <a16:creationId xmlns:a16="http://schemas.microsoft.com/office/drawing/2014/main" id="{6586BE9A-6ECC-C0F9-EE59-07DAC3328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7512" r="11428" b="6078"/>
          <a:stretch>
            <a:fillRect/>
          </a:stretch>
        </p:blipFill>
        <p:spPr bwMode="auto">
          <a:xfrm>
            <a:off x="686285" y="2122289"/>
            <a:ext cx="1392610" cy="12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ux ciseaux cassés | Photo Premium">
            <a:extLst>
              <a:ext uri="{FF2B5EF4-FFF2-40B4-BE49-F238E27FC236}">
                <a16:creationId xmlns:a16="http://schemas.microsoft.com/office/drawing/2014/main" id="{AA2B7CCB-D468-5291-BCC0-732FEF194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646">
            <a:off x="2090341" y="1935909"/>
            <a:ext cx="922297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ouper 107"/>
          <p:cNvGrpSpPr/>
          <p:nvPr/>
        </p:nvGrpSpPr>
        <p:grpSpPr>
          <a:xfrm>
            <a:off x="472872" y="1528717"/>
            <a:ext cx="2683954" cy="2242865"/>
            <a:chOff x="-113139" y="1779317"/>
            <a:chExt cx="1986767" cy="2242865"/>
          </a:xfrm>
        </p:grpSpPr>
        <p:sp>
          <p:nvSpPr>
            <p:cNvPr id="109" name="Espace réservé du contenu 5"/>
            <p:cNvSpPr txBox="1">
              <a:spLocks/>
            </p:cNvSpPr>
            <p:nvPr/>
          </p:nvSpPr>
          <p:spPr>
            <a:xfrm>
              <a:off x="-95498" y="1779317"/>
              <a:ext cx="1969126" cy="86685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737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023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0936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59536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280" indent="-173736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533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81912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92224" indent="-164592" algn="l" defTabSz="914400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dirty="0"/>
            </a:p>
          </p:txBody>
        </p:sp>
        <p:sp>
          <p:nvSpPr>
            <p:cNvPr id="110" name="Rectangle à coins arrondis 109"/>
            <p:cNvSpPr/>
            <p:nvPr/>
          </p:nvSpPr>
          <p:spPr>
            <a:xfrm>
              <a:off x="-113139" y="1796958"/>
              <a:ext cx="1933846" cy="2225224"/>
            </a:xfrm>
            <a:prstGeom prst="round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5452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26340"/>
          </a:xfrm>
        </p:spPr>
        <p:txBody>
          <a:bodyPr/>
          <a:lstStyle/>
          <a:p>
            <a:pPr algn="ctr"/>
            <a:r>
              <a:rPr lang="fr-FR" sz="8000" dirty="0">
                <a:cs typeface="Abadi MT Condensed Extra Bold"/>
              </a:rPr>
              <a:t>DES QUESTIONS?</a:t>
            </a:r>
          </a:p>
        </p:txBody>
      </p:sp>
      <p:grpSp>
        <p:nvGrpSpPr>
          <p:cNvPr id="24" name="Grouper 23"/>
          <p:cNvGrpSpPr/>
          <p:nvPr/>
        </p:nvGrpSpPr>
        <p:grpSpPr>
          <a:xfrm flipH="1">
            <a:off x="4979445" y="3666647"/>
            <a:ext cx="1535191" cy="2125920"/>
            <a:chOff x="2968963" y="1763749"/>
            <a:chExt cx="2771034" cy="3663269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6641">
                          <a14:foregroundMark x1="50678" y1="93852" x2="50678" y2="93852"/>
                          <a14:foregroundMark x1="81301" y1="34221" x2="81301" y2="34221"/>
                          <a14:foregroundMark x1="23306" y1="7377" x2="23306" y2="7377"/>
                          <a14:foregroundMark x1="92412" y1="4713" x2="92412" y2="4713"/>
                          <a14:backgroundMark x1="58808" y1="77869" x2="58808" y2="77869"/>
                          <a14:backgroundMark x1="60976" y1="88934" x2="60976" y2="88934"/>
                          <a14:backgroundMark x1="11382" y1="92828" x2="11382" y2="92828"/>
                          <a14:backgroundMark x1="66938" y1="42418" x2="66938" y2="42418"/>
                          <a14:backgroundMark x1="4878" y1="42008" x2="4878" y2="42008"/>
                          <a14:backgroundMark x1="20325" y1="95697" x2="20325" y2="95697"/>
                          <a14:backgroundMark x1="4878" y1="86066" x2="4878" y2="86066"/>
                          <a14:backgroundMark x1="5149" y1="76639" x2="5149" y2="76639"/>
                          <a14:backgroundMark x1="13550" y1="89754" x2="13550" y2="897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8963" y="1929973"/>
              <a:ext cx="2771034" cy="349704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62" b="8950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8965" y="1763749"/>
              <a:ext cx="857702" cy="1289917"/>
            </a:xfrm>
            <a:prstGeom prst="rect">
              <a:avLst/>
            </a:prstGeom>
          </p:spPr>
        </p:pic>
      </p:grpSp>
      <p:grpSp>
        <p:nvGrpSpPr>
          <p:cNvPr id="32" name="Grouper 31"/>
          <p:cNvGrpSpPr/>
          <p:nvPr/>
        </p:nvGrpSpPr>
        <p:grpSpPr>
          <a:xfrm>
            <a:off x="0" y="511703"/>
            <a:ext cx="2679016" cy="1877285"/>
            <a:chOff x="2610681" y="2645062"/>
            <a:chExt cx="3993320" cy="244150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86" b="100000" l="0" r="99463">
                          <a14:foregroundMark x1="68515" y1="53216" x2="68515" y2="53216"/>
                          <a14:foregroundMark x1="76386" y1="51462" x2="76386" y2="51462"/>
                          <a14:foregroundMark x1="78354" y1="43567" x2="78354" y2="43567"/>
                          <a14:foregroundMark x1="78712" y1="48246" x2="78712" y2="48246"/>
                          <a14:foregroundMark x1="79428" y1="44737" x2="79428" y2="44737"/>
                          <a14:foregroundMark x1="69231" y1="43275" x2="69231" y2="43275"/>
                          <a14:foregroundMark x1="11807" y1="46199" x2="11807" y2="461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0681" y="2645062"/>
              <a:ext cx="3993320" cy="244150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24" b="89313" l="10092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0681" y="3380212"/>
              <a:ext cx="776148" cy="931298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13" b="100000" l="1173" r="96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8843">
            <a:off x="7553742" y="300938"/>
            <a:ext cx="1828816" cy="2461013"/>
          </a:xfrm>
          <a:prstGeom prst="rect">
            <a:avLst/>
          </a:prstGeom>
        </p:spPr>
      </p:pic>
      <p:grpSp>
        <p:nvGrpSpPr>
          <p:cNvPr id="36" name="Grouper 35"/>
          <p:cNvGrpSpPr/>
          <p:nvPr/>
        </p:nvGrpSpPr>
        <p:grpSpPr>
          <a:xfrm>
            <a:off x="0" y="3667794"/>
            <a:ext cx="2103986" cy="2162241"/>
            <a:chOff x="2804719" y="2040832"/>
            <a:chExt cx="3580868" cy="3045739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399" b="98122" l="1240" r="9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8197" y="2040832"/>
              <a:ext cx="3457390" cy="304573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84" b="81513" l="9023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4719" y="2645063"/>
              <a:ext cx="952546" cy="846546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174" b="88991" l="8475" r="8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1114" y="3500626"/>
              <a:ext cx="423354" cy="775061"/>
            </a:xfrm>
            <a:prstGeom prst="rect">
              <a:avLst/>
            </a:prstGeom>
          </p:spPr>
        </p:pic>
      </p:grp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36" b="100000" l="1278" r="92971">
                        <a14:backgroundMark x1="84984" y1="48189" x2="84984" y2="48189"/>
                        <a14:backgroundMark x1="85304" y1="12813" x2="85304" y2="1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88499">
            <a:off x="5214395" y="95484"/>
            <a:ext cx="1813408" cy="1950381"/>
          </a:xfrm>
          <a:prstGeom prst="rect">
            <a:avLst/>
          </a:prstGeom>
        </p:spPr>
      </p:pic>
      <p:grpSp>
        <p:nvGrpSpPr>
          <p:cNvPr id="29" name="Grouper 28"/>
          <p:cNvGrpSpPr/>
          <p:nvPr/>
        </p:nvGrpSpPr>
        <p:grpSpPr>
          <a:xfrm rot="10518679">
            <a:off x="7434106" y="3989812"/>
            <a:ext cx="1583979" cy="1742163"/>
            <a:chOff x="2966222" y="2230133"/>
            <a:chExt cx="2698810" cy="3188116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95" b="98210" l="1070" r="100000">
                          <a14:backgroundMark x1="27807" y1="11186" x2="27807" y2="11186"/>
                          <a14:backgroundMark x1="89305" y1="10738" x2="89305" y2="107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6222" y="2230133"/>
              <a:ext cx="2673152" cy="318811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83" b="89655" l="9174" r="899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4661" y="2789166"/>
              <a:ext cx="782581" cy="828401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92" b="88991" l="9278" r="896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2256" y="3609068"/>
              <a:ext cx="692776" cy="775061"/>
            </a:xfrm>
            <a:prstGeom prst="rect">
              <a:avLst/>
            </a:prstGeom>
          </p:spPr>
        </p:pic>
      </p:grp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05" b="99368" l="732" r="98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76081" y="322091"/>
            <a:ext cx="1471780" cy="1708198"/>
          </a:xfrm>
          <a:prstGeom prst="rect">
            <a:avLst/>
          </a:prstGeom>
        </p:spPr>
      </p:pic>
      <p:grpSp>
        <p:nvGrpSpPr>
          <p:cNvPr id="37" name="Grouper 36"/>
          <p:cNvGrpSpPr/>
          <p:nvPr/>
        </p:nvGrpSpPr>
        <p:grpSpPr>
          <a:xfrm rot="754708">
            <a:off x="2649008" y="3868802"/>
            <a:ext cx="2076697" cy="2093052"/>
            <a:chOff x="4198258" y="1834178"/>
            <a:chExt cx="4480495" cy="3740428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3000" b="87250" l="45625" r="94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5913" t="22094" r="5087" b="12456"/>
            <a:stretch/>
          </p:blipFill>
          <p:spPr>
            <a:xfrm>
              <a:off x="4198258" y="1834178"/>
              <a:ext cx="4480494" cy="3740428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6952" y="2169862"/>
              <a:ext cx="677048" cy="1330764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0" b="89320" l="0" r="100000">
                          <a14:backgroundMark x1="17857" y1="24242" x2="17857" y2="24242"/>
                          <a14:backgroundMark x1="20238" y1="8081" x2="20238" y2="8081"/>
                          <a14:backgroundMark x1="77381" y1="13131" x2="77381" y2="13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86" y="1834178"/>
              <a:ext cx="758509" cy="735150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231" b="89231" l="10078" r="8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1485" y="2569328"/>
              <a:ext cx="917268" cy="931298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D69D305-9CDD-7DCF-1F6A-CE92CBDF8A1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374158" y="6072801"/>
            <a:ext cx="1769842" cy="7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19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19859</TotalTime>
  <Words>1743</Words>
  <Application>Microsoft Office PowerPoint</Application>
  <PresentationFormat>Affichage à l'écran (4:3)</PresentationFormat>
  <Paragraphs>195</Paragraphs>
  <Slides>21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Abadi MT Condensed Extra Bold</vt:lpstr>
      <vt:lpstr>Arial</vt:lpstr>
      <vt:lpstr>Calibri</vt:lpstr>
      <vt:lpstr>Poppins</vt:lpstr>
      <vt:lpstr>Poppins ExtraLight</vt:lpstr>
      <vt:lpstr>Rockwell</vt:lpstr>
      <vt:lpstr>Thème Office</vt:lpstr>
      <vt:lpstr>Présentation PowerPoint</vt:lpstr>
      <vt:lpstr>Présentation PowerPoint</vt:lpstr>
      <vt:lpstr>Présentation PowerPoint</vt:lpstr>
      <vt:lpstr>Présentation PowerPoint</vt:lpstr>
      <vt:lpstr>COMPOST</vt:lpstr>
      <vt:lpstr>RÉCUPÉRATION</vt:lpstr>
      <vt:lpstr>RÉCUPÉRATION</vt:lpstr>
      <vt:lpstr>ORDURES</vt:lpstr>
      <vt:lpstr>DES QUESTIONS?</vt:lpstr>
      <vt:lpstr>QUIZ : 1, 2, 3... TRIONS !!! </vt:lpstr>
      <vt:lpstr>Quiz : 1, 2, 3... Trions !!! </vt:lpstr>
      <vt:lpstr>Quiz : 1, 2, 3... Trions !!! </vt:lpstr>
      <vt:lpstr>Quiz : 1, 2, 3... Trions !!! </vt:lpstr>
      <vt:lpstr>Quiz : 1, 2, 3... Trions !!! </vt:lpstr>
      <vt:lpstr>Quiz : 1, 2, 3... Trions !!! </vt:lpstr>
      <vt:lpstr>Quiz : 1, 2, 3... Trions !!! </vt:lpstr>
      <vt:lpstr>Quiz : 1, 2, 3... Trions !!! </vt:lpstr>
      <vt:lpstr>Bon tri !!!</vt:lpstr>
      <vt:lpstr>Pour toutes questions en lien avec le tri des matières</vt:lpstr>
      <vt:lpstr>Présentation PowerPoint</vt:lpstr>
      <vt:lpstr>Les 5 règles pour la gestion de vos déchets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tri des déchets</dc:title>
  <dc:creator>Aglaé Boucher-Telmosse</dc:creator>
  <cp:lastModifiedBy>Gourde-Bureau, Chloé</cp:lastModifiedBy>
  <cp:revision>244</cp:revision>
  <cp:lastPrinted>2017-02-15T22:22:32Z</cp:lastPrinted>
  <dcterms:created xsi:type="dcterms:W3CDTF">2017-02-06T14:23:50Z</dcterms:created>
  <dcterms:modified xsi:type="dcterms:W3CDTF">2025-09-19T12:35:15Z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gnivaPresentationIdentifier">
    <vt:lpwstr>e4ea6c67-3c6c-407c-bd90-75e4b929da22</vt:lpwstr>
  </property>
  <property fmtid="{D5CDD505-2E9C-101B-9397-08002B2CF9AE}" pid="3" name="CognivaFacetFonction">
    <vt:lpwstr>Eau et matières résiduelles</vt:lpwstr>
  </property>
  <property fmtid="{D5CDD505-2E9C-101B-9397-08002B2CF9AE}" pid="4" name="CognivaFacetPoste">
    <vt:lpwstr>Responsable PGMR</vt:lpwstr>
  </property>
  <property fmtid="{D5CDD505-2E9C-101B-9397-08002B2CF9AE}" pid="5" name="CognivaFacetAuteur">
    <vt:lpwstr>GATINEAU\majoraf</vt:lpwstr>
  </property>
  <property fmtid="{D5CDD505-2E9C-101B-9397-08002B2CF9AE}" pid="6" name="CognivaFacetNumerodePosteRH">
    <vt:lpwstr>EMR-PRO-006</vt:lpwstr>
  </property>
</Properties>
</file>