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2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3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4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5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notesSlides/notesSlide6.xml" ContentType="application/vnd.openxmlformats-officedocument.presentationml.notesSlide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notesSlides/notesSlide7.xml" ContentType="application/vnd.openxmlformats-officedocument.presentationml.notesSlide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notesSlides/notesSlide8.xml" ContentType="application/vnd.openxmlformats-officedocument.presentationml.notesSlide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notesSlides/notesSlide9.xml" ContentType="application/vnd.openxmlformats-officedocument.presentationml.notesSlide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notesSlides/notesSlide10.xml" ContentType="application/vnd.openxmlformats-officedocument.presentationml.notesSlide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notesSlides/notesSlide11.xml" ContentType="application/vnd.openxmlformats-officedocument.presentationml.notesSlide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notesSlides/notesSlide12.xml" ContentType="application/vnd.openxmlformats-officedocument.presentationml.notesSlide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notesSlides/notesSlide13.xml" ContentType="application/vnd.openxmlformats-officedocument.presentationml.notesSlide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notesSlides/notesSlide14.xml" ContentType="application/vnd.openxmlformats-officedocument.presentationml.notesSlide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notesSlides/notesSlide15.xml" ContentType="application/vnd.openxmlformats-officedocument.presentationml.notesSlide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5" r:id="rId1"/>
  </p:sldMasterIdLst>
  <p:notesMasterIdLst>
    <p:notesMasterId r:id="rId76"/>
  </p:notesMasterIdLst>
  <p:handoutMasterIdLst>
    <p:handoutMasterId r:id="rId77"/>
  </p:handoutMasterIdLst>
  <p:sldIdLst>
    <p:sldId id="394" r:id="rId2"/>
    <p:sldId id="256" r:id="rId3"/>
    <p:sldId id="314" r:id="rId4"/>
    <p:sldId id="400" r:id="rId5"/>
    <p:sldId id="407" r:id="rId6"/>
    <p:sldId id="413" r:id="rId7"/>
    <p:sldId id="316" r:id="rId8"/>
    <p:sldId id="315" r:id="rId9"/>
    <p:sldId id="318" r:id="rId10"/>
    <p:sldId id="328" r:id="rId11"/>
    <p:sldId id="317" r:id="rId12"/>
    <p:sldId id="329" r:id="rId13"/>
    <p:sldId id="326" r:id="rId14"/>
    <p:sldId id="327" r:id="rId15"/>
    <p:sldId id="332" r:id="rId16"/>
    <p:sldId id="406" r:id="rId17"/>
    <p:sldId id="263" r:id="rId18"/>
    <p:sldId id="319" r:id="rId19"/>
    <p:sldId id="335" r:id="rId20"/>
    <p:sldId id="337" r:id="rId21"/>
    <p:sldId id="259" r:id="rId22"/>
    <p:sldId id="338" r:id="rId23"/>
    <p:sldId id="264" r:id="rId24"/>
    <p:sldId id="340" r:id="rId25"/>
    <p:sldId id="324" r:id="rId26"/>
    <p:sldId id="341" r:id="rId27"/>
    <p:sldId id="342" r:id="rId28"/>
    <p:sldId id="343" r:id="rId29"/>
    <p:sldId id="346" r:id="rId30"/>
    <p:sldId id="347" r:id="rId31"/>
    <p:sldId id="261" r:id="rId32"/>
    <p:sldId id="392" r:id="rId33"/>
    <p:sldId id="391" r:id="rId34"/>
    <p:sldId id="322" r:id="rId35"/>
    <p:sldId id="352" r:id="rId36"/>
    <p:sldId id="353" r:id="rId37"/>
    <p:sldId id="355" r:id="rId38"/>
    <p:sldId id="356" r:id="rId39"/>
    <p:sldId id="357" r:id="rId40"/>
    <p:sldId id="360" r:id="rId41"/>
    <p:sldId id="361" r:id="rId42"/>
    <p:sldId id="362" r:id="rId43"/>
    <p:sldId id="363" r:id="rId44"/>
    <p:sldId id="364" r:id="rId45"/>
    <p:sldId id="365" r:id="rId46"/>
    <p:sldId id="368" r:id="rId47"/>
    <p:sldId id="369" r:id="rId48"/>
    <p:sldId id="370" r:id="rId49"/>
    <p:sldId id="371" r:id="rId50"/>
    <p:sldId id="373" r:id="rId51"/>
    <p:sldId id="374" r:id="rId52"/>
    <p:sldId id="375" r:id="rId53"/>
    <p:sldId id="377" r:id="rId54"/>
    <p:sldId id="378" r:id="rId55"/>
    <p:sldId id="380" r:id="rId56"/>
    <p:sldId id="381" r:id="rId57"/>
    <p:sldId id="382" r:id="rId58"/>
    <p:sldId id="383" r:id="rId59"/>
    <p:sldId id="384" r:id="rId60"/>
    <p:sldId id="348" r:id="rId61"/>
    <p:sldId id="349" r:id="rId62"/>
    <p:sldId id="354" r:id="rId63"/>
    <p:sldId id="359" r:id="rId64"/>
    <p:sldId id="366" r:id="rId65"/>
    <p:sldId id="372" r:id="rId66"/>
    <p:sldId id="376" r:id="rId67"/>
    <p:sldId id="379" r:id="rId68"/>
    <p:sldId id="385" r:id="rId69"/>
    <p:sldId id="389" r:id="rId70"/>
    <p:sldId id="395" r:id="rId71"/>
    <p:sldId id="408" r:id="rId72"/>
    <p:sldId id="410" r:id="rId73"/>
    <p:sldId id="411" r:id="rId74"/>
    <p:sldId id="412" r:id="rId75"/>
  </p:sldIdLst>
  <p:sldSz cx="9144000" cy="5143500" type="screen16x9"/>
  <p:notesSz cx="7315200" cy="9601200"/>
  <p:embeddedFontLst>
    <p:embeddedFont>
      <p:font typeface="Jua" panose="020B0604020202020204" charset="-127"/>
      <p:regular r:id="rId78"/>
    </p:embeddedFont>
    <p:embeddedFont>
      <p:font typeface="Tahoma" panose="020B0604030504040204" pitchFamily="34" charset="0"/>
      <p:regular r:id="rId79"/>
      <p:bold r:id="rId80"/>
    </p:embeddedFont>
    <p:embeddedFont>
      <p:font typeface="Franklin Gothic Book" panose="020B0503020102020204" pitchFamily="34" charset="0"/>
      <p:regular r:id="rId81"/>
      <p:italic r:id="rId82"/>
    </p:embeddedFont>
    <p:embeddedFont>
      <p:font typeface="Calibri" panose="020F0502020204030204" pitchFamily="34" charset="0"/>
      <p:regular r:id="rId83"/>
      <p:bold r:id="rId84"/>
      <p:italic r:id="rId85"/>
      <p:boldItalic r:id="rId86"/>
    </p:embeddedFont>
    <p:embeddedFont>
      <p:font typeface="Fira Sans Extra Condensed Medium" panose="020B0604020202020204" charset="0"/>
      <p:regular r:id="rId87"/>
      <p:bold r:id="rId88"/>
      <p:italic r:id="rId89"/>
      <p:boldItalic r:id="rId90"/>
    </p:embeddedFont>
    <p:embeddedFont>
      <p:font typeface="Montserrat" panose="020B0604020202020204" charset="0"/>
      <p:regular r:id="rId91"/>
      <p:bold r:id="rId92"/>
      <p:italic r:id="rId93"/>
      <p:boldItalic r:id="rId94"/>
    </p:embeddedFont>
    <p:embeddedFont>
      <p:font typeface="Franklin Gothic Demi" panose="020B0703020102020204" pitchFamily="34" charset="0"/>
      <p:regular r:id="rId95"/>
      <p:italic r:id="rId96"/>
    </p:embeddedFont>
    <p:embeddedFont>
      <p:font typeface="Arial Black" panose="020B0A04020102020204" pitchFamily="34" charset="0"/>
      <p:bold r:id="rId97"/>
    </p:embeddedFont>
    <p:embeddedFont>
      <p:font typeface="Poppins" panose="020B0604020202020204" charset="0"/>
      <p:regular r:id="rId98"/>
      <p:bold r:id="rId99"/>
      <p:italic r:id="rId100"/>
      <p:boldItalic r:id="rId10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Vaive, Mychelle" initials="VM" lastIdx="60" clrIdx="1">
    <p:extLst>
      <p:ext uri="{19B8F6BF-5375-455C-9EA6-DF929625EA0E}">
        <p15:presenceInfo xmlns:p15="http://schemas.microsoft.com/office/powerpoint/2012/main" userId="S-1-5-21-1952671512-333190833-1054369306-24737" providerId="AD"/>
      </p:ext>
    </p:extLst>
  </p:cmAuthor>
  <p:cmAuthor id="8" name="Martin, Annie" initials="MA" lastIdx="54" clrIdx="2">
    <p:extLst>
      <p:ext uri="{19B8F6BF-5375-455C-9EA6-DF929625EA0E}">
        <p15:presenceInfo xmlns:p15="http://schemas.microsoft.com/office/powerpoint/2012/main" userId="S-1-5-21-1952671512-333190833-1054369306-32996" providerId="AD"/>
      </p:ext>
    </p:extLst>
  </p:cmAuthor>
  <p:cmAuthor id="9" name="Chasles, Émilie" initials="CÉ" lastIdx="34" clrIdx="3">
    <p:extLst>
      <p:ext uri="{19B8F6BF-5375-455C-9EA6-DF929625EA0E}">
        <p15:presenceInfo xmlns:p15="http://schemas.microsoft.com/office/powerpoint/2012/main" userId="S-1-5-21-1952671512-333190833-1054369306-23881" providerId="AD"/>
      </p:ext>
    </p:extLst>
  </p:cmAuthor>
  <p:cmAuthor id="3" name="D'Amours, Geneviève" initials="DG" lastIdx="90" clrIdx="0"/>
  <p:cmAuthor id="10" name="Boulé, Carinne" initials="BC" lastIdx="6" clrIdx="4">
    <p:extLst>
      <p:ext uri="{19B8F6BF-5375-455C-9EA6-DF929625EA0E}">
        <p15:presenceInfo xmlns:p15="http://schemas.microsoft.com/office/powerpoint/2012/main" userId="S-1-5-21-1952671512-333190833-1054369306-17758" providerId="AD"/>
      </p:ext>
    </p:extLst>
  </p:cmAuthor>
  <p:cmAuthor id="11" name="Gacem, Yess" initials="GY" lastIdx="22" clrIdx="5">
    <p:extLst>
      <p:ext uri="{19B8F6BF-5375-455C-9EA6-DF929625EA0E}">
        <p15:presenceInfo xmlns:p15="http://schemas.microsoft.com/office/powerpoint/2012/main" userId="S-1-5-21-1952671512-333190833-1054369306-37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685E"/>
    <a:srgbClr val="4C8A7D"/>
    <a:srgbClr val="74B6A7"/>
    <a:srgbClr val="ECECEC"/>
    <a:srgbClr val="DDEBE4"/>
    <a:srgbClr val="FFFFFF"/>
    <a:srgbClr val="8CC0B5"/>
    <a:srgbClr val="CBDFDB"/>
    <a:srgbClr val="CCE4DC"/>
    <a:srgbClr val="B8E3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DE41FC5-8845-4E4C-90A7-B8A7CD8DB947}">
  <a:tblStyle styleId="{9DE41FC5-8845-4E4C-90A7-B8A7CD8DB94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3" autoAdjust="0"/>
    <p:restoredTop sz="96395" autoAdjust="0"/>
  </p:normalViewPr>
  <p:slideViewPr>
    <p:cSldViewPr snapToGrid="0">
      <p:cViewPr varScale="1">
        <p:scale>
          <a:sx n="82" d="100"/>
          <a:sy n="82" d="100"/>
        </p:scale>
        <p:origin x="332" y="56"/>
      </p:cViewPr>
      <p:guideLst/>
    </p:cSldViewPr>
  </p:slideViewPr>
  <p:outlineViewPr>
    <p:cViewPr>
      <p:scale>
        <a:sx n="33" d="100"/>
        <a:sy n="33" d="100"/>
      </p:scale>
      <p:origin x="0" y="-8285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46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7.fntdata"/><Relationship Id="rId89" Type="http://schemas.openxmlformats.org/officeDocument/2006/relationships/font" Target="fonts/font1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font" Target="fonts/font2.fntdata"/><Relationship Id="rId87" Type="http://schemas.openxmlformats.org/officeDocument/2006/relationships/font" Target="fonts/font10.fntdata"/><Relationship Id="rId102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5.fntdata"/><Relationship Id="rId90" Type="http://schemas.openxmlformats.org/officeDocument/2006/relationships/font" Target="fonts/font13.fntdata"/><Relationship Id="rId95" Type="http://schemas.openxmlformats.org/officeDocument/2006/relationships/font" Target="fonts/font1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100" Type="http://schemas.openxmlformats.org/officeDocument/2006/relationships/font" Target="fonts/font23.fntdata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3.fntdata"/><Relationship Id="rId85" Type="http://schemas.openxmlformats.org/officeDocument/2006/relationships/font" Target="fonts/font8.fntdata"/><Relationship Id="rId93" Type="http://schemas.openxmlformats.org/officeDocument/2006/relationships/font" Target="fonts/font16.fntdata"/><Relationship Id="rId98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6.fntdata"/><Relationship Id="rId88" Type="http://schemas.openxmlformats.org/officeDocument/2006/relationships/font" Target="fonts/font11.fntdata"/><Relationship Id="rId91" Type="http://schemas.openxmlformats.org/officeDocument/2006/relationships/font" Target="fonts/font14.fntdata"/><Relationship Id="rId96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1.fntdata"/><Relationship Id="rId81" Type="http://schemas.openxmlformats.org/officeDocument/2006/relationships/font" Target="fonts/font4.fntdata"/><Relationship Id="rId86" Type="http://schemas.openxmlformats.org/officeDocument/2006/relationships/font" Target="fonts/font9.fntdata"/><Relationship Id="rId94" Type="http://schemas.openxmlformats.org/officeDocument/2006/relationships/font" Target="fonts/font17.fntdata"/><Relationship Id="rId99" Type="http://schemas.openxmlformats.org/officeDocument/2006/relationships/font" Target="fonts/font22.fntdata"/><Relationship Id="rId101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97" Type="http://schemas.openxmlformats.org/officeDocument/2006/relationships/font" Target="fonts/font20.fntdata"/><Relationship Id="rId10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41DC2C-F7A0-408B-AF68-57D176A552D6}" type="doc">
      <dgm:prSet loTypeId="urn:microsoft.com/office/officeart/2005/8/layout/target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A88C4F4B-D19E-47C2-BB7E-814419426AF8}">
      <dgm:prSet phldrT="[Texte]" custT="1"/>
      <dgm:spPr/>
      <dgm:t>
        <a:bodyPr lIns="180000" rIns="0"/>
        <a:lstStyle/>
        <a:p>
          <a:pPr algn="l"/>
          <a:r>
            <a:rPr lang="fr-FR" sz="2300" b="1" dirty="0" smtClean="0"/>
            <a:t>Plan directeur </a:t>
          </a:r>
          <a:br>
            <a:rPr lang="fr-FR" sz="2300" b="1" dirty="0" smtClean="0"/>
          </a:br>
          <a:r>
            <a:rPr lang="fr-FR" sz="1600" dirty="0" smtClean="0"/>
            <a:t>(PDIRCS)</a:t>
          </a:r>
          <a:endParaRPr lang="fr-FR" sz="1600" dirty="0"/>
        </a:p>
      </dgm:t>
    </dgm:pt>
    <dgm:pt modelId="{46E7A49D-1A67-4804-A3B0-7B93479495B8}" type="parTrans" cxnId="{F5414526-58AF-4B9B-8878-29C80D68ECD4}">
      <dgm:prSet/>
      <dgm:spPr/>
      <dgm:t>
        <a:bodyPr/>
        <a:lstStyle/>
        <a:p>
          <a:endParaRPr lang="fr-FR"/>
        </a:p>
      </dgm:t>
    </dgm:pt>
    <dgm:pt modelId="{675A071F-80DA-4580-B9BF-D30198F0FB31}" type="sibTrans" cxnId="{F5414526-58AF-4B9B-8878-29C80D68ECD4}">
      <dgm:prSet/>
      <dgm:spPr/>
      <dgm:t>
        <a:bodyPr/>
        <a:lstStyle/>
        <a:p>
          <a:endParaRPr lang="fr-FR"/>
        </a:p>
      </dgm:t>
    </dgm:pt>
    <dgm:pt modelId="{DD9F5B4A-3EBC-4851-9A18-B7EB7D4E9E2A}">
      <dgm:prSet phldrT="[Texte]" custT="1"/>
      <dgm:spPr/>
      <dgm:t>
        <a:bodyPr/>
        <a:lstStyle/>
        <a:p>
          <a:pPr marL="180000" indent="-180000">
            <a:lnSpc>
              <a:spcPct val="100000"/>
            </a:lnSpc>
            <a:spcAft>
              <a:spcPts val="300"/>
            </a:spcAft>
          </a:pPr>
          <a:r>
            <a:rPr lang="fr-FR" sz="1800" dirty="0" smtClean="0"/>
            <a:t>Grandes orientations</a:t>
          </a:r>
          <a:endParaRPr lang="fr-FR" sz="1800" dirty="0"/>
        </a:p>
      </dgm:t>
    </dgm:pt>
    <dgm:pt modelId="{B73E9243-F3E9-4A9E-AC04-F602B7C6093F}" type="parTrans" cxnId="{100078EC-1DBF-4425-8075-695E2C3ABB0A}">
      <dgm:prSet/>
      <dgm:spPr/>
      <dgm:t>
        <a:bodyPr/>
        <a:lstStyle/>
        <a:p>
          <a:endParaRPr lang="fr-FR"/>
        </a:p>
      </dgm:t>
    </dgm:pt>
    <dgm:pt modelId="{4DA15C61-87B4-4B4A-B285-3F238348E30D}" type="sibTrans" cxnId="{100078EC-1DBF-4425-8075-695E2C3ABB0A}">
      <dgm:prSet/>
      <dgm:spPr/>
      <dgm:t>
        <a:bodyPr/>
        <a:lstStyle/>
        <a:p>
          <a:endParaRPr lang="fr-FR"/>
        </a:p>
      </dgm:t>
    </dgm:pt>
    <dgm:pt modelId="{7700F64D-57F4-4421-BF39-CA8D8EBB86A3}">
      <dgm:prSet phldrT="[Texte]" custT="1"/>
      <dgm:spPr/>
      <dgm:t>
        <a:bodyPr/>
        <a:lstStyle/>
        <a:p>
          <a:pPr marL="180000" indent="-180000">
            <a:lnSpc>
              <a:spcPct val="100000"/>
            </a:lnSpc>
            <a:spcAft>
              <a:spcPts val="0"/>
            </a:spcAft>
          </a:pPr>
          <a:r>
            <a:rPr lang="fr-FR" sz="1800" dirty="0" smtClean="0"/>
            <a:t>Vision et diagnostic</a:t>
          </a:r>
          <a:endParaRPr lang="fr-FR" sz="1800" dirty="0"/>
        </a:p>
      </dgm:t>
    </dgm:pt>
    <dgm:pt modelId="{AC182525-A522-4561-B4FB-25FB07060545}" type="parTrans" cxnId="{2263541A-1B09-4E38-A12B-09DBDA052481}">
      <dgm:prSet/>
      <dgm:spPr/>
      <dgm:t>
        <a:bodyPr/>
        <a:lstStyle/>
        <a:p>
          <a:endParaRPr lang="fr-FR"/>
        </a:p>
      </dgm:t>
    </dgm:pt>
    <dgm:pt modelId="{D86826B5-7618-4FBA-AF88-7B7480B64674}" type="sibTrans" cxnId="{2263541A-1B09-4E38-A12B-09DBDA052481}">
      <dgm:prSet/>
      <dgm:spPr/>
      <dgm:t>
        <a:bodyPr/>
        <a:lstStyle/>
        <a:p>
          <a:endParaRPr lang="fr-FR"/>
        </a:p>
      </dgm:t>
    </dgm:pt>
    <dgm:pt modelId="{36598240-8A80-42F2-9F6F-BE87CDE41CEC}">
      <dgm:prSet phldrT="[Texte]"/>
      <dgm:spPr/>
      <dgm:t>
        <a:bodyPr lIns="180000" rIns="0"/>
        <a:lstStyle/>
        <a:p>
          <a:pPr algn="l"/>
          <a:r>
            <a:rPr lang="fr-FR" b="1" dirty="0" smtClean="0"/>
            <a:t>Plan d’intervention</a:t>
          </a:r>
          <a:endParaRPr lang="fr-FR" b="1" dirty="0"/>
        </a:p>
      </dgm:t>
    </dgm:pt>
    <dgm:pt modelId="{ED02B9E9-75BF-47C0-92EC-1F60D0510255}" type="parTrans" cxnId="{44B9E213-C72C-4BCF-BF5F-E3D805EBB357}">
      <dgm:prSet/>
      <dgm:spPr/>
      <dgm:t>
        <a:bodyPr/>
        <a:lstStyle/>
        <a:p>
          <a:endParaRPr lang="fr-FR"/>
        </a:p>
      </dgm:t>
    </dgm:pt>
    <dgm:pt modelId="{5EC7F26A-5CDE-4BC6-86B7-C9419ADCDED8}" type="sibTrans" cxnId="{44B9E213-C72C-4BCF-BF5F-E3D805EBB357}">
      <dgm:prSet/>
      <dgm:spPr/>
      <dgm:t>
        <a:bodyPr/>
        <a:lstStyle/>
        <a:p>
          <a:endParaRPr lang="fr-FR"/>
        </a:p>
      </dgm:t>
    </dgm:pt>
    <dgm:pt modelId="{70672A46-0AEC-4DDD-A0DF-ECD691400C9A}">
      <dgm:prSet phldrT="[Texte]" custT="1"/>
      <dgm:spPr/>
      <dgm:t>
        <a:bodyPr/>
        <a:lstStyle/>
        <a:p>
          <a:pPr marL="180000" indent="-180000">
            <a:lnSpc>
              <a:spcPct val="100000"/>
            </a:lnSpc>
            <a:spcAft>
              <a:spcPts val="300"/>
            </a:spcAft>
          </a:pPr>
          <a:r>
            <a:rPr lang="fr-FR" sz="1800" dirty="0" smtClean="0"/>
            <a:t>Plan de maintien des actifs</a:t>
          </a:r>
          <a:endParaRPr lang="fr-FR" sz="1800" dirty="0"/>
        </a:p>
      </dgm:t>
    </dgm:pt>
    <dgm:pt modelId="{6F02895A-6B95-4C73-A963-1ACEC815A4CF}" type="parTrans" cxnId="{8B2F81A7-F5A9-43DC-AF0D-304A4C5261D1}">
      <dgm:prSet/>
      <dgm:spPr/>
      <dgm:t>
        <a:bodyPr/>
        <a:lstStyle/>
        <a:p>
          <a:endParaRPr lang="fr-FR"/>
        </a:p>
      </dgm:t>
    </dgm:pt>
    <dgm:pt modelId="{97B99427-D122-429C-BC27-DF0F7DAD3980}" type="sibTrans" cxnId="{8B2F81A7-F5A9-43DC-AF0D-304A4C5261D1}">
      <dgm:prSet/>
      <dgm:spPr/>
      <dgm:t>
        <a:bodyPr/>
        <a:lstStyle/>
        <a:p>
          <a:endParaRPr lang="fr-FR"/>
        </a:p>
      </dgm:t>
    </dgm:pt>
    <dgm:pt modelId="{2CC66B17-B754-4819-BA8C-96CF5684F163}">
      <dgm:prSet phldrT="[Texte]" custT="1"/>
      <dgm:spPr/>
      <dgm:t>
        <a:bodyPr/>
        <a:lstStyle/>
        <a:p>
          <a:pPr marL="180000" indent="-180000">
            <a:lnSpc>
              <a:spcPct val="100000"/>
            </a:lnSpc>
            <a:spcAft>
              <a:spcPts val="0"/>
            </a:spcAft>
          </a:pPr>
          <a:r>
            <a:rPr lang="fr-FR" sz="1800" dirty="0" smtClean="0"/>
            <a:t>Plan de développement</a:t>
          </a:r>
          <a:endParaRPr lang="fr-FR" sz="1800" dirty="0"/>
        </a:p>
      </dgm:t>
    </dgm:pt>
    <dgm:pt modelId="{ED289C62-3B86-442D-B9A0-138AC944D16C}" type="parTrans" cxnId="{FEE5961C-AA95-47D6-AC97-1FBE5BEE94B5}">
      <dgm:prSet/>
      <dgm:spPr/>
      <dgm:t>
        <a:bodyPr/>
        <a:lstStyle/>
        <a:p>
          <a:endParaRPr lang="fr-FR"/>
        </a:p>
      </dgm:t>
    </dgm:pt>
    <dgm:pt modelId="{795E2C6F-ABBA-4ED1-9054-A6B2BD4656D9}" type="sibTrans" cxnId="{FEE5961C-AA95-47D6-AC97-1FBE5BEE94B5}">
      <dgm:prSet/>
      <dgm:spPr/>
      <dgm:t>
        <a:bodyPr/>
        <a:lstStyle/>
        <a:p>
          <a:endParaRPr lang="fr-FR"/>
        </a:p>
      </dgm:t>
    </dgm:pt>
    <dgm:pt modelId="{07A46C48-DA98-4883-B238-C52CCF5D8BFB}">
      <dgm:prSet phldrT="[Texte]" custT="1"/>
      <dgm:spPr/>
      <dgm:t>
        <a:bodyPr lIns="180000" rIns="0"/>
        <a:lstStyle/>
        <a:p>
          <a:pPr algn="l"/>
          <a:r>
            <a:rPr lang="fr-FR" sz="2300" dirty="0" smtClean="0"/>
            <a:t>Plan d’investissements communautaires </a:t>
          </a:r>
          <a:r>
            <a:rPr lang="fr-FR" sz="1600" dirty="0" smtClean="0"/>
            <a:t>(PIC)</a:t>
          </a:r>
          <a:endParaRPr lang="fr-FR" sz="1600" dirty="0"/>
        </a:p>
      </dgm:t>
    </dgm:pt>
    <dgm:pt modelId="{E3D1623E-5128-4CEB-B02C-EDF3702F0F5D}" type="parTrans" cxnId="{2C88150A-AC33-48A2-927D-D179484D3EA7}">
      <dgm:prSet/>
      <dgm:spPr/>
      <dgm:t>
        <a:bodyPr/>
        <a:lstStyle/>
        <a:p>
          <a:endParaRPr lang="fr-FR"/>
        </a:p>
      </dgm:t>
    </dgm:pt>
    <dgm:pt modelId="{20E241BC-D64A-4054-8818-489F367A0E8D}" type="sibTrans" cxnId="{2C88150A-AC33-48A2-927D-D179484D3EA7}">
      <dgm:prSet/>
      <dgm:spPr/>
      <dgm:t>
        <a:bodyPr/>
        <a:lstStyle/>
        <a:p>
          <a:endParaRPr lang="fr-FR"/>
        </a:p>
      </dgm:t>
    </dgm:pt>
    <dgm:pt modelId="{F4725EB2-8675-42A2-9ACD-DC238328AE41}">
      <dgm:prSet phldrT="[Texte]" custT="1"/>
      <dgm:spPr/>
      <dgm:t>
        <a:bodyPr rIns="0"/>
        <a:lstStyle/>
        <a:p>
          <a:pPr marL="180000">
            <a:lnSpc>
              <a:spcPct val="100000"/>
            </a:lnSpc>
            <a:spcAft>
              <a:spcPts val="0"/>
            </a:spcAft>
          </a:pPr>
          <a:r>
            <a:rPr lang="fr-FR" sz="1800" dirty="0" smtClean="0"/>
            <a:t>Plan annualisé d’investissement</a:t>
          </a:r>
          <a:r>
            <a:rPr lang="fr-FR" sz="1800" dirty="0" smtClean="0">
              <a:solidFill>
                <a:schemeClr val="tx1"/>
              </a:solidFill>
            </a:rPr>
            <a:t>s</a:t>
          </a:r>
          <a:r>
            <a:rPr lang="fr-FR" sz="1800" dirty="0" smtClean="0"/>
            <a:t> des projets</a:t>
          </a:r>
          <a:endParaRPr lang="fr-FR" sz="1800" dirty="0"/>
        </a:p>
      </dgm:t>
    </dgm:pt>
    <dgm:pt modelId="{5546FE34-A54F-4562-82BB-F6734B6EDBE8}" type="parTrans" cxnId="{86CEE5A3-D4A3-4703-97B7-54BD1C818A49}">
      <dgm:prSet/>
      <dgm:spPr/>
      <dgm:t>
        <a:bodyPr/>
        <a:lstStyle/>
        <a:p>
          <a:endParaRPr lang="fr-FR"/>
        </a:p>
      </dgm:t>
    </dgm:pt>
    <dgm:pt modelId="{278BA506-A3B5-484C-A93C-D29166280EF1}" type="sibTrans" cxnId="{86CEE5A3-D4A3-4703-97B7-54BD1C818A49}">
      <dgm:prSet/>
      <dgm:spPr/>
      <dgm:t>
        <a:bodyPr/>
        <a:lstStyle/>
        <a:p>
          <a:endParaRPr lang="fr-FR"/>
        </a:p>
      </dgm:t>
    </dgm:pt>
    <dgm:pt modelId="{FAB8EA4A-CF86-4255-A061-3CA53A543FAE}" type="pres">
      <dgm:prSet presAssocID="{0141DC2C-F7A0-408B-AF68-57D176A552D6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C07520FE-1C1C-40A7-835B-7E5A28E23B6C}" type="pres">
      <dgm:prSet presAssocID="{A88C4F4B-D19E-47C2-BB7E-814419426AF8}" presName="circle1" presStyleLbl="node1" presStyleIdx="0" presStyleCnt="3"/>
      <dgm:spPr/>
      <dgm:t>
        <a:bodyPr/>
        <a:lstStyle/>
        <a:p>
          <a:endParaRPr lang="fr-FR"/>
        </a:p>
      </dgm:t>
    </dgm:pt>
    <dgm:pt modelId="{F54450E4-1E8D-4592-A7DE-20B98DA1F4E2}" type="pres">
      <dgm:prSet presAssocID="{A88C4F4B-D19E-47C2-BB7E-814419426AF8}" presName="space" presStyleCnt="0"/>
      <dgm:spPr/>
      <dgm:t>
        <a:bodyPr/>
        <a:lstStyle/>
        <a:p>
          <a:endParaRPr lang="fr-FR"/>
        </a:p>
      </dgm:t>
    </dgm:pt>
    <dgm:pt modelId="{33119E57-B634-4BE7-A0EE-B86BB228CA43}" type="pres">
      <dgm:prSet presAssocID="{A88C4F4B-D19E-47C2-BB7E-814419426AF8}" presName="rect1" presStyleLbl="alignAcc1" presStyleIdx="0" presStyleCnt="3"/>
      <dgm:spPr/>
      <dgm:t>
        <a:bodyPr/>
        <a:lstStyle/>
        <a:p>
          <a:endParaRPr lang="fr-FR"/>
        </a:p>
      </dgm:t>
    </dgm:pt>
    <dgm:pt modelId="{095471C8-EA28-4E4E-94EC-E728F1118845}" type="pres">
      <dgm:prSet presAssocID="{36598240-8A80-42F2-9F6F-BE87CDE41CEC}" presName="vertSpace2" presStyleLbl="node1" presStyleIdx="0" presStyleCnt="3"/>
      <dgm:spPr/>
      <dgm:t>
        <a:bodyPr/>
        <a:lstStyle/>
        <a:p>
          <a:endParaRPr lang="fr-FR"/>
        </a:p>
      </dgm:t>
    </dgm:pt>
    <dgm:pt modelId="{5F262CA8-CF9E-4688-A5E2-C9B9A12C5DDF}" type="pres">
      <dgm:prSet presAssocID="{36598240-8A80-42F2-9F6F-BE87CDE41CEC}" presName="circle2" presStyleLbl="node1" presStyleIdx="1" presStyleCnt="3"/>
      <dgm:spPr/>
      <dgm:t>
        <a:bodyPr/>
        <a:lstStyle/>
        <a:p>
          <a:endParaRPr lang="fr-FR"/>
        </a:p>
      </dgm:t>
    </dgm:pt>
    <dgm:pt modelId="{A611B692-1882-4BE5-835D-E0284264C001}" type="pres">
      <dgm:prSet presAssocID="{36598240-8A80-42F2-9F6F-BE87CDE41CEC}" presName="rect2" presStyleLbl="alignAcc1" presStyleIdx="1" presStyleCnt="3"/>
      <dgm:spPr/>
      <dgm:t>
        <a:bodyPr/>
        <a:lstStyle/>
        <a:p>
          <a:endParaRPr lang="fr-FR"/>
        </a:p>
      </dgm:t>
    </dgm:pt>
    <dgm:pt modelId="{988A5B82-1855-4158-ACD2-58F0141543AC}" type="pres">
      <dgm:prSet presAssocID="{07A46C48-DA98-4883-B238-C52CCF5D8BFB}" presName="vertSpace3" presStyleLbl="node1" presStyleIdx="1" presStyleCnt="3"/>
      <dgm:spPr/>
      <dgm:t>
        <a:bodyPr/>
        <a:lstStyle/>
        <a:p>
          <a:endParaRPr lang="fr-FR"/>
        </a:p>
      </dgm:t>
    </dgm:pt>
    <dgm:pt modelId="{F7A1F22F-0D27-459A-9AE0-783E13C8C6FF}" type="pres">
      <dgm:prSet presAssocID="{07A46C48-DA98-4883-B238-C52CCF5D8BFB}" presName="circle3" presStyleLbl="node1" presStyleIdx="2" presStyleCnt="3"/>
      <dgm:spPr/>
      <dgm:t>
        <a:bodyPr/>
        <a:lstStyle/>
        <a:p>
          <a:endParaRPr lang="fr-FR"/>
        </a:p>
      </dgm:t>
    </dgm:pt>
    <dgm:pt modelId="{332950EF-14C9-4D5B-8543-7CE803F3A599}" type="pres">
      <dgm:prSet presAssocID="{07A46C48-DA98-4883-B238-C52CCF5D8BFB}" presName="rect3" presStyleLbl="alignAcc1" presStyleIdx="2" presStyleCnt="3"/>
      <dgm:spPr/>
      <dgm:t>
        <a:bodyPr/>
        <a:lstStyle/>
        <a:p>
          <a:endParaRPr lang="fr-FR"/>
        </a:p>
      </dgm:t>
    </dgm:pt>
    <dgm:pt modelId="{572B45D9-FBF5-439A-A0D6-52161B791D81}" type="pres">
      <dgm:prSet presAssocID="{A88C4F4B-D19E-47C2-BB7E-814419426AF8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AA23E4C-4B29-4F15-8453-3AE08644561A}" type="pres">
      <dgm:prSet presAssocID="{A88C4F4B-D19E-47C2-BB7E-814419426AF8}" presName="rect1ChTx" presStyleLbl="alignAcc1" presStyleIdx="2" presStyleCnt="3" custScaleX="10722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EAE9B70-689B-4145-B123-26E82643EF9F}" type="pres">
      <dgm:prSet presAssocID="{36598240-8A80-42F2-9F6F-BE87CDE41CEC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35D7DB6-871E-4BFB-A809-DFCFD307F685}" type="pres">
      <dgm:prSet presAssocID="{36598240-8A80-42F2-9F6F-BE87CDE41CEC}" presName="rect2ChTx" presStyleLbl="alignAcc1" presStyleIdx="2" presStyleCnt="3" custScaleX="10722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B9C9EB3-6BB6-4575-B87C-D65C309C1D23}" type="pres">
      <dgm:prSet presAssocID="{07A46C48-DA98-4883-B238-C52CCF5D8BFB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8C784A9-F13B-4519-AB58-ECF8D8CA1902}" type="pres">
      <dgm:prSet presAssocID="{07A46C48-DA98-4883-B238-C52CCF5D8BFB}" presName="rect3ChTx" presStyleLbl="alignAcc1" presStyleIdx="2" presStyleCnt="3" custScaleX="10722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D9DD35B9-63A2-4722-B142-7CA7FE2B8CF6}" type="presOf" srcId="{7700F64D-57F4-4421-BF39-CA8D8EBB86A3}" destId="{8AA23E4C-4B29-4F15-8453-3AE08644561A}" srcOrd="0" destOrd="1" presId="urn:microsoft.com/office/officeart/2005/8/layout/target3"/>
    <dgm:cxn modelId="{4B9BBE92-9FC5-4B78-B903-8F3A87FFAB89}" type="presOf" srcId="{DD9F5B4A-3EBC-4851-9A18-B7EB7D4E9E2A}" destId="{8AA23E4C-4B29-4F15-8453-3AE08644561A}" srcOrd="0" destOrd="0" presId="urn:microsoft.com/office/officeart/2005/8/layout/target3"/>
    <dgm:cxn modelId="{845497FA-45DE-4E38-B9C9-A4AE6D34EB86}" type="presOf" srcId="{07A46C48-DA98-4883-B238-C52CCF5D8BFB}" destId="{0B9C9EB3-6BB6-4575-B87C-D65C309C1D23}" srcOrd="1" destOrd="0" presId="urn:microsoft.com/office/officeart/2005/8/layout/target3"/>
    <dgm:cxn modelId="{F5414526-58AF-4B9B-8878-29C80D68ECD4}" srcId="{0141DC2C-F7A0-408B-AF68-57D176A552D6}" destId="{A88C4F4B-D19E-47C2-BB7E-814419426AF8}" srcOrd="0" destOrd="0" parTransId="{46E7A49D-1A67-4804-A3B0-7B93479495B8}" sibTransId="{675A071F-80DA-4580-B9BF-D30198F0FB31}"/>
    <dgm:cxn modelId="{B8444AEC-C977-49BE-9DB6-ACE2EE524512}" type="presOf" srcId="{70672A46-0AEC-4DDD-A0DF-ECD691400C9A}" destId="{735D7DB6-871E-4BFB-A809-DFCFD307F685}" srcOrd="0" destOrd="0" presId="urn:microsoft.com/office/officeart/2005/8/layout/target3"/>
    <dgm:cxn modelId="{0CF27E4C-C3D6-4394-8CA3-B1ECF160A3AB}" type="presOf" srcId="{F4725EB2-8675-42A2-9ACD-DC238328AE41}" destId="{D8C784A9-F13B-4519-AB58-ECF8D8CA1902}" srcOrd="0" destOrd="0" presId="urn:microsoft.com/office/officeart/2005/8/layout/target3"/>
    <dgm:cxn modelId="{D805B239-E8B2-4F2F-915B-7E210CB55CEB}" type="presOf" srcId="{A88C4F4B-D19E-47C2-BB7E-814419426AF8}" destId="{572B45D9-FBF5-439A-A0D6-52161B791D81}" srcOrd="1" destOrd="0" presId="urn:microsoft.com/office/officeart/2005/8/layout/target3"/>
    <dgm:cxn modelId="{86CEE5A3-D4A3-4703-97B7-54BD1C818A49}" srcId="{07A46C48-DA98-4883-B238-C52CCF5D8BFB}" destId="{F4725EB2-8675-42A2-9ACD-DC238328AE41}" srcOrd="0" destOrd="0" parTransId="{5546FE34-A54F-4562-82BB-F6734B6EDBE8}" sibTransId="{278BA506-A3B5-484C-A93C-D29166280EF1}"/>
    <dgm:cxn modelId="{8B2F81A7-F5A9-43DC-AF0D-304A4C5261D1}" srcId="{36598240-8A80-42F2-9F6F-BE87CDE41CEC}" destId="{70672A46-0AEC-4DDD-A0DF-ECD691400C9A}" srcOrd="0" destOrd="0" parTransId="{6F02895A-6B95-4C73-A963-1ACEC815A4CF}" sibTransId="{97B99427-D122-429C-BC27-DF0F7DAD3980}"/>
    <dgm:cxn modelId="{434B53F9-8138-4B6E-B334-E45ED37ADC65}" type="presOf" srcId="{A88C4F4B-D19E-47C2-BB7E-814419426AF8}" destId="{33119E57-B634-4BE7-A0EE-B86BB228CA43}" srcOrd="0" destOrd="0" presId="urn:microsoft.com/office/officeart/2005/8/layout/target3"/>
    <dgm:cxn modelId="{659961C2-A09C-49ED-AEC1-2CF5BB43935E}" type="presOf" srcId="{36598240-8A80-42F2-9F6F-BE87CDE41CEC}" destId="{A611B692-1882-4BE5-835D-E0284264C001}" srcOrd="0" destOrd="0" presId="urn:microsoft.com/office/officeart/2005/8/layout/target3"/>
    <dgm:cxn modelId="{44B9E213-C72C-4BCF-BF5F-E3D805EBB357}" srcId="{0141DC2C-F7A0-408B-AF68-57D176A552D6}" destId="{36598240-8A80-42F2-9F6F-BE87CDE41CEC}" srcOrd="1" destOrd="0" parTransId="{ED02B9E9-75BF-47C0-92EC-1F60D0510255}" sibTransId="{5EC7F26A-5CDE-4BC6-86B7-C9419ADCDED8}"/>
    <dgm:cxn modelId="{2263541A-1B09-4E38-A12B-09DBDA052481}" srcId="{A88C4F4B-D19E-47C2-BB7E-814419426AF8}" destId="{7700F64D-57F4-4421-BF39-CA8D8EBB86A3}" srcOrd="1" destOrd="0" parTransId="{AC182525-A522-4561-B4FB-25FB07060545}" sibTransId="{D86826B5-7618-4FBA-AF88-7B7480B64674}"/>
    <dgm:cxn modelId="{8CF2746F-C03C-46F9-9968-027E90F29B72}" type="presOf" srcId="{07A46C48-DA98-4883-B238-C52CCF5D8BFB}" destId="{332950EF-14C9-4D5B-8543-7CE803F3A599}" srcOrd="0" destOrd="0" presId="urn:microsoft.com/office/officeart/2005/8/layout/target3"/>
    <dgm:cxn modelId="{2C88150A-AC33-48A2-927D-D179484D3EA7}" srcId="{0141DC2C-F7A0-408B-AF68-57D176A552D6}" destId="{07A46C48-DA98-4883-B238-C52CCF5D8BFB}" srcOrd="2" destOrd="0" parTransId="{E3D1623E-5128-4CEB-B02C-EDF3702F0F5D}" sibTransId="{20E241BC-D64A-4054-8818-489F367A0E8D}"/>
    <dgm:cxn modelId="{F963C8B2-5D9D-43E2-9B4F-B6F00C63214A}" type="presOf" srcId="{0141DC2C-F7A0-408B-AF68-57D176A552D6}" destId="{FAB8EA4A-CF86-4255-A061-3CA53A543FAE}" srcOrd="0" destOrd="0" presId="urn:microsoft.com/office/officeart/2005/8/layout/target3"/>
    <dgm:cxn modelId="{FEE5961C-AA95-47D6-AC97-1FBE5BEE94B5}" srcId="{36598240-8A80-42F2-9F6F-BE87CDE41CEC}" destId="{2CC66B17-B754-4819-BA8C-96CF5684F163}" srcOrd="1" destOrd="0" parTransId="{ED289C62-3B86-442D-B9A0-138AC944D16C}" sibTransId="{795E2C6F-ABBA-4ED1-9054-A6B2BD4656D9}"/>
    <dgm:cxn modelId="{971F868D-31BB-4142-94D5-F843960E787E}" type="presOf" srcId="{2CC66B17-B754-4819-BA8C-96CF5684F163}" destId="{735D7DB6-871E-4BFB-A809-DFCFD307F685}" srcOrd="0" destOrd="1" presId="urn:microsoft.com/office/officeart/2005/8/layout/target3"/>
    <dgm:cxn modelId="{D9576B5E-0E43-484E-968D-EFE9093610F6}" type="presOf" srcId="{36598240-8A80-42F2-9F6F-BE87CDE41CEC}" destId="{9EAE9B70-689B-4145-B123-26E82643EF9F}" srcOrd="1" destOrd="0" presId="urn:microsoft.com/office/officeart/2005/8/layout/target3"/>
    <dgm:cxn modelId="{100078EC-1DBF-4425-8075-695E2C3ABB0A}" srcId="{A88C4F4B-D19E-47C2-BB7E-814419426AF8}" destId="{DD9F5B4A-3EBC-4851-9A18-B7EB7D4E9E2A}" srcOrd="0" destOrd="0" parTransId="{B73E9243-F3E9-4A9E-AC04-F602B7C6093F}" sibTransId="{4DA15C61-87B4-4B4A-B285-3F238348E30D}"/>
    <dgm:cxn modelId="{BC7BBDA9-EB99-4E4F-A498-91B7CBEA602C}" type="presParOf" srcId="{FAB8EA4A-CF86-4255-A061-3CA53A543FAE}" destId="{C07520FE-1C1C-40A7-835B-7E5A28E23B6C}" srcOrd="0" destOrd="0" presId="urn:microsoft.com/office/officeart/2005/8/layout/target3"/>
    <dgm:cxn modelId="{60F40306-CF72-4258-B6EE-ED887EF56C8C}" type="presParOf" srcId="{FAB8EA4A-CF86-4255-A061-3CA53A543FAE}" destId="{F54450E4-1E8D-4592-A7DE-20B98DA1F4E2}" srcOrd="1" destOrd="0" presId="urn:microsoft.com/office/officeart/2005/8/layout/target3"/>
    <dgm:cxn modelId="{CD26735A-0D3B-424A-B8BC-613816125ED3}" type="presParOf" srcId="{FAB8EA4A-CF86-4255-A061-3CA53A543FAE}" destId="{33119E57-B634-4BE7-A0EE-B86BB228CA43}" srcOrd="2" destOrd="0" presId="urn:microsoft.com/office/officeart/2005/8/layout/target3"/>
    <dgm:cxn modelId="{2D27842F-3921-4FFA-BA9C-ECF8DE20539E}" type="presParOf" srcId="{FAB8EA4A-CF86-4255-A061-3CA53A543FAE}" destId="{095471C8-EA28-4E4E-94EC-E728F1118845}" srcOrd="3" destOrd="0" presId="urn:microsoft.com/office/officeart/2005/8/layout/target3"/>
    <dgm:cxn modelId="{89A6F542-3378-4CCD-BF19-A8B0C586D69B}" type="presParOf" srcId="{FAB8EA4A-CF86-4255-A061-3CA53A543FAE}" destId="{5F262CA8-CF9E-4688-A5E2-C9B9A12C5DDF}" srcOrd="4" destOrd="0" presId="urn:microsoft.com/office/officeart/2005/8/layout/target3"/>
    <dgm:cxn modelId="{0E56E852-D062-4B06-B9DF-C7017C32C2C6}" type="presParOf" srcId="{FAB8EA4A-CF86-4255-A061-3CA53A543FAE}" destId="{A611B692-1882-4BE5-835D-E0284264C001}" srcOrd="5" destOrd="0" presId="urn:microsoft.com/office/officeart/2005/8/layout/target3"/>
    <dgm:cxn modelId="{C6E2A41B-173D-458A-BF17-10B4F6FC0A7D}" type="presParOf" srcId="{FAB8EA4A-CF86-4255-A061-3CA53A543FAE}" destId="{988A5B82-1855-4158-ACD2-58F0141543AC}" srcOrd="6" destOrd="0" presId="urn:microsoft.com/office/officeart/2005/8/layout/target3"/>
    <dgm:cxn modelId="{0CC833CD-DDD7-4457-8594-D8C61C367C0A}" type="presParOf" srcId="{FAB8EA4A-CF86-4255-A061-3CA53A543FAE}" destId="{F7A1F22F-0D27-459A-9AE0-783E13C8C6FF}" srcOrd="7" destOrd="0" presId="urn:microsoft.com/office/officeart/2005/8/layout/target3"/>
    <dgm:cxn modelId="{8B2427A9-C1E3-4FEE-8655-1FCC3EB5B4B3}" type="presParOf" srcId="{FAB8EA4A-CF86-4255-A061-3CA53A543FAE}" destId="{332950EF-14C9-4D5B-8543-7CE803F3A599}" srcOrd="8" destOrd="0" presId="urn:microsoft.com/office/officeart/2005/8/layout/target3"/>
    <dgm:cxn modelId="{572231A7-D570-46F1-B4B2-36707BC7E196}" type="presParOf" srcId="{FAB8EA4A-CF86-4255-A061-3CA53A543FAE}" destId="{572B45D9-FBF5-439A-A0D6-52161B791D81}" srcOrd="9" destOrd="0" presId="urn:microsoft.com/office/officeart/2005/8/layout/target3"/>
    <dgm:cxn modelId="{ADAA9F80-E60D-4127-BABA-EDC84E4703BF}" type="presParOf" srcId="{FAB8EA4A-CF86-4255-A061-3CA53A543FAE}" destId="{8AA23E4C-4B29-4F15-8453-3AE08644561A}" srcOrd="10" destOrd="0" presId="urn:microsoft.com/office/officeart/2005/8/layout/target3"/>
    <dgm:cxn modelId="{B5EE0CDE-C1FA-44F9-8812-3FCFE1161F34}" type="presParOf" srcId="{FAB8EA4A-CF86-4255-A061-3CA53A543FAE}" destId="{9EAE9B70-689B-4145-B123-26E82643EF9F}" srcOrd="11" destOrd="0" presId="urn:microsoft.com/office/officeart/2005/8/layout/target3"/>
    <dgm:cxn modelId="{58182CF2-F09A-46CA-9CCB-05418C6A8FC0}" type="presParOf" srcId="{FAB8EA4A-CF86-4255-A061-3CA53A543FAE}" destId="{735D7DB6-871E-4BFB-A809-DFCFD307F685}" srcOrd="12" destOrd="0" presId="urn:microsoft.com/office/officeart/2005/8/layout/target3"/>
    <dgm:cxn modelId="{A126D1D0-11E1-492A-9B51-5C669E6E8A4A}" type="presParOf" srcId="{FAB8EA4A-CF86-4255-A061-3CA53A543FAE}" destId="{0B9C9EB3-6BB6-4575-B87C-D65C309C1D23}" srcOrd="13" destOrd="0" presId="urn:microsoft.com/office/officeart/2005/8/layout/target3"/>
    <dgm:cxn modelId="{DDF5D36A-D149-4EAF-9626-735B9D0A669A}" type="presParOf" srcId="{FAB8EA4A-CF86-4255-A061-3CA53A543FAE}" destId="{D8C784A9-F13B-4519-AB58-ECF8D8CA1902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5EC2CF-11B8-4B04-8F38-C5A32487CC34}" type="doc">
      <dgm:prSet loTypeId="urn:microsoft.com/office/officeart/2005/8/layout/matrix1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CA"/>
        </a:p>
      </dgm:t>
    </dgm:pt>
    <dgm:pt modelId="{00ABF82B-36C3-452F-95B6-C8C5689610C6}">
      <dgm:prSet phldrT="[Texte]" custT="1"/>
      <dgm:spPr/>
      <dgm:t>
        <a:bodyPr lIns="0" tIns="0" rIns="0" bIns="0"/>
        <a:lstStyle/>
        <a:p>
          <a:pPr>
            <a:lnSpc>
              <a:spcPct val="120000"/>
            </a:lnSpc>
            <a:spcAft>
              <a:spcPts val="0"/>
            </a:spcAft>
          </a:pPr>
          <a:r>
            <a:rPr lang="fr-CA" sz="1300" i="0" dirty="0" smtClean="0">
              <a:solidFill>
                <a:schemeClr val="accent1">
                  <a:lumMod val="75000"/>
                </a:schemeClr>
              </a:solidFill>
            </a:rPr>
            <a:t>1 </a:t>
          </a:r>
          <a:r>
            <a:rPr lang="fr-CA" sz="1300" i="0" cap="small" baseline="0" dirty="0" smtClean="0">
              <a:solidFill>
                <a:schemeClr val="accent1">
                  <a:lumMod val="75000"/>
                </a:schemeClr>
              </a:solidFill>
            </a:rPr>
            <a:t>JOURNÉE </a:t>
          </a:r>
          <a:br>
            <a:rPr lang="fr-CA" sz="1300" i="0" cap="small" baseline="0" dirty="0" smtClean="0">
              <a:solidFill>
                <a:schemeClr val="accent1">
                  <a:lumMod val="75000"/>
                </a:schemeClr>
              </a:solidFill>
            </a:rPr>
          </a:br>
          <a:r>
            <a:rPr lang="fr-CA" sz="1300" i="0" cap="small" baseline="0" dirty="0" smtClean="0">
              <a:solidFill>
                <a:schemeClr val="accent1">
                  <a:lumMod val="75000"/>
                </a:schemeClr>
              </a:solidFill>
            </a:rPr>
            <a:t>DE CONFÉRENCES, D’ATELIERS INSTRUCTIFS, D’ATELIERS PARTICIPATIFS, D’OCCASIONS D’ÉCHANGES ET DE RÉSEAUTAGE</a:t>
          </a:r>
          <a:endParaRPr lang="fr-CA" sz="1300" i="0" cap="small" baseline="0" dirty="0">
            <a:solidFill>
              <a:schemeClr val="accent1">
                <a:lumMod val="75000"/>
              </a:schemeClr>
            </a:solidFill>
          </a:endParaRPr>
        </a:p>
      </dgm:t>
    </dgm:pt>
    <dgm:pt modelId="{34F3432C-3D3B-4B04-A23A-C2314252BF86}" type="parTrans" cxnId="{4C2E04DE-4A30-4913-84F6-D2627E66BEC7}">
      <dgm:prSet/>
      <dgm:spPr/>
      <dgm:t>
        <a:bodyPr/>
        <a:lstStyle/>
        <a:p>
          <a:endParaRPr lang="fr-CA"/>
        </a:p>
      </dgm:t>
    </dgm:pt>
    <dgm:pt modelId="{F74ECA59-BE14-4B58-B908-2A5FA3202851}" type="sibTrans" cxnId="{4C2E04DE-4A30-4913-84F6-D2627E66BEC7}">
      <dgm:prSet/>
      <dgm:spPr/>
      <dgm:t>
        <a:bodyPr/>
        <a:lstStyle/>
        <a:p>
          <a:endParaRPr lang="fr-CA"/>
        </a:p>
      </dgm:t>
    </dgm:pt>
    <dgm:pt modelId="{B735E167-C8B1-490A-B668-C6126E0632CB}">
      <dgm:prSet phldrT="[Texte]" custT="1"/>
      <dgm:spPr/>
      <dgm:t>
        <a:bodyPr tIns="0" bIns="180000"/>
        <a:lstStyle/>
        <a:p>
          <a:pPr algn="ctr">
            <a:lnSpc>
              <a:spcPct val="90000"/>
            </a:lnSpc>
            <a:spcAft>
              <a:spcPct val="35000"/>
            </a:spcAft>
          </a:pPr>
          <a:r>
            <a:rPr lang="fr-CA" sz="1800" dirty="0" smtClean="0"/>
            <a:t>160 participants </a:t>
          </a:r>
        </a:p>
        <a:p>
          <a:pPr algn="ctr">
            <a:lnSpc>
              <a:spcPct val="90000"/>
            </a:lnSpc>
            <a:spcAft>
              <a:spcPct val="35000"/>
            </a:spcAft>
          </a:pPr>
          <a:endParaRPr lang="fr-CA" sz="2400" dirty="0" smtClean="0"/>
        </a:p>
      </dgm:t>
    </dgm:pt>
    <dgm:pt modelId="{23C579FE-E87A-4808-8A4C-8877F11C8119}" type="parTrans" cxnId="{C7D75811-DE77-40AF-A0DD-3F92E7EDF7CA}">
      <dgm:prSet/>
      <dgm:spPr/>
      <dgm:t>
        <a:bodyPr/>
        <a:lstStyle/>
        <a:p>
          <a:endParaRPr lang="fr-CA"/>
        </a:p>
      </dgm:t>
    </dgm:pt>
    <dgm:pt modelId="{9EA842C7-AC9D-4D44-9223-C71E7EA06F95}" type="sibTrans" cxnId="{C7D75811-DE77-40AF-A0DD-3F92E7EDF7CA}">
      <dgm:prSet/>
      <dgm:spPr/>
      <dgm:t>
        <a:bodyPr/>
        <a:lstStyle/>
        <a:p>
          <a:endParaRPr lang="fr-CA"/>
        </a:p>
      </dgm:t>
    </dgm:pt>
    <dgm:pt modelId="{2B76A68D-45E8-4F6E-B5C3-19D5D16E0CFD}">
      <dgm:prSet phldrT="[Texte]" custT="1"/>
      <dgm:spPr/>
      <dgm:t>
        <a:bodyPr tIns="0" bIns="180000"/>
        <a:lstStyle/>
        <a:p>
          <a:r>
            <a:rPr lang="fr-CA" sz="1800" dirty="0" smtClean="0"/>
            <a:t>21 conférenciers </a:t>
          </a:r>
        </a:p>
        <a:p>
          <a:r>
            <a:rPr lang="fr-CA" sz="1200" i="1" dirty="0" smtClean="0">
              <a:solidFill>
                <a:schemeClr val="bg1"/>
              </a:solidFill>
            </a:rPr>
            <a:t>(New-York, Montréal, Québec, Ottawa et Gatineau)</a:t>
          </a:r>
          <a:endParaRPr lang="fr-CA" sz="1200" dirty="0">
            <a:solidFill>
              <a:schemeClr val="bg1"/>
            </a:solidFill>
          </a:endParaRPr>
        </a:p>
      </dgm:t>
    </dgm:pt>
    <dgm:pt modelId="{B1154297-F002-4042-9665-3D862B369EEE}" type="parTrans" cxnId="{7F5FCD2B-2ABA-4DC6-822A-2DD0AF445BA9}">
      <dgm:prSet/>
      <dgm:spPr/>
      <dgm:t>
        <a:bodyPr/>
        <a:lstStyle/>
        <a:p>
          <a:endParaRPr lang="fr-CA"/>
        </a:p>
      </dgm:t>
    </dgm:pt>
    <dgm:pt modelId="{63DB4DAB-E7A8-47D9-9AF2-86D472BCED30}" type="sibTrans" cxnId="{7F5FCD2B-2ABA-4DC6-822A-2DD0AF445BA9}">
      <dgm:prSet/>
      <dgm:spPr/>
      <dgm:t>
        <a:bodyPr/>
        <a:lstStyle/>
        <a:p>
          <a:endParaRPr lang="fr-CA"/>
        </a:p>
      </dgm:t>
    </dgm:pt>
    <dgm:pt modelId="{12A70CD5-2FDD-48FA-B247-7C430316ECB9}">
      <dgm:prSet phldrT="[Texte]" custT="1"/>
      <dgm:spPr/>
      <dgm:t>
        <a:bodyPr tIns="180000" bIns="180000"/>
        <a:lstStyle/>
        <a:p>
          <a:endParaRPr lang="fr-CA" sz="2400" dirty="0" smtClean="0">
            <a:solidFill>
              <a:srgbClr val="FFFF00"/>
            </a:solidFill>
          </a:endParaRPr>
        </a:p>
        <a:p>
          <a:r>
            <a:rPr lang="fr-CA" sz="1800" dirty="0" smtClean="0">
              <a:solidFill>
                <a:schemeClr val="bg1"/>
              </a:solidFill>
            </a:rPr>
            <a:t>17 organisateurs</a:t>
          </a:r>
        </a:p>
        <a:p>
          <a:endParaRPr lang="fr-CA" sz="2400" dirty="0"/>
        </a:p>
      </dgm:t>
    </dgm:pt>
    <dgm:pt modelId="{B0FB06F9-B942-4BC7-AE43-86875068FFDA}" type="parTrans" cxnId="{4031F30F-D3B7-4C68-B2BC-6EDDD337A9CF}">
      <dgm:prSet/>
      <dgm:spPr/>
      <dgm:t>
        <a:bodyPr/>
        <a:lstStyle/>
        <a:p>
          <a:endParaRPr lang="fr-CA"/>
        </a:p>
      </dgm:t>
    </dgm:pt>
    <dgm:pt modelId="{2A03715C-0FC2-4437-9E46-29CCF1FC7DB4}" type="sibTrans" cxnId="{4031F30F-D3B7-4C68-B2BC-6EDDD337A9CF}">
      <dgm:prSet/>
      <dgm:spPr/>
      <dgm:t>
        <a:bodyPr/>
        <a:lstStyle/>
        <a:p>
          <a:endParaRPr lang="fr-CA"/>
        </a:p>
      </dgm:t>
    </dgm:pt>
    <dgm:pt modelId="{AE8F70F7-FC34-4AFF-BECA-65CC1E12BB45}">
      <dgm:prSet phldrT="[Texte]" custT="1"/>
      <dgm:spPr/>
      <dgm:t>
        <a:bodyPr tIns="180000" bIns="180000"/>
        <a:lstStyle/>
        <a:p>
          <a:r>
            <a:rPr lang="fr-CA" sz="1800" dirty="0" smtClean="0"/>
            <a:t>8 élus </a:t>
          </a:r>
        </a:p>
      </dgm:t>
    </dgm:pt>
    <dgm:pt modelId="{772F71B4-D7CD-4456-AA2F-939ED64D8F3C}" type="parTrans" cxnId="{25601012-5331-4922-88CE-16A0411E3AA4}">
      <dgm:prSet/>
      <dgm:spPr/>
      <dgm:t>
        <a:bodyPr/>
        <a:lstStyle/>
        <a:p>
          <a:endParaRPr lang="fr-CA"/>
        </a:p>
      </dgm:t>
    </dgm:pt>
    <dgm:pt modelId="{4B9E8764-6510-4CBC-98E9-824B9A3CB254}" type="sibTrans" cxnId="{25601012-5331-4922-88CE-16A0411E3AA4}">
      <dgm:prSet/>
      <dgm:spPr/>
      <dgm:t>
        <a:bodyPr/>
        <a:lstStyle/>
        <a:p>
          <a:endParaRPr lang="fr-CA"/>
        </a:p>
      </dgm:t>
    </dgm:pt>
    <dgm:pt modelId="{DBD25242-42DB-4BE9-8B97-38877464A874}" type="pres">
      <dgm:prSet presAssocID="{6E5EC2CF-11B8-4B04-8F38-C5A32487CC34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CA"/>
        </a:p>
      </dgm:t>
    </dgm:pt>
    <dgm:pt modelId="{7903522C-3617-4E75-83D8-34C6CBFE6EB5}" type="pres">
      <dgm:prSet presAssocID="{6E5EC2CF-11B8-4B04-8F38-C5A32487CC34}" presName="matrix" presStyleCnt="0"/>
      <dgm:spPr/>
    </dgm:pt>
    <dgm:pt modelId="{A4336112-6597-41AC-85F8-8EE60946BBEC}" type="pres">
      <dgm:prSet presAssocID="{6E5EC2CF-11B8-4B04-8F38-C5A32487CC34}" presName="tile1" presStyleLbl="node1" presStyleIdx="0" presStyleCnt="4" custLinFactNeighborX="753" custLinFactNeighborY="-1058"/>
      <dgm:spPr/>
      <dgm:t>
        <a:bodyPr/>
        <a:lstStyle/>
        <a:p>
          <a:endParaRPr lang="fr-CA"/>
        </a:p>
      </dgm:t>
    </dgm:pt>
    <dgm:pt modelId="{FC2001C4-7262-46ED-A327-26E20FCA2182}" type="pres">
      <dgm:prSet presAssocID="{6E5EC2CF-11B8-4B04-8F38-C5A32487CC34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4F639CF7-A9D5-4278-BDEA-9D08AE9B3548}" type="pres">
      <dgm:prSet presAssocID="{6E5EC2CF-11B8-4B04-8F38-C5A32487CC34}" presName="tile2" presStyleLbl="node1" presStyleIdx="1" presStyleCnt="4" custLinFactNeighborX="377" custLinFactNeighborY="-589"/>
      <dgm:spPr/>
      <dgm:t>
        <a:bodyPr/>
        <a:lstStyle/>
        <a:p>
          <a:endParaRPr lang="fr-CA"/>
        </a:p>
      </dgm:t>
    </dgm:pt>
    <dgm:pt modelId="{788F6FC2-7B22-4D6D-9D1D-A394E473BD26}" type="pres">
      <dgm:prSet presAssocID="{6E5EC2CF-11B8-4B04-8F38-C5A32487CC34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9EC8F5C2-CC73-434C-B8FE-631906D6486C}" type="pres">
      <dgm:prSet presAssocID="{6E5EC2CF-11B8-4B04-8F38-C5A32487CC34}" presName="tile3" presStyleLbl="node1" presStyleIdx="2" presStyleCnt="4" custLinFactNeighborX="982" custLinFactNeighborY="2491"/>
      <dgm:spPr/>
      <dgm:t>
        <a:bodyPr/>
        <a:lstStyle/>
        <a:p>
          <a:endParaRPr lang="fr-CA"/>
        </a:p>
      </dgm:t>
    </dgm:pt>
    <dgm:pt modelId="{2C412E2A-E3F2-40A5-8E15-36FE7C8C13BB}" type="pres">
      <dgm:prSet presAssocID="{6E5EC2CF-11B8-4B04-8F38-C5A32487CC34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8B734E88-67FC-494E-A8DD-36B5E56C3B46}" type="pres">
      <dgm:prSet presAssocID="{6E5EC2CF-11B8-4B04-8F38-C5A32487CC34}" presName="tile4" presStyleLbl="node1" presStyleIdx="3" presStyleCnt="4"/>
      <dgm:spPr/>
      <dgm:t>
        <a:bodyPr/>
        <a:lstStyle/>
        <a:p>
          <a:endParaRPr lang="fr-CA"/>
        </a:p>
      </dgm:t>
    </dgm:pt>
    <dgm:pt modelId="{9A12B7FD-15D2-42AD-8A81-BD32AE57EB66}" type="pres">
      <dgm:prSet presAssocID="{6E5EC2CF-11B8-4B04-8F38-C5A32487CC34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6A94D81F-B609-4216-8A3D-14E42E54547D}" type="pres">
      <dgm:prSet presAssocID="{6E5EC2CF-11B8-4B04-8F38-C5A32487CC34}" presName="centerTile" presStyleLbl="fgShp" presStyleIdx="0" presStyleCnt="1" custScaleX="179586" custScaleY="169946">
        <dgm:presLayoutVars>
          <dgm:chMax val="0"/>
          <dgm:chPref val="0"/>
        </dgm:presLayoutVars>
      </dgm:prSet>
      <dgm:spPr/>
      <dgm:t>
        <a:bodyPr/>
        <a:lstStyle/>
        <a:p>
          <a:endParaRPr lang="fr-CA"/>
        </a:p>
      </dgm:t>
    </dgm:pt>
  </dgm:ptLst>
  <dgm:cxnLst>
    <dgm:cxn modelId="{C9A3EB33-A2C1-4F9E-AE0F-BCBC060C37B7}" type="presOf" srcId="{AE8F70F7-FC34-4AFF-BECA-65CC1E12BB45}" destId="{9A12B7FD-15D2-42AD-8A81-BD32AE57EB66}" srcOrd="1" destOrd="0" presId="urn:microsoft.com/office/officeart/2005/8/layout/matrix1"/>
    <dgm:cxn modelId="{A8ED9967-1785-4004-B261-0F0DB549EF06}" type="presOf" srcId="{B735E167-C8B1-490A-B668-C6126E0632CB}" destId="{FC2001C4-7262-46ED-A327-26E20FCA2182}" srcOrd="1" destOrd="0" presId="urn:microsoft.com/office/officeart/2005/8/layout/matrix1"/>
    <dgm:cxn modelId="{4C2E04DE-4A30-4913-84F6-D2627E66BEC7}" srcId="{6E5EC2CF-11B8-4B04-8F38-C5A32487CC34}" destId="{00ABF82B-36C3-452F-95B6-C8C5689610C6}" srcOrd="0" destOrd="0" parTransId="{34F3432C-3D3B-4B04-A23A-C2314252BF86}" sibTransId="{F74ECA59-BE14-4B58-B908-2A5FA3202851}"/>
    <dgm:cxn modelId="{AC716569-A700-4B2D-9176-21143A6AF054}" type="presOf" srcId="{12A70CD5-2FDD-48FA-B247-7C430316ECB9}" destId="{2C412E2A-E3F2-40A5-8E15-36FE7C8C13BB}" srcOrd="1" destOrd="0" presId="urn:microsoft.com/office/officeart/2005/8/layout/matrix1"/>
    <dgm:cxn modelId="{C7D75811-DE77-40AF-A0DD-3F92E7EDF7CA}" srcId="{00ABF82B-36C3-452F-95B6-C8C5689610C6}" destId="{B735E167-C8B1-490A-B668-C6126E0632CB}" srcOrd="0" destOrd="0" parTransId="{23C579FE-E87A-4808-8A4C-8877F11C8119}" sibTransId="{9EA842C7-AC9D-4D44-9223-C71E7EA06F95}"/>
    <dgm:cxn modelId="{4B69C2C1-D1B5-498A-9906-26BB362BD7A3}" type="presOf" srcId="{AE8F70F7-FC34-4AFF-BECA-65CC1E12BB45}" destId="{8B734E88-67FC-494E-A8DD-36B5E56C3B46}" srcOrd="0" destOrd="0" presId="urn:microsoft.com/office/officeart/2005/8/layout/matrix1"/>
    <dgm:cxn modelId="{4BE5E61F-F477-4196-9066-C01A3B41B66C}" type="presOf" srcId="{B735E167-C8B1-490A-B668-C6126E0632CB}" destId="{A4336112-6597-41AC-85F8-8EE60946BBEC}" srcOrd="0" destOrd="0" presId="urn:microsoft.com/office/officeart/2005/8/layout/matrix1"/>
    <dgm:cxn modelId="{1C7009C8-DCCC-4C4C-B6BE-F9B5A439DE2F}" type="presOf" srcId="{00ABF82B-36C3-452F-95B6-C8C5689610C6}" destId="{6A94D81F-B609-4216-8A3D-14E42E54547D}" srcOrd="0" destOrd="0" presId="urn:microsoft.com/office/officeart/2005/8/layout/matrix1"/>
    <dgm:cxn modelId="{26A32707-9DA9-4435-98D2-BA353542C187}" type="presOf" srcId="{2B76A68D-45E8-4F6E-B5C3-19D5D16E0CFD}" destId="{4F639CF7-A9D5-4278-BDEA-9D08AE9B3548}" srcOrd="0" destOrd="0" presId="urn:microsoft.com/office/officeart/2005/8/layout/matrix1"/>
    <dgm:cxn modelId="{BF1323A8-69B0-45C8-8438-4FF3038D365C}" type="presOf" srcId="{6E5EC2CF-11B8-4B04-8F38-C5A32487CC34}" destId="{DBD25242-42DB-4BE9-8B97-38877464A874}" srcOrd="0" destOrd="0" presId="urn:microsoft.com/office/officeart/2005/8/layout/matrix1"/>
    <dgm:cxn modelId="{F204D259-CB54-4E4F-BC74-C2C6076EFB64}" type="presOf" srcId="{12A70CD5-2FDD-48FA-B247-7C430316ECB9}" destId="{9EC8F5C2-CC73-434C-B8FE-631906D6486C}" srcOrd="0" destOrd="0" presId="urn:microsoft.com/office/officeart/2005/8/layout/matrix1"/>
    <dgm:cxn modelId="{7F5FCD2B-2ABA-4DC6-822A-2DD0AF445BA9}" srcId="{00ABF82B-36C3-452F-95B6-C8C5689610C6}" destId="{2B76A68D-45E8-4F6E-B5C3-19D5D16E0CFD}" srcOrd="1" destOrd="0" parTransId="{B1154297-F002-4042-9665-3D862B369EEE}" sibTransId="{63DB4DAB-E7A8-47D9-9AF2-86D472BCED30}"/>
    <dgm:cxn modelId="{4031F30F-D3B7-4C68-B2BC-6EDDD337A9CF}" srcId="{00ABF82B-36C3-452F-95B6-C8C5689610C6}" destId="{12A70CD5-2FDD-48FA-B247-7C430316ECB9}" srcOrd="2" destOrd="0" parTransId="{B0FB06F9-B942-4BC7-AE43-86875068FFDA}" sibTransId="{2A03715C-0FC2-4437-9E46-29CCF1FC7DB4}"/>
    <dgm:cxn modelId="{25601012-5331-4922-88CE-16A0411E3AA4}" srcId="{00ABF82B-36C3-452F-95B6-C8C5689610C6}" destId="{AE8F70F7-FC34-4AFF-BECA-65CC1E12BB45}" srcOrd="3" destOrd="0" parTransId="{772F71B4-D7CD-4456-AA2F-939ED64D8F3C}" sibTransId="{4B9E8764-6510-4CBC-98E9-824B9A3CB254}"/>
    <dgm:cxn modelId="{61856305-6400-46EB-86A9-444016CA6244}" type="presOf" srcId="{2B76A68D-45E8-4F6E-B5C3-19D5D16E0CFD}" destId="{788F6FC2-7B22-4D6D-9D1D-A394E473BD26}" srcOrd="1" destOrd="0" presId="urn:microsoft.com/office/officeart/2005/8/layout/matrix1"/>
    <dgm:cxn modelId="{A94A72FA-D918-4210-9343-8C1E0723D51D}" type="presParOf" srcId="{DBD25242-42DB-4BE9-8B97-38877464A874}" destId="{7903522C-3617-4E75-83D8-34C6CBFE6EB5}" srcOrd="0" destOrd="0" presId="urn:microsoft.com/office/officeart/2005/8/layout/matrix1"/>
    <dgm:cxn modelId="{A63522E0-FFA4-499B-83B0-33C87123E304}" type="presParOf" srcId="{7903522C-3617-4E75-83D8-34C6CBFE6EB5}" destId="{A4336112-6597-41AC-85F8-8EE60946BBEC}" srcOrd="0" destOrd="0" presId="urn:microsoft.com/office/officeart/2005/8/layout/matrix1"/>
    <dgm:cxn modelId="{270D130A-CF10-4A97-AF2E-BFE1D45F23B2}" type="presParOf" srcId="{7903522C-3617-4E75-83D8-34C6CBFE6EB5}" destId="{FC2001C4-7262-46ED-A327-26E20FCA2182}" srcOrd="1" destOrd="0" presId="urn:microsoft.com/office/officeart/2005/8/layout/matrix1"/>
    <dgm:cxn modelId="{A76929B0-23DC-4DF0-A340-C6DE3B59FB67}" type="presParOf" srcId="{7903522C-3617-4E75-83D8-34C6CBFE6EB5}" destId="{4F639CF7-A9D5-4278-BDEA-9D08AE9B3548}" srcOrd="2" destOrd="0" presId="urn:microsoft.com/office/officeart/2005/8/layout/matrix1"/>
    <dgm:cxn modelId="{85FF6529-0E60-4D33-B303-10608846E623}" type="presParOf" srcId="{7903522C-3617-4E75-83D8-34C6CBFE6EB5}" destId="{788F6FC2-7B22-4D6D-9D1D-A394E473BD26}" srcOrd="3" destOrd="0" presId="urn:microsoft.com/office/officeart/2005/8/layout/matrix1"/>
    <dgm:cxn modelId="{614E3332-2789-477A-93A0-A9FCAB91F4CE}" type="presParOf" srcId="{7903522C-3617-4E75-83D8-34C6CBFE6EB5}" destId="{9EC8F5C2-CC73-434C-B8FE-631906D6486C}" srcOrd="4" destOrd="0" presId="urn:microsoft.com/office/officeart/2005/8/layout/matrix1"/>
    <dgm:cxn modelId="{D08B7B1B-438D-4C53-A48E-2FE8058D14DC}" type="presParOf" srcId="{7903522C-3617-4E75-83D8-34C6CBFE6EB5}" destId="{2C412E2A-E3F2-40A5-8E15-36FE7C8C13BB}" srcOrd="5" destOrd="0" presId="urn:microsoft.com/office/officeart/2005/8/layout/matrix1"/>
    <dgm:cxn modelId="{AB294B9A-E22F-4D01-9D6D-2C74EEB58AF5}" type="presParOf" srcId="{7903522C-3617-4E75-83D8-34C6CBFE6EB5}" destId="{8B734E88-67FC-494E-A8DD-36B5E56C3B46}" srcOrd="6" destOrd="0" presId="urn:microsoft.com/office/officeart/2005/8/layout/matrix1"/>
    <dgm:cxn modelId="{13A06DE2-315A-4410-8D08-8381FEF4262F}" type="presParOf" srcId="{7903522C-3617-4E75-83D8-34C6CBFE6EB5}" destId="{9A12B7FD-15D2-42AD-8A81-BD32AE57EB66}" srcOrd="7" destOrd="0" presId="urn:microsoft.com/office/officeart/2005/8/layout/matrix1"/>
    <dgm:cxn modelId="{F35017C3-6EBE-4B31-84F6-FDB09A89328F}" type="presParOf" srcId="{DBD25242-42DB-4BE9-8B97-38877464A874}" destId="{6A94D81F-B609-4216-8A3D-14E42E54547D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C219A8-CB50-4463-9C50-6467AD28BF1D}" type="doc">
      <dgm:prSet loTypeId="urn:microsoft.com/office/officeart/2008/layout/VerticalCircleList" loCatId="list" qsTypeId="urn:microsoft.com/office/officeart/2005/8/quickstyle/simple1" qsCatId="simple" csTypeId="urn:microsoft.com/office/officeart/2005/8/colors/colorful1" csCatId="colorful" phldr="1"/>
      <dgm:spPr/>
    </dgm:pt>
    <dgm:pt modelId="{B31071B5-ABC0-4C89-8F09-6499069C3A6B}">
      <dgm:prSet phldrT="[Texte]" custT="1"/>
      <dgm:spPr/>
      <dgm:t>
        <a:bodyPr tIns="0" bIns="0" anchor="t" anchorCtr="0"/>
        <a:lstStyle/>
        <a:p>
          <a:pPr>
            <a:lnSpc>
              <a:spcPct val="100000"/>
            </a:lnSpc>
            <a:spcAft>
              <a:spcPts val="0"/>
            </a:spcAft>
            <a:tabLst>
              <a:tab pos="987425" algn="l"/>
            </a:tabLst>
          </a:pPr>
          <a:r>
            <a:rPr lang="fr-FR" sz="4200" dirty="0" smtClean="0">
              <a:latin typeface="Montserrat" panose="020B0604020202020204" charset="0"/>
            </a:rPr>
            <a:t>625</a:t>
          </a:r>
          <a:r>
            <a:rPr lang="fr-FR" sz="4800" dirty="0" smtClean="0">
              <a:latin typeface="Montserrat" panose="020B0604020202020204" charset="0"/>
            </a:rPr>
            <a:t>	</a:t>
          </a:r>
          <a:r>
            <a:rPr lang="fr-FR" sz="1100" dirty="0" err="1" smtClean="0">
              <a:latin typeface="Montserrat" panose="020B0604020202020204" charset="0"/>
            </a:rPr>
            <a:t>Gatinois</a:t>
          </a:r>
          <a:r>
            <a:rPr lang="fr-FR" sz="1100" dirty="0" smtClean="0">
              <a:latin typeface="Montserrat" panose="020B0604020202020204" charset="0"/>
            </a:rPr>
            <a:t> ont participé aux différentes activités </a:t>
          </a:r>
          <a:br>
            <a:rPr lang="fr-FR" sz="1100" dirty="0" smtClean="0">
              <a:latin typeface="Montserrat" panose="020B0604020202020204" charset="0"/>
            </a:rPr>
          </a:br>
          <a:r>
            <a:rPr lang="fr-FR" sz="1100" dirty="0" smtClean="0">
              <a:latin typeface="Montserrat" panose="020B0604020202020204" charset="0"/>
            </a:rPr>
            <a:t>	de consultation publique proposées</a:t>
          </a:r>
          <a:endParaRPr lang="fr-FR" sz="1100" dirty="0">
            <a:latin typeface="Montserrat" panose="020B0604020202020204" charset="0"/>
          </a:endParaRPr>
        </a:p>
      </dgm:t>
    </dgm:pt>
    <dgm:pt modelId="{7AAC0192-5AD1-479F-8443-B1E4DF44296A}" type="parTrans" cxnId="{4C375C61-0164-435E-A8A3-DE2D66FE60F8}">
      <dgm:prSet/>
      <dgm:spPr/>
      <dgm:t>
        <a:bodyPr/>
        <a:lstStyle/>
        <a:p>
          <a:endParaRPr lang="fr-FR">
            <a:latin typeface="Montserrat" panose="020B0604020202020204" charset="0"/>
          </a:endParaRPr>
        </a:p>
      </dgm:t>
    </dgm:pt>
    <dgm:pt modelId="{CA16D24E-A2EB-4D62-85D1-45CE9CD97689}" type="sibTrans" cxnId="{4C375C61-0164-435E-A8A3-DE2D66FE60F8}">
      <dgm:prSet/>
      <dgm:spPr/>
      <dgm:t>
        <a:bodyPr/>
        <a:lstStyle/>
        <a:p>
          <a:endParaRPr lang="fr-FR">
            <a:latin typeface="Montserrat" panose="020B0604020202020204" charset="0"/>
          </a:endParaRPr>
        </a:p>
      </dgm:t>
    </dgm:pt>
    <dgm:pt modelId="{4E0FA4A4-8DFA-42DA-8586-9DD3CEB8D820}">
      <dgm:prSet phldrT="[Texte]" custT="1"/>
      <dgm:spPr/>
      <dgm:t>
        <a:bodyPr/>
        <a:lstStyle/>
        <a:p>
          <a:pPr>
            <a:tabLst>
              <a:tab pos="990600" algn="r"/>
              <a:tab pos="1076325" algn="l"/>
            </a:tabLst>
          </a:pPr>
          <a:r>
            <a:rPr lang="fr-FR" sz="3400" dirty="0" smtClean="0">
              <a:latin typeface="Montserrat" panose="020B0604020202020204" charset="0"/>
            </a:rPr>
            <a:t>	562</a:t>
          </a:r>
          <a:r>
            <a:rPr lang="fr-FR" sz="3600" dirty="0" smtClean="0">
              <a:latin typeface="Montserrat" panose="020B0604020202020204" charset="0"/>
            </a:rPr>
            <a:t>	</a:t>
          </a:r>
          <a:r>
            <a:rPr lang="fr-FR" sz="1100" dirty="0" smtClean="0">
              <a:latin typeface="Montserrat" panose="020B0604020202020204" charset="0"/>
            </a:rPr>
            <a:t>Citoyens ou porte-parole d’organismes</a:t>
          </a:r>
          <a:endParaRPr lang="fr-FR" sz="1100" dirty="0">
            <a:latin typeface="Montserrat" panose="020B0604020202020204" charset="0"/>
          </a:endParaRPr>
        </a:p>
      </dgm:t>
    </dgm:pt>
    <dgm:pt modelId="{EF671343-9F32-4499-B53E-8A40BD49FF08}" type="parTrans" cxnId="{5FE34AAF-591C-4BF3-83ED-0C8ACDF218C5}">
      <dgm:prSet/>
      <dgm:spPr/>
      <dgm:t>
        <a:bodyPr/>
        <a:lstStyle/>
        <a:p>
          <a:endParaRPr lang="fr-FR">
            <a:latin typeface="Montserrat" panose="020B0604020202020204" charset="0"/>
          </a:endParaRPr>
        </a:p>
      </dgm:t>
    </dgm:pt>
    <dgm:pt modelId="{A6FAEB32-94C6-4544-B923-5D0E4539629B}" type="sibTrans" cxnId="{5FE34AAF-591C-4BF3-83ED-0C8ACDF218C5}">
      <dgm:prSet/>
      <dgm:spPr/>
      <dgm:t>
        <a:bodyPr/>
        <a:lstStyle/>
        <a:p>
          <a:endParaRPr lang="fr-FR">
            <a:latin typeface="Montserrat" panose="020B0604020202020204" charset="0"/>
          </a:endParaRPr>
        </a:p>
      </dgm:t>
    </dgm:pt>
    <dgm:pt modelId="{1E9147B9-E447-4D94-8CEB-83FCCD1ADA8C}">
      <dgm:prSet phldrT="[Texte]" custT="1"/>
      <dgm:spPr/>
      <dgm:t>
        <a:bodyPr tIns="0" bIns="0"/>
        <a:lstStyle/>
        <a:p>
          <a:pPr>
            <a:lnSpc>
              <a:spcPct val="100000"/>
            </a:lnSpc>
            <a:spcAft>
              <a:spcPts val="0"/>
            </a:spcAft>
            <a:tabLst>
              <a:tab pos="628650" algn="r"/>
              <a:tab pos="714375" algn="l"/>
            </a:tabLst>
          </a:pPr>
          <a:r>
            <a:rPr lang="fr-FR" sz="2800" dirty="0" smtClean="0">
              <a:latin typeface="Montserrat" panose="020B0604020202020204" charset="0"/>
            </a:rPr>
            <a:t>	15</a:t>
          </a:r>
          <a:r>
            <a:rPr lang="fr-FR" sz="3600" dirty="0" smtClean="0">
              <a:latin typeface="Montserrat" panose="020B0604020202020204" charset="0"/>
            </a:rPr>
            <a:t>	</a:t>
          </a:r>
          <a:r>
            <a:rPr lang="fr-FR" sz="1800" dirty="0" smtClean="0">
              <a:latin typeface="Montserrat" panose="020B0604020202020204" charset="0"/>
            </a:rPr>
            <a:t>Élus</a:t>
          </a:r>
          <a:endParaRPr lang="fr-FR" sz="1800" dirty="0">
            <a:latin typeface="Montserrat" panose="020B0604020202020204" charset="0"/>
          </a:endParaRPr>
        </a:p>
      </dgm:t>
    </dgm:pt>
    <dgm:pt modelId="{B28EAD9D-CCDF-4110-B2A2-B00ADC77DF98}" type="parTrans" cxnId="{3994CC5B-F21F-460E-9C1B-528A0EAB80D9}">
      <dgm:prSet/>
      <dgm:spPr/>
      <dgm:t>
        <a:bodyPr/>
        <a:lstStyle/>
        <a:p>
          <a:endParaRPr lang="fr-FR">
            <a:latin typeface="Montserrat" panose="020B0604020202020204" charset="0"/>
          </a:endParaRPr>
        </a:p>
      </dgm:t>
    </dgm:pt>
    <dgm:pt modelId="{24A00078-3AD2-467E-9DDD-E8811CD212EA}" type="sibTrans" cxnId="{3994CC5B-F21F-460E-9C1B-528A0EAB80D9}">
      <dgm:prSet/>
      <dgm:spPr/>
      <dgm:t>
        <a:bodyPr/>
        <a:lstStyle/>
        <a:p>
          <a:endParaRPr lang="fr-FR">
            <a:latin typeface="Montserrat" panose="020B0604020202020204" charset="0"/>
          </a:endParaRPr>
        </a:p>
      </dgm:t>
    </dgm:pt>
    <dgm:pt modelId="{E11DAAF0-5063-4571-A72F-451B6AD3D035}">
      <dgm:prSet phldrT="[Texte]" custT="1"/>
      <dgm:spPr/>
      <dgm:t>
        <a:bodyPr tIns="0" bIns="0"/>
        <a:lstStyle/>
        <a:p>
          <a:pPr>
            <a:lnSpc>
              <a:spcPct val="100000"/>
            </a:lnSpc>
            <a:spcAft>
              <a:spcPts val="0"/>
            </a:spcAft>
            <a:tabLst>
              <a:tab pos="542925" algn="r"/>
              <a:tab pos="715963" algn="l"/>
            </a:tabLst>
          </a:pPr>
          <a:r>
            <a:rPr lang="fr-FR" sz="2000" dirty="0" smtClean="0">
              <a:latin typeface="Montserrat" panose="020B0604020202020204" charset="0"/>
            </a:rPr>
            <a:t>	21	</a:t>
          </a:r>
          <a:r>
            <a:rPr lang="fr-FR" sz="1100" dirty="0" smtClean="0">
              <a:solidFill>
                <a:schemeClr val="tx1"/>
              </a:solidFill>
              <a:latin typeface="Montserrat" panose="020B0604020202020204" charset="0"/>
            </a:rPr>
            <a:t>Représentants de services municipaux</a:t>
          </a:r>
          <a:endParaRPr lang="fr-FR" sz="1100" dirty="0">
            <a:solidFill>
              <a:schemeClr val="tx1"/>
            </a:solidFill>
            <a:latin typeface="Montserrat" panose="020B0604020202020204" charset="0"/>
          </a:endParaRPr>
        </a:p>
      </dgm:t>
    </dgm:pt>
    <dgm:pt modelId="{7FE1E8F9-656B-4F23-9D7C-AACC9E24C435}" type="parTrans" cxnId="{9C8CE4C8-81E0-402D-B2D4-6DE883FB4F32}">
      <dgm:prSet/>
      <dgm:spPr/>
      <dgm:t>
        <a:bodyPr/>
        <a:lstStyle/>
        <a:p>
          <a:endParaRPr lang="fr-FR">
            <a:latin typeface="Montserrat" panose="020B0604020202020204" charset="0"/>
          </a:endParaRPr>
        </a:p>
      </dgm:t>
    </dgm:pt>
    <dgm:pt modelId="{364FCD55-CEC5-4D8B-96C6-53230E4BD810}" type="sibTrans" cxnId="{9C8CE4C8-81E0-402D-B2D4-6DE883FB4F32}">
      <dgm:prSet/>
      <dgm:spPr/>
      <dgm:t>
        <a:bodyPr/>
        <a:lstStyle/>
        <a:p>
          <a:endParaRPr lang="fr-FR">
            <a:latin typeface="Montserrat" panose="020B0604020202020204" charset="0"/>
          </a:endParaRPr>
        </a:p>
      </dgm:t>
    </dgm:pt>
    <dgm:pt modelId="{9E198306-FBEB-4809-B7DF-8CB9FC4F5C86}" type="pres">
      <dgm:prSet presAssocID="{1CC219A8-CB50-4463-9C50-6467AD28BF1D}" presName="Name0" presStyleCnt="0">
        <dgm:presLayoutVars>
          <dgm:dir/>
        </dgm:presLayoutVars>
      </dgm:prSet>
      <dgm:spPr/>
    </dgm:pt>
    <dgm:pt modelId="{93FE1422-1766-490D-94F6-5F873CCA33CF}" type="pres">
      <dgm:prSet presAssocID="{B31071B5-ABC0-4C89-8F09-6499069C3A6B}" presName="noChildren" presStyleCnt="0"/>
      <dgm:spPr/>
    </dgm:pt>
    <dgm:pt modelId="{B4EA32CF-899E-4F81-B7B9-349EA2C6F53D}" type="pres">
      <dgm:prSet presAssocID="{B31071B5-ABC0-4C89-8F09-6499069C3A6B}" presName="gap" presStyleCnt="0"/>
      <dgm:spPr/>
    </dgm:pt>
    <dgm:pt modelId="{AC43907A-EE8E-4559-B7E0-3671E42EB4FE}" type="pres">
      <dgm:prSet presAssocID="{B31071B5-ABC0-4C89-8F09-6499069C3A6B}" presName="medCircle2" presStyleLbl="vennNode1" presStyleIdx="0" presStyleCnt="4" custLinFactNeighborX="-18780" custLinFactNeighborY="-43482"/>
      <dgm:spPr/>
    </dgm:pt>
    <dgm:pt modelId="{7572B480-7825-47F5-B9DA-7D68C225A656}" type="pres">
      <dgm:prSet presAssocID="{B31071B5-ABC0-4C89-8F09-6499069C3A6B}" presName="txLvlOnly1" presStyleLbl="revTx" presStyleIdx="0" presStyleCnt="4" custScaleX="117197" custScaleY="132920" custLinFactNeighborX="-760" custLinFactNeighborY="-29919"/>
      <dgm:spPr/>
      <dgm:t>
        <a:bodyPr/>
        <a:lstStyle/>
        <a:p>
          <a:endParaRPr lang="fr-FR"/>
        </a:p>
      </dgm:t>
    </dgm:pt>
    <dgm:pt modelId="{7B64480C-BE83-4461-86D1-FFDC6BBD48A5}" type="pres">
      <dgm:prSet presAssocID="{4E0FA4A4-8DFA-42DA-8586-9DD3CEB8D820}" presName="noChildren" presStyleCnt="0"/>
      <dgm:spPr/>
    </dgm:pt>
    <dgm:pt modelId="{6C57EE8A-EF58-4B41-970C-66682EF73A77}" type="pres">
      <dgm:prSet presAssocID="{4E0FA4A4-8DFA-42DA-8586-9DD3CEB8D820}" presName="gap" presStyleCnt="0"/>
      <dgm:spPr/>
    </dgm:pt>
    <dgm:pt modelId="{9B6EE4A8-CDF3-46FA-B937-77CABB1077BF}" type="pres">
      <dgm:prSet presAssocID="{4E0FA4A4-8DFA-42DA-8586-9DD3CEB8D820}" presName="medCircle2" presStyleLbl="vennNode1" presStyleIdx="1" presStyleCnt="4" custScaleY="104169" custLinFactNeighborX="-13696" custLinFactNeighborY="-24449"/>
      <dgm:spPr/>
    </dgm:pt>
    <dgm:pt modelId="{EDCE7720-590E-4222-9498-175E6A09ED05}" type="pres">
      <dgm:prSet presAssocID="{4E0FA4A4-8DFA-42DA-8586-9DD3CEB8D820}" presName="txLvlOnly1" presStyleLbl="revTx" presStyleIdx="1" presStyleCnt="4" custScaleX="122929" custScaleY="93849" custLinFactNeighborX="2481" custLinFactNeighborY="-21470"/>
      <dgm:spPr/>
      <dgm:t>
        <a:bodyPr/>
        <a:lstStyle/>
        <a:p>
          <a:endParaRPr lang="fr-FR"/>
        </a:p>
      </dgm:t>
    </dgm:pt>
    <dgm:pt modelId="{50A4D704-C9A6-419B-BDA7-B41128752635}" type="pres">
      <dgm:prSet presAssocID="{1E9147B9-E447-4D94-8CEB-83FCCD1ADA8C}" presName="noChildren" presStyleCnt="0"/>
      <dgm:spPr/>
    </dgm:pt>
    <dgm:pt modelId="{8030EA5C-C905-4D23-8EAD-8CFBC2B06680}" type="pres">
      <dgm:prSet presAssocID="{1E9147B9-E447-4D94-8CEB-83FCCD1ADA8C}" presName="gap" presStyleCnt="0"/>
      <dgm:spPr/>
    </dgm:pt>
    <dgm:pt modelId="{E78B8859-5B24-4F22-985C-5F2FCE039A96}" type="pres">
      <dgm:prSet presAssocID="{1E9147B9-E447-4D94-8CEB-83FCCD1ADA8C}" presName="medCircle2" presStyleLbl="vennNode1" presStyleIdx="2" presStyleCnt="4" custLinFactNeighborX="-44865" custLinFactNeighborY="-218"/>
      <dgm:spPr/>
    </dgm:pt>
    <dgm:pt modelId="{9E08F86E-B19D-47CA-9937-86B833551ABD}" type="pres">
      <dgm:prSet presAssocID="{1E9147B9-E447-4D94-8CEB-83FCCD1ADA8C}" presName="txLvlOnly1" presStyleLbl="revTx" presStyleIdx="2" presStyleCnt="4" custLinFactNeighborX="-16037" custLinFactNeighborY="-732"/>
      <dgm:spPr/>
      <dgm:t>
        <a:bodyPr/>
        <a:lstStyle/>
        <a:p>
          <a:endParaRPr lang="fr-FR"/>
        </a:p>
      </dgm:t>
    </dgm:pt>
    <dgm:pt modelId="{CDCB191B-2828-4FBD-822A-746E6FA4D922}" type="pres">
      <dgm:prSet presAssocID="{E11DAAF0-5063-4571-A72F-451B6AD3D035}" presName="noChildren" presStyleCnt="0"/>
      <dgm:spPr/>
    </dgm:pt>
    <dgm:pt modelId="{FC494AC3-72A9-4A15-9B46-E431A4491E27}" type="pres">
      <dgm:prSet presAssocID="{E11DAAF0-5063-4571-A72F-451B6AD3D035}" presName="gap" presStyleCnt="0"/>
      <dgm:spPr/>
    </dgm:pt>
    <dgm:pt modelId="{1A343BE5-26F1-44EF-BF19-697FB7224D12}" type="pres">
      <dgm:prSet presAssocID="{E11DAAF0-5063-4571-A72F-451B6AD3D035}" presName="medCircle2" presStyleLbl="vennNode1" presStyleIdx="3" presStyleCnt="4" custLinFactNeighborX="-46494" custLinFactNeighborY="18454"/>
      <dgm:spPr/>
    </dgm:pt>
    <dgm:pt modelId="{B6D6E274-F4B8-4A6A-9AB5-D425EAF4B847}" type="pres">
      <dgm:prSet presAssocID="{E11DAAF0-5063-4571-A72F-451B6AD3D035}" presName="txLvlOnly1" presStyleLbl="revTx" presStyleIdx="3" presStyleCnt="4" custLinFactNeighborX="-16037" custLinFactNeighborY="15965"/>
      <dgm:spPr/>
      <dgm:t>
        <a:bodyPr/>
        <a:lstStyle/>
        <a:p>
          <a:endParaRPr lang="fr-FR"/>
        </a:p>
      </dgm:t>
    </dgm:pt>
  </dgm:ptLst>
  <dgm:cxnLst>
    <dgm:cxn modelId="{77D21B4D-0BCA-4A7C-86AE-A4741EBAE7DB}" type="presOf" srcId="{1E9147B9-E447-4D94-8CEB-83FCCD1ADA8C}" destId="{9E08F86E-B19D-47CA-9937-86B833551ABD}" srcOrd="0" destOrd="0" presId="urn:microsoft.com/office/officeart/2008/layout/VerticalCircleList"/>
    <dgm:cxn modelId="{3994CC5B-F21F-460E-9C1B-528A0EAB80D9}" srcId="{1CC219A8-CB50-4463-9C50-6467AD28BF1D}" destId="{1E9147B9-E447-4D94-8CEB-83FCCD1ADA8C}" srcOrd="2" destOrd="0" parTransId="{B28EAD9D-CCDF-4110-B2A2-B00ADC77DF98}" sibTransId="{24A00078-3AD2-467E-9DDD-E8811CD212EA}"/>
    <dgm:cxn modelId="{1F8F2FA4-D8C5-43FE-B159-F020F8772A18}" type="presOf" srcId="{4E0FA4A4-8DFA-42DA-8586-9DD3CEB8D820}" destId="{EDCE7720-590E-4222-9498-175E6A09ED05}" srcOrd="0" destOrd="0" presId="urn:microsoft.com/office/officeart/2008/layout/VerticalCircleList"/>
    <dgm:cxn modelId="{9C8CE4C8-81E0-402D-B2D4-6DE883FB4F32}" srcId="{1CC219A8-CB50-4463-9C50-6467AD28BF1D}" destId="{E11DAAF0-5063-4571-A72F-451B6AD3D035}" srcOrd="3" destOrd="0" parTransId="{7FE1E8F9-656B-4F23-9D7C-AACC9E24C435}" sibTransId="{364FCD55-CEC5-4D8B-96C6-53230E4BD810}"/>
    <dgm:cxn modelId="{6577E561-EEC8-42CF-A032-3ADD7D56567F}" type="presOf" srcId="{E11DAAF0-5063-4571-A72F-451B6AD3D035}" destId="{B6D6E274-F4B8-4A6A-9AB5-D425EAF4B847}" srcOrd="0" destOrd="0" presId="urn:microsoft.com/office/officeart/2008/layout/VerticalCircleList"/>
    <dgm:cxn modelId="{26DBD385-D089-486E-A9A5-AB79E6AD18F7}" type="presOf" srcId="{B31071B5-ABC0-4C89-8F09-6499069C3A6B}" destId="{7572B480-7825-47F5-B9DA-7D68C225A656}" srcOrd="0" destOrd="0" presId="urn:microsoft.com/office/officeart/2008/layout/VerticalCircleList"/>
    <dgm:cxn modelId="{05F14146-0C59-45F4-A4EB-750A95EBFE12}" type="presOf" srcId="{1CC219A8-CB50-4463-9C50-6467AD28BF1D}" destId="{9E198306-FBEB-4809-B7DF-8CB9FC4F5C86}" srcOrd="0" destOrd="0" presId="urn:microsoft.com/office/officeart/2008/layout/VerticalCircleList"/>
    <dgm:cxn modelId="{4C375C61-0164-435E-A8A3-DE2D66FE60F8}" srcId="{1CC219A8-CB50-4463-9C50-6467AD28BF1D}" destId="{B31071B5-ABC0-4C89-8F09-6499069C3A6B}" srcOrd="0" destOrd="0" parTransId="{7AAC0192-5AD1-479F-8443-B1E4DF44296A}" sibTransId="{CA16D24E-A2EB-4D62-85D1-45CE9CD97689}"/>
    <dgm:cxn modelId="{5FE34AAF-591C-4BF3-83ED-0C8ACDF218C5}" srcId="{1CC219A8-CB50-4463-9C50-6467AD28BF1D}" destId="{4E0FA4A4-8DFA-42DA-8586-9DD3CEB8D820}" srcOrd="1" destOrd="0" parTransId="{EF671343-9F32-4499-B53E-8A40BD49FF08}" sibTransId="{A6FAEB32-94C6-4544-B923-5D0E4539629B}"/>
    <dgm:cxn modelId="{4D978FD2-87EE-487C-AD63-86CBD2EC8AF6}" type="presParOf" srcId="{9E198306-FBEB-4809-B7DF-8CB9FC4F5C86}" destId="{93FE1422-1766-490D-94F6-5F873CCA33CF}" srcOrd="0" destOrd="0" presId="urn:microsoft.com/office/officeart/2008/layout/VerticalCircleList"/>
    <dgm:cxn modelId="{4E51342E-8333-4841-900D-895F2B893D31}" type="presParOf" srcId="{93FE1422-1766-490D-94F6-5F873CCA33CF}" destId="{B4EA32CF-899E-4F81-B7B9-349EA2C6F53D}" srcOrd="0" destOrd="0" presId="urn:microsoft.com/office/officeart/2008/layout/VerticalCircleList"/>
    <dgm:cxn modelId="{C4A70693-054F-4509-B60F-4278E5B952E6}" type="presParOf" srcId="{93FE1422-1766-490D-94F6-5F873CCA33CF}" destId="{AC43907A-EE8E-4559-B7E0-3671E42EB4FE}" srcOrd="1" destOrd="0" presId="urn:microsoft.com/office/officeart/2008/layout/VerticalCircleList"/>
    <dgm:cxn modelId="{337EFF8F-F69F-412E-BAD2-BA6E58616E6B}" type="presParOf" srcId="{93FE1422-1766-490D-94F6-5F873CCA33CF}" destId="{7572B480-7825-47F5-B9DA-7D68C225A656}" srcOrd="2" destOrd="0" presId="urn:microsoft.com/office/officeart/2008/layout/VerticalCircleList"/>
    <dgm:cxn modelId="{90A079E7-1549-4DCA-A6BF-66D07B2B1D81}" type="presParOf" srcId="{9E198306-FBEB-4809-B7DF-8CB9FC4F5C86}" destId="{7B64480C-BE83-4461-86D1-FFDC6BBD48A5}" srcOrd="1" destOrd="0" presId="urn:microsoft.com/office/officeart/2008/layout/VerticalCircleList"/>
    <dgm:cxn modelId="{4471D687-6C5C-46F7-B450-D2CE1DF971EB}" type="presParOf" srcId="{7B64480C-BE83-4461-86D1-FFDC6BBD48A5}" destId="{6C57EE8A-EF58-4B41-970C-66682EF73A77}" srcOrd="0" destOrd="0" presId="urn:microsoft.com/office/officeart/2008/layout/VerticalCircleList"/>
    <dgm:cxn modelId="{1660E136-782E-4191-A641-39B4B644D507}" type="presParOf" srcId="{7B64480C-BE83-4461-86D1-FFDC6BBD48A5}" destId="{9B6EE4A8-CDF3-46FA-B937-77CABB1077BF}" srcOrd="1" destOrd="0" presId="urn:microsoft.com/office/officeart/2008/layout/VerticalCircleList"/>
    <dgm:cxn modelId="{A1ADFD76-5CB6-400E-B06F-E204111B4F63}" type="presParOf" srcId="{7B64480C-BE83-4461-86D1-FFDC6BBD48A5}" destId="{EDCE7720-590E-4222-9498-175E6A09ED05}" srcOrd="2" destOrd="0" presId="urn:microsoft.com/office/officeart/2008/layout/VerticalCircleList"/>
    <dgm:cxn modelId="{7E202E6F-23A1-47E8-908A-E9CE58547F61}" type="presParOf" srcId="{9E198306-FBEB-4809-B7DF-8CB9FC4F5C86}" destId="{50A4D704-C9A6-419B-BDA7-B41128752635}" srcOrd="2" destOrd="0" presId="urn:microsoft.com/office/officeart/2008/layout/VerticalCircleList"/>
    <dgm:cxn modelId="{9227E3ED-3BF1-4E90-B03E-0791B25C1928}" type="presParOf" srcId="{50A4D704-C9A6-419B-BDA7-B41128752635}" destId="{8030EA5C-C905-4D23-8EAD-8CFBC2B06680}" srcOrd="0" destOrd="0" presId="urn:microsoft.com/office/officeart/2008/layout/VerticalCircleList"/>
    <dgm:cxn modelId="{EDB04EB3-726E-4B22-BA15-B78EBD323DEE}" type="presParOf" srcId="{50A4D704-C9A6-419B-BDA7-B41128752635}" destId="{E78B8859-5B24-4F22-985C-5F2FCE039A96}" srcOrd="1" destOrd="0" presId="urn:microsoft.com/office/officeart/2008/layout/VerticalCircleList"/>
    <dgm:cxn modelId="{55E46B82-54D7-4846-A87E-24C663B94BF7}" type="presParOf" srcId="{50A4D704-C9A6-419B-BDA7-B41128752635}" destId="{9E08F86E-B19D-47CA-9937-86B833551ABD}" srcOrd="2" destOrd="0" presId="urn:microsoft.com/office/officeart/2008/layout/VerticalCircleList"/>
    <dgm:cxn modelId="{8179AAAF-48C1-42F8-9B66-3763DBB9051C}" type="presParOf" srcId="{9E198306-FBEB-4809-B7DF-8CB9FC4F5C86}" destId="{CDCB191B-2828-4FBD-822A-746E6FA4D922}" srcOrd="3" destOrd="0" presId="urn:microsoft.com/office/officeart/2008/layout/VerticalCircleList"/>
    <dgm:cxn modelId="{DAB1CF8E-4C6F-4E4E-A1B3-A1232FBB936C}" type="presParOf" srcId="{CDCB191B-2828-4FBD-822A-746E6FA4D922}" destId="{FC494AC3-72A9-4A15-9B46-E431A4491E27}" srcOrd="0" destOrd="0" presId="urn:microsoft.com/office/officeart/2008/layout/VerticalCircleList"/>
    <dgm:cxn modelId="{5897B3B3-9214-42E6-B294-B7C7EECF1CE7}" type="presParOf" srcId="{CDCB191B-2828-4FBD-822A-746E6FA4D922}" destId="{1A343BE5-26F1-44EF-BF19-697FB7224D12}" srcOrd="1" destOrd="0" presId="urn:microsoft.com/office/officeart/2008/layout/VerticalCircleList"/>
    <dgm:cxn modelId="{7E5FF88F-BA48-4E16-BF3E-9A8E0A1A87C2}" type="presParOf" srcId="{CDCB191B-2828-4FBD-822A-746E6FA4D922}" destId="{B6D6E274-F4B8-4A6A-9AB5-D425EAF4B847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7520FE-1C1C-40A7-835B-7E5A28E23B6C}">
      <dsp:nvSpPr>
        <dsp:cNvPr id="0" name=""/>
        <dsp:cNvSpPr/>
      </dsp:nvSpPr>
      <dsp:spPr>
        <a:xfrm>
          <a:off x="-66957" y="0"/>
          <a:ext cx="2786062" cy="2786062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119E57-B634-4BE7-A0EE-B86BB228CA43}">
      <dsp:nvSpPr>
        <dsp:cNvPr id="0" name=""/>
        <dsp:cNvSpPr/>
      </dsp:nvSpPr>
      <dsp:spPr>
        <a:xfrm>
          <a:off x="1326073" y="0"/>
          <a:ext cx="7419132" cy="27860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000" tIns="87630" rIns="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b="1" kern="1200" dirty="0" smtClean="0"/>
            <a:t>Plan directeur </a:t>
          </a:r>
          <a:br>
            <a:rPr lang="fr-FR" sz="2300" b="1" kern="1200" dirty="0" smtClean="0"/>
          </a:br>
          <a:r>
            <a:rPr lang="fr-FR" sz="1600" kern="1200" dirty="0" smtClean="0"/>
            <a:t>(PDIRCS)</a:t>
          </a:r>
          <a:endParaRPr lang="fr-FR" sz="1600" kern="1200" dirty="0"/>
        </a:p>
      </dsp:txBody>
      <dsp:txXfrm>
        <a:off x="1326073" y="0"/>
        <a:ext cx="3709566" cy="835820"/>
      </dsp:txXfrm>
    </dsp:sp>
    <dsp:sp modelId="{5F262CA8-CF9E-4688-A5E2-C9B9A12C5DDF}">
      <dsp:nvSpPr>
        <dsp:cNvPr id="0" name=""/>
        <dsp:cNvSpPr/>
      </dsp:nvSpPr>
      <dsp:spPr>
        <a:xfrm>
          <a:off x="420604" y="835820"/>
          <a:ext cx="1810938" cy="1810938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11B692-1882-4BE5-835D-E0284264C001}">
      <dsp:nvSpPr>
        <dsp:cNvPr id="0" name=""/>
        <dsp:cNvSpPr/>
      </dsp:nvSpPr>
      <dsp:spPr>
        <a:xfrm>
          <a:off x="1326073" y="835820"/>
          <a:ext cx="7419132" cy="181093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000" tIns="114300" rIns="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000" b="1" kern="1200" dirty="0" smtClean="0"/>
            <a:t>Plan d’intervention</a:t>
          </a:r>
          <a:endParaRPr lang="fr-FR" sz="3000" b="1" kern="1200" dirty="0"/>
        </a:p>
      </dsp:txBody>
      <dsp:txXfrm>
        <a:off x="1326073" y="835820"/>
        <a:ext cx="3709566" cy="835817"/>
      </dsp:txXfrm>
    </dsp:sp>
    <dsp:sp modelId="{F7A1F22F-0D27-459A-9AE0-783E13C8C6FF}">
      <dsp:nvSpPr>
        <dsp:cNvPr id="0" name=""/>
        <dsp:cNvSpPr/>
      </dsp:nvSpPr>
      <dsp:spPr>
        <a:xfrm>
          <a:off x="908164" y="1671638"/>
          <a:ext cx="835817" cy="835817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2950EF-14C9-4D5B-8543-7CE803F3A599}">
      <dsp:nvSpPr>
        <dsp:cNvPr id="0" name=""/>
        <dsp:cNvSpPr/>
      </dsp:nvSpPr>
      <dsp:spPr>
        <a:xfrm>
          <a:off x="1326073" y="1671638"/>
          <a:ext cx="7419132" cy="83581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000" tIns="87630" rIns="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 smtClean="0"/>
            <a:t>Plan d’investissements communautaires </a:t>
          </a:r>
          <a:r>
            <a:rPr lang="fr-FR" sz="1600" kern="1200" dirty="0" smtClean="0"/>
            <a:t>(PIC)</a:t>
          </a:r>
          <a:endParaRPr lang="fr-FR" sz="1600" kern="1200" dirty="0"/>
        </a:p>
      </dsp:txBody>
      <dsp:txXfrm>
        <a:off x="1326073" y="1671638"/>
        <a:ext cx="3709566" cy="835817"/>
      </dsp:txXfrm>
    </dsp:sp>
    <dsp:sp modelId="{8AA23E4C-4B29-4F15-8453-3AE08644561A}">
      <dsp:nvSpPr>
        <dsp:cNvPr id="0" name=""/>
        <dsp:cNvSpPr/>
      </dsp:nvSpPr>
      <dsp:spPr>
        <a:xfrm>
          <a:off x="4901724" y="0"/>
          <a:ext cx="3977396" cy="83582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80000" lvl="1" indent="-180000" algn="l" defTabSz="800100">
            <a:lnSpc>
              <a:spcPct val="100000"/>
            </a:lnSpc>
            <a:spcBef>
              <a:spcPct val="0"/>
            </a:spcBef>
            <a:spcAft>
              <a:spcPts val="300"/>
            </a:spcAft>
            <a:buChar char="••"/>
          </a:pPr>
          <a:r>
            <a:rPr lang="fr-FR" sz="1800" kern="1200" dirty="0" smtClean="0"/>
            <a:t>Grandes orientations</a:t>
          </a:r>
          <a:endParaRPr lang="fr-FR" sz="1800" kern="1200" dirty="0"/>
        </a:p>
        <a:p>
          <a:pPr marL="180000" lvl="1" indent="-18000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fr-FR" sz="1800" kern="1200" dirty="0" smtClean="0"/>
            <a:t>Vision et diagnostic</a:t>
          </a:r>
          <a:endParaRPr lang="fr-FR" sz="1800" kern="1200" dirty="0"/>
        </a:p>
      </dsp:txBody>
      <dsp:txXfrm>
        <a:off x="4901724" y="0"/>
        <a:ext cx="3977396" cy="835820"/>
      </dsp:txXfrm>
    </dsp:sp>
    <dsp:sp modelId="{735D7DB6-871E-4BFB-A809-DFCFD307F685}">
      <dsp:nvSpPr>
        <dsp:cNvPr id="0" name=""/>
        <dsp:cNvSpPr/>
      </dsp:nvSpPr>
      <dsp:spPr>
        <a:xfrm>
          <a:off x="4901724" y="835820"/>
          <a:ext cx="3977396" cy="83581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80000" lvl="1" indent="-180000" algn="l" defTabSz="800100">
            <a:lnSpc>
              <a:spcPct val="100000"/>
            </a:lnSpc>
            <a:spcBef>
              <a:spcPct val="0"/>
            </a:spcBef>
            <a:spcAft>
              <a:spcPts val="300"/>
            </a:spcAft>
            <a:buChar char="••"/>
          </a:pPr>
          <a:r>
            <a:rPr lang="fr-FR" sz="1800" kern="1200" dirty="0" smtClean="0"/>
            <a:t>Plan de maintien des actifs</a:t>
          </a:r>
          <a:endParaRPr lang="fr-FR" sz="1800" kern="1200" dirty="0"/>
        </a:p>
        <a:p>
          <a:pPr marL="180000" lvl="1" indent="-18000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fr-FR" sz="1800" kern="1200" dirty="0" smtClean="0"/>
            <a:t>Plan de développement</a:t>
          </a:r>
          <a:endParaRPr lang="fr-FR" sz="1800" kern="1200" dirty="0"/>
        </a:p>
      </dsp:txBody>
      <dsp:txXfrm>
        <a:off x="4901724" y="835820"/>
        <a:ext cx="3977396" cy="835817"/>
      </dsp:txXfrm>
    </dsp:sp>
    <dsp:sp modelId="{D8C784A9-F13B-4519-AB58-ECF8D8CA1902}">
      <dsp:nvSpPr>
        <dsp:cNvPr id="0" name=""/>
        <dsp:cNvSpPr/>
      </dsp:nvSpPr>
      <dsp:spPr>
        <a:xfrm>
          <a:off x="4901724" y="1671638"/>
          <a:ext cx="3977396" cy="83581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0" bIns="247650" numCol="1" spcCol="1270" anchor="ctr" anchorCtr="0">
          <a:noAutofit/>
        </a:bodyPr>
        <a:lstStyle/>
        <a:p>
          <a:pPr marL="18000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fr-FR" sz="1800" kern="1200" dirty="0" smtClean="0"/>
            <a:t>Plan annualisé d’investissement</a:t>
          </a:r>
          <a:r>
            <a:rPr lang="fr-FR" sz="1800" kern="1200" dirty="0" smtClean="0">
              <a:solidFill>
                <a:schemeClr val="tx1"/>
              </a:solidFill>
            </a:rPr>
            <a:t>s</a:t>
          </a:r>
          <a:r>
            <a:rPr lang="fr-FR" sz="1800" kern="1200" dirty="0" smtClean="0"/>
            <a:t> des projets</a:t>
          </a:r>
          <a:endParaRPr lang="fr-FR" sz="1800" kern="1200" dirty="0"/>
        </a:p>
      </dsp:txBody>
      <dsp:txXfrm>
        <a:off x="4901724" y="1671638"/>
        <a:ext cx="3977396" cy="8358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336112-6597-41AC-85F8-8EE60946BBEC}">
      <dsp:nvSpPr>
        <dsp:cNvPr id="0" name=""/>
        <dsp:cNvSpPr/>
      </dsp:nvSpPr>
      <dsp:spPr>
        <a:xfrm rot="16200000">
          <a:off x="371515" y="-353010"/>
          <a:ext cx="1751428" cy="2457450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0" rIns="128016" bIns="18000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800" kern="1200" dirty="0" smtClean="0"/>
            <a:t>160 participants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CA" sz="2400" kern="1200" dirty="0" smtClean="0"/>
        </a:p>
      </dsp:txBody>
      <dsp:txXfrm rot="5400000">
        <a:off x="18504" y="0"/>
        <a:ext cx="2457450" cy="1313571"/>
      </dsp:txXfrm>
    </dsp:sp>
    <dsp:sp modelId="{4F639CF7-A9D5-4278-BDEA-9D08AE9B3548}">
      <dsp:nvSpPr>
        <dsp:cNvPr id="0" name=""/>
        <dsp:cNvSpPr/>
      </dsp:nvSpPr>
      <dsp:spPr>
        <a:xfrm>
          <a:off x="2457450" y="0"/>
          <a:ext cx="2457450" cy="1751428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0" rIns="128016" bIns="18000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800" kern="1200" dirty="0" smtClean="0"/>
            <a:t>21 conférenciers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200" i="1" kern="1200" dirty="0" smtClean="0">
              <a:solidFill>
                <a:schemeClr val="bg1"/>
              </a:solidFill>
            </a:rPr>
            <a:t>(New-York, Montréal, Québec, Ottawa et Gatineau)</a:t>
          </a:r>
          <a:endParaRPr lang="fr-CA" sz="1200" kern="1200" dirty="0">
            <a:solidFill>
              <a:schemeClr val="bg1"/>
            </a:solidFill>
          </a:endParaRPr>
        </a:p>
      </dsp:txBody>
      <dsp:txXfrm>
        <a:off x="2457450" y="0"/>
        <a:ext cx="2457450" cy="1313571"/>
      </dsp:txXfrm>
    </dsp:sp>
    <dsp:sp modelId="{9EC8F5C2-CC73-434C-B8FE-631906D6486C}">
      <dsp:nvSpPr>
        <dsp:cNvPr id="0" name=""/>
        <dsp:cNvSpPr/>
      </dsp:nvSpPr>
      <dsp:spPr>
        <a:xfrm rot="10800000">
          <a:off x="24132" y="1751428"/>
          <a:ext cx="2457450" cy="1751428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80000" rIns="170688" bIns="18000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CA" sz="2400" kern="1200" dirty="0" smtClean="0">
            <a:solidFill>
              <a:srgbClr val="FFFF00"/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800" kern="1200" dirty="0" smtClean="0">
              <a:solidFill>
                <a:schemeClr val="bg1"/>
              </a:solidFill>
            </a:rPr>
            <a:t>17 organisateurs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CA" sz="2400" kern="1200" dirty="0"/>
        </a:p>
      </dsp:txBody>
      <dsp:txXfrm rot="10800000">
        <a:off x="24132" y="2189285"/>
        <a:ext cx="2457450" cy="1313571"/>
      </dsp:txXfrm>
    </dsp:sp>
    <dsp:sp modelId="{8B734E88-67FC-494E-A8DD-36B5E56C3B46}">
      <dsp:nvSpPr>
        <dsp:cNvPr id="0" name=""/>
        <dsp:cNvSpPr/>
      </dsp:nvSpPr>
      <dsp:spPr>
        <a:xfrm rot="5400000">
          <a:off x="2810460" y="1398417"/>
          <a:ext cx="1751428" cy="2457450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80000" rIns="128016" bIns="18000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800" kern="1200" dirty="0" smtClean="0"/>
            <a:t>8 élus </a:t>
          </a:r>
        </a:p>
      </dsp:txBody>
      <dsp:txXfrm rot="-5400000">
        <a:off x="2457450" y="2189285"/>
        <a:ext cx="2457450" cy="1313571"/>
      </dsp:txXfrm>
    </dsp:sp>
    <dsp:sp modelId="{6A94D81F-B609-4216-8A3D-14E42E54547D}">
      <dsp:nvSpPr>
        <dsp:cNvPr id="0" name=""/>
        <dsp:cNvSpPr/>
      </dsp:nvSpPr>
      <dsp:spPr>
        <a:xfrm>
          <a:off x="1133479" y="1007307"/>
          <a:ext cx="2647941" cy="1488241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120000"/>
            </a:lnSpc>
            <a:spcBef>
              <a:spcPct val="0"/>
            </a:spcBef>
            <a:spcAft>
              <a:spcPts val="0"/>
            </a:spcAft>
          </a:pPr>
          <a:r>
            <a:rPr lang="fr-CA" sz="1300" i="0" kern="1200" dirty="0" smtClean="0">
              <a:solidFill>
                <a:schemeClr val="accent1">
                  <a:lumMod val="75000"/>
                </a:schemeClr>
              </a:solidFill>
            </a:rPr>
            <a:t>1 </a:t>
          </a:r>
          <a:r>
            <a:rPr lang="fr-CA" sz="1300" i="0" kern="1200" cap="small" baseline="0" dirty="0" smtClean="0">
              <a:solidFill>
                <a:schemeClr val="accent1">
                  <a:lumMod val="75000"/>
                </a:schemeClr>
              </a:solidFill>
            </a:rPr>
            <a:t>JOURNÉE </a:t>
          </a:r>
          <a:br>
            <a:rPr lang="fr-CA" sz="1300" i="0" kern="1200" cap="small" baseline="0" dirty="0" smtClean="0">
              <a:solidFill>
                <a:schemeClr val="accent1">
                  <a:lumMod val="75000"/>
                </a:schemeClr>
              </a:solidFill>
            </a:rPr>
          </a:br>
          <a:r>
            <a:rPr lang="fr-CA" sz="1300" i="0" kern="1200" cap="small" baseline="0" dirty="0" smtClean="0">
              <a:solidFill>
                <a:schemeClr val="accent1">
                  <a:lumMod val="75000"/>
                </a:schemeClr>
              </a:solidFill>
            </a:rPr>
            <a:t>DE CONFÉRENCES, D’ATELIERS INSTRUCTIFS, D’ATELIERS PARTICIPATIFS, D’OCCASIONS D’ÉCHANGES ET DE RÉSEAUTAGE</a:t>
          </a:r>
          <a:endParaRPr lang="fr-CA" sz="1300" i="0" kern="1200" cap="small" baseline="0" dirty="0">
            <a:solidFill>
              <a:schemeClr val="accent1">
                <a:lumMod val="75000"/>
              </a:schemeClr>
            </a:solidFill>
          </a:endParaRPr>
        </a:p>
      </dsp:txBody>
      <dsp:txXfrm>
        <a:off x="1206129" y="1079957"/>
        <a:ext cx="2502641" cy="13429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43907A-EE8E-4559-B7E0-3671E42EB4FE}">
      <dsp:nvSpPr>
        <dsp:cNvPr id="0" name=""/>
        <dsp:cNvSpPr/>
      </dsp:nvSpPr>
      <dsp:spPr>
        <a:xfrm>
          <a:off x="112086" y="255414"/>
          <a:ext cx="731776" cy="731776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572B480-7825-47F5-B9DA-7D68C225A656}">
      <dsp:nvSpPr>
        <dsp:cNvPr id="0" name=""/>
        <dsp:cNvSpPr/>
      </dsp:nvSpPr>
      <dsp:spPr>
        <a:xfrm>
          <a:off x="250019" y="234214"/>
          <a:ext cx="4575717" cy="9726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1866900">
            <a:lnSpc>
              <a:spcPct val="100000"/>
            </a:lnSpc>
            <a:spcBef>
              <a:spcPct val="0"/>
            </a:spcBef>
            <a:spcAft>
              <a:spcPts val="0"/>
            </a:spcAft>
            <a:tabLst>
              <a:tab pos="987425" algn="l"/>
            </a:tabLst>
          </a:pPr>
          <a:r>
            <a:rPr lang="fr-FR" sz="4200" kern="1200" dirty="0" smtClean="0">
              <a:latin typeface="Montserrat" panose="020B0604020202020204" charset="0"/>
            </a:rPr>
            <a:t>625</a:t>
          </a:r>
          <a:r>
            <a:rPr lang="fr-FR" sz="4800" kern="1200" dirty="0" smtClean="0">
              <a:latin typeface="Montserrat" panose="020B0604020202020204" charset="0"/>
            </a:rPr>
            <a:t>	</a:t>
          </a:r>
          <a:r>
            <a:rPr lang="fr-FR" sz="1100" kern="1200" dirty="0" err="1" smtClean="0">
              <a:latin typeface="Montserrat" panose="020B0604020202020204" charset="0"/>
            </a:rPr>
            <a:t>Gatinois</a:t>
          </a:r>
          <a:r>
            <a:rPr lang="fr-FR" sz="1100" kern="1200" dirty="0" smtClean="0">
              <a:latin typeface="Montserrat" panose="020B0604020202020204" charset="0"/>
            </a:rPr>
            <a:t> ont participé aux différentes activités </a:t>
          </a:r>
          <a:br>
            <a:rPr lang="fr-FR" sz="1100" kern="1200" dirty="0" smtClean="0">
              <a:latin typeface="Montserrat" panose="020B0604020202020204" charset="0"/>
            </a:rPr>
          </a:br>
          <a:r>
            <a:rPr lang="fr-FR" sz="1100" kern="1200" dirty="0" smtClean="0">
              <a:latin typeface="Montserrat" panose="020B0604020202020204" charset="0"/>
            </a:rPr>
            <a:t>	de consultation publique proposées</a:t>
          </a:r>
          <a:endParaRPr lang="fr-FR" sz="1100" kern="1200" dirty="0">
            <a:latin typeface="Montserrat" panose="020B0604020202020204" charset="0"/>
          </a:endParaRPr>
        </a:p>
      </dsp:txBody>
      <dsp:txXfrm>
        <a:off x="250019" y="234214"/>
        <a:ext cx="4575717" cy="972677"/>
      </dsp:txXfrm>
    </dsp:sp>
    <dsp:sp modelId="{9B6EE4A8-CDF3-46FA-B937-77CABB1077BF}">
      <dsp:nvSpPr>
        <dsp:cNvPr id="0" name=""/>
        <dsp:cNvSpPr/>
      </dsp:nvSpPr>
      <dsp:spPr>
        <a:xfrm>
          <a:off x="93341" y="1246920"/>
          <a:ext cx="731776" cy="762284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DCE7720-590E-4222-9498-175E6A09ED05}">
      <dsp:nvSpPr>
        <dsp:cNvPr id="0" name=""/>
        <dsp:cNvSpPr/>
      </dsp:nvSpPr>
      <dsp:spPr>
        <a:xfrm>
          <a:off x="113543" y="1306479"/>
          <a:ext cx="4799511" cy="686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3180" rIns="0" bIns="4318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990600" algn="r"/>
              <a:tab pos="1076325" algn="l"/>
            </a:tabLst>
          </a:pPr>
          <a:r>
            <a:rPr lang="fr-FR" sz="3400" kern="1200" dirty="0" smtClean="0">
              <a:latin typeface="Montserrat" panose="020B0604020202020204" charset="0"/>
            </a:rPr>
            <a:t>	562</a:t>
          </a:r>
          <a:r>
            <a:rPr lang="fr-FR" sz="3600" kern="1200" dirty="0" smtClean="0">
              <a:latin typeface="Montserrat" panose="020B0604020202020204" charset="0"/>
            </a:rPr>
            <a:t>	</a:t>
          </a:r>
          <a:r>
            <a:rPr lang="fr-FR" sz="1100" kern="1200" dirty="0" smtClean="0">
              <a:latin typeface="Montserrat" panose="020B0604020202020204" charset="0"/>
            </a:rPr>
            <a:t>Citoyens ou porte-parole d’organismes</a:t>
          </a:r>
          <a:endParaRPr lang="fr-FR" sz="1100" kern="1200" dirty="0">
            <a:latin typeface="Montserrat" panose="020B0604020202020204" charset="0"/>
          </a:endParaRPr>
        </a:p>
      </dsp:txBody>
      <dsp:txXfrm>
        <a:off x="113543" y="1306479"/>
        <a:ext cx="4799511" cy="686764"/>
      </dsp:txXfrm>
    </dsp:sp>
    <dsp:sp modelId="{E78B8859-5B24-4F22-985C-5F2FCE039A96}">
      <dsp:nvSpPr>
        <dsp:cNvPr id="0" name=""/>
        <dsp:cNvSpPr/>
      </dsp:nvSpPr>
      <dsp:spPr>
        <a:xfrm>
          <a:off x="89058" y="2186521"/>
          <a:ext cx="731776" cy="731776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E08F86E-B19D-47CA-9937-86B833551ABD}">
      <dsp:nvSpPr>
        <dsp:cNvPr id="0" name=""/>
        <dsp:cNvSpPr/>
      </dsp:nvSpPr>
      <dsp:spPr>
        <a:xfrm>
          <a:off x="157126" y="2182760"/>
          <a:ext cx="3904295" cy="731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tabLst>
              <a:tab pos="628650" algn="r"/>
              <a:tab pos="714375" algn="l"/>
            </a:tabLst>
          </a:pPr>
          <a:r>
            <a:rPr lang="fr-FR" sz="2800" kern="1200" dirty="0" smtClean="0">
              <a:latin typeface="Montserrat" panose="020B0604020202020204" charset="0"/>
            </a:rPr>
            <a:t>	15</a:t>
          </a:r>
          <a:r>
            <a:rPr lang="fr-FR" sz="3600" kern="1200" dirty="0" smtClean="0">
              <a:latin typeface="Montserrat" panose="020B0604020202020204" charset="0"/>
            </a:rPr>
            <a:t>	</a:t>
          </a:r>
          <a:r>
            <a:rPr lang="fr-FR" sz="1800" kern="1200" dirty="0" smtClean="0">
              <a:latin typeface="Montserrat" panose="020B0604020202020204" charset="0"/>
            </a:rPr>
            <a:t>Élus</a:t>
          </a:r>
          <a:endParaRPr lang="fr-FR" sz="1800" kern="1200" dirty="0">
            <a:latin typeface="Montserrat" panose="020B0604020202020204" charset="0"/>
          </a:endParaRPr>
        </a:p>
      </dsp:txBody>
      <dsp:txXfrm>
        <a:off x="157126" y="2182760"/>
        <a:ext cx="3904295" cy="731776"/>
      </dsp:txXfrm>
    </dsp:sp>
    <dsp:sp modelId="{1A343BE5-26F1-44EF-BF19-697FB7224D12}">
      <dsp:nvSpPr>
        <dsp:cNvPr id="0" name=""/>
        <dsp:cNvSpPr/>
      </dsp:nvSpPr>
      <dsp:spPr>
        <a:xfrm>
          <a:off x="77137" y="3054935"/>
          <a:ext cx="731776" cy="731776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6D6E274-F4B8-4A6A-9AB5-D425EAF4B847}">
      <dsp:nvSpPr>
        <dsp:cNvPr id="0" name=""/>
        <dsp:cNvSpPr/>
      </dsp:nvSpPr>
      <dsp:spPr>
        <a:xfrm>
          <a:off x="157126" y="3036721"/>
          <a:ext cx="3904295" cy="731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tabLst>
              <a:tab pos="542925" algn="r"/>
              <a:tab pos="715963" algn="l"/>
            </a:tabLst>
          </a:pPr>
          <a:r>
            <a:rPr lang="fr-FR" sz="2000" kern="1200" dirty="0" smtClean="0">
              <a:latin typeface="Montserrat" panose="020B0604020202020204" charset="0"/>
            </a:rPr>
            <a:t>	21	</a:t>
          </a:r>
          <a:r>
            <a:rPr lang="fr-FR" sz="1100" kern="1200" dirty="0" smtClean="0">
              <a:solidFill>
                <a:schemeClr val="tx1"/>
              </a:solidFill>
              <a:latin typeface="Montserrat" panose="020B0604020202020204" charset="0"/>
            </a:rPr>
            <a:t>Représentants de services municipaux</a:t>
          </a:r>
          <a:endParaRPr lang="fr-FR" sz="1100" kern="1200" dirty="0">
            <a:solidFill>
              <a:schemeClr val="tx1"/>
            </a:solidFill>
            <a:latin typeface="Montserrat" panose="020B0604020202020204" charset="0"/>
          </a:endParaRPr>
        </a:p>
      </dsp:txBody>
      <dsp:txXfrm>
        <a:off x="157126" y="3036721"/>
        <a:ext cx="3904295" cy="731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F958794-73EF-4F45-B9D3-EA21494D6B44}" type="datetimeFigureOut">
              <a:rPr lang="fr-CA" smtClean="0"/>
              <a:t>2022-03-22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9AB8D0C-8E32-48ED-A4C6-4A3884F0048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0681517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f6180b8b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f6180b8bed_0_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f6dfd365b7_0_1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f6dfd365b7_0_1356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8880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f6dfd36aa7_2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f6dfd36aa7_2_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f6dfd365b7_0_1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f6dfd365b7_0_1356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Seuls les pôles de soccer Mont-Bleu et Ernest-</a:t>
            </a:r>
            <a:r>
              <a:rPr lang="fr-CA" dirty="0" err="1" smtClean="0"/>
              <a:t>Gaboury</a:t>
            </a:r>
            <a:r>
              <a:rPr lang="fr-CA" dirty="0" smtClean="0"/>
              <a:t> peuvent potentiellement devenir des Niveaux 4 et 3</a:t>
            </a:r>
          </a:p>
          <a:p>
            <a:r>
              <a:rPr lang="fr-CA" dirty="0" smtClean="0"/>
              <a:t>Déficit de grands terrains de balle de 360 pieds et plus permettant la pratique des catégories </a:t>
            </a:r>
            <a:r>
              <a:rPr lang="fr-CA" dirty="0" err="1" smtClean="0"/>
              <a:t>Midget</a:t>
            </a:r>
            <a:r>
              <a:rPr lang="fr-CA" dirty="0" smtClean="0"/>
              <a:t>, Junior et adulte (seulement 2 sur l'ensemble du territoire)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194118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lIns="96661" tIns="48331" rIns="96661" bIns="48331"/>
          <a:lstStyle/>
          <a:p>
            <a:fld id="{B48355F7-D020-164F-9D9C-D772ACC8CD1F}" type="slidenum">
              <a:rPr lang="fr-FR" smtClean="0"/>
              <a:t>54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83923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f6dfd365b7_0_1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f6dfd365b7_0_1356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0128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f7a7705274_0_24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f7a7705274_0_2420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794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3e13d9a7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3e13d9a7e_0_1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>
              <a:solidFill>
                <a:srgbClr val="3C4043"/>
              </a:solidFill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37986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f6dfd365b7_0_1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f6dfd365b7_0_1356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3368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Guider l’intervention d’une ville dans le cadre de ses aménagements récréatifs, sportifs et communautaires;</a:t>
            </a:r>
          </a:p>
          <a:p>
            <a:pPr>
              <a:spcAft>
                <a:spcPts val="634"/>
              </a:spcAft>
            </a:pPr>
            <a:r>
              <a:rPr lang="fr-CA" dirty="0" smtClean="0"/>
              <a:t>Se doter d’un document qui encadre et facilite la planification des actions et des investissements;</a:t>
            </a:r>
          </a:p>
          <a:p>
            <a:r>
              <a:rPr lang="fr-CA" dirty="0" smtClean="0"/>
              <a:t>Changements souhaités:</a:t>
            </a:r>
          </a:p>
          <a:p>
            <a:pPr lvl="1" algn="l"/>
            <a:r>
              <a:rPr lang="fr-CA" sz="1200" dirty="0">
                <a:solidFill>
                  <a:schemeClr val="tx2">
                    <a:lumMod val="50000"/>
                  </a:schemeClr>
                </a:solidFill>
              </a:rPr>
              <a:t>Réaliser une approche de planification des infrastructures comme </a:t>
            </a:r>
            <a:r>
              <a:rPr lang="fr-CA" sz="1200" b="1" dirty="0">
                <a:solidFill>
                  <a:schemeClr val="tx2">
                    <a:lumMod val="50000"/>
                  </a:schemeClr>
                </a:solidFill>
              </a:rPr>
              <a:t>levier au développement des communautés</a:t>
            </a:r>
            <a:r>
              <a:rPr lang="fr-CA" sz="1200" dirty="0">
                <a:solidFill>
                  <a:schemeClr val="tx2">
                    <a:lumMod val="50000"/>
                  </a:schemeClr>
                </a:solidFill>
              </a:rPr>
              <a:t>;</a:t>
            </a:r>
          </a:p>
          <a:p>
            <a:pPr lvl="1" algn="l"/>
            <a:r>
              <a:rPr lang="fr-CA" sz="1200" b="1" dirty="0">
                <a:solidFill>
                  <a:schemeClr val="tx2">
                    <a:lumMod val="50000"/>
                  </a:schemeClr>
                </a:solidFill>
              </a:rPr>
              <a:t>Assurer une cohérence</a:t>
            </a:r>
            <a:r>
              <a:rPr lang="fr-CA" sz="1200" dirty="0">
                <a:solidFill>
                  <a:schemeClr val="tx2">
                    <a:lumMod val="50000"/>
                  </a:schemeClr>
                </a:solidFill>
              </a:rPr>
              <a:t> avec les consultations en cours et passées;</a:t>
            </a:r>
          </a:p>
          <a:p>
            <a:pPr lvl="1" algn="l"/>
            <a:r>
              <a:rPr lang="fr-CA" sz="1200" dirty="0">
                <a:solidFill>
                  <a:schemeClr val="tx2">
                    <a:lumMod val="50000"/>
                  </a:schemeClr>
                </a:solidFill>
              </a:rPr>
              <a:t>Établir une stratégie de </a:t>
            </a:r>
            <a:r>
              <a:rPr lang="fr-CA" sz="1200" b="1" dirty="0">
                <a:solidFill>
                  <a:schemeClr val="tx2">
                    <a:lumMod val="50000"/>
                  </a:schemeClr>
                </a:solidFill>
              </a:rPr>
              <a:t>mobilisation et de communication</a:t>
            </a:r>
            <a:r>
              <a:rPr lang="fr-CA" sz="1200" dirty="0">
                <a:solidFill>
                  <a:schemeClr val="tx2">
                    <a:lumMod val="50000"/>
                  </a:schemeClr>
                </a:solidFill>
              </a:rPr>
              <a:t> auprès des partenaires.</a:t>
            </a:r>
          </a:p>
          <a:p>
            <a:pPr algn="l"/>
            <a:endParaRPr lang="fr-CA" dirty="0"/>
          </a:p>
          <a:p>
            <a:endParaRPr lang="fr-CA" dirty="0" smtClean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48630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f707053a88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f707053a88_0_21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f6dfd365b7_0_1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f6dfd365b7_0_1356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6542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f6dfd365b7_0_1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f6dfd365b7_0_1356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7338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f6dfd365b7_0_1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f6dfd365b7_0_132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" y="0"/>
            <a:ext cx="9144000" cy="5143500"/>
          </a:xfrm>
          <a:prstGeom prst="rect">
            <a:avLst/>
          </a:prstGeom>
          <a:solidFill>
            <a:srgbClr val="294E41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721150" y="538175"/>
            <a:ext cx="7702800" cy="4065300"/>
          </a:xfrm>
          <a:prstGeom prst="snip1Rect">
            <a:avLst>
              <a:gd name="adj" fmla="val 16667"/>
            </a:avLst>
          </a:prstGeom>
          <a:solidFill>
            <a:srgbClr val="36675C">
              <a:alpha val="860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87775" y="664125"/>
            <a:ext cx="7368600" cy="381510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rot="-546">
            <a:off x="2683643" y="3568538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25225" y="1294200"/>
            <a:ext cx="5093700" cy="212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MAIN_POINT_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subTitle" idx="1"/>
          </p:nvPr>
        </p:nvSpPr>
        <p:spPr>
          <a:xfrm rot="231">
            <a:off x="720125" y="2927500"/>
            <a:ext cx="44733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title"/>
          </p:nvPr>
        </p:nvSpPr>
        <p:spPr>
          <a:xfrm>
            <a:off x="720000" y="1704975"/>
            <a:ext cx="4473300" cy="122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1">
  <p:cSld name="TITLE_AND_TWO_COLUMNS_2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7"/>
          <p:cNvSpPr/>
          <p:nvPr/>
        </p:nvSpPr>
        <p:spPr>
          <a:xfrm>
            <a:off x="3048000" y="0"/>
            <a:ext cx="3048000" cy="5154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7"/>
          <p:cNvSpPr txBox="1">
            <a:spLocks noGrp="1"/>
          </p:cNvSpPr>
          <p:nvPr>
            <p:ph type="subTitle" idx="1"/>
          </p:nvPr>
        </p:nvSpPr>
        <p:spPr>
          <a:xfrm>
            <a:off x="3354155" y="1060750"/>
            <a:ext cx="20982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135" name="Google Shape;135;p27"/>
          <p:cNvSpPr txBox="1">
            <a:spLocks noGrp="1"/>
          </p:cNvSpPr>
          <p:nvPr>
            <p:ph type="subTitle" idx="2"/>
          </p:nvPr>
        </p:nvSpPr>
        <p:spPr>
          <a:xfrm>
            <a:off x="3354150" y="3063325"/>
            <a:ext cx="21012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136" name="Google Shape;136;p27"/>
          <p:cNvSpPr txBox="1">
            <a:spLocks noGrp="1"/>
          </p:cNvSpPr>
          <p:nvPr>
            <p:ph type="subTitle" idx="3"/>
          </p:nvPr>
        </p:nvSpPr>
        <p:spPr>
          <a:xfrm>
            <a:off x="3354150" y="1424950"/>
            <a:ext cx="2435700" cy="79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7"/>
          <p:cNvSpPr txBox="1">
            <a:spLocks noGrp="1"/>
          </p:cNvSpPr>
          <p:nvPr>
            <p:ph type="subTitle" idx="4"/>
          </p:nvPr>
        </p:nvSpPr>
        <p:spPr>
          <a:xfrm>
            <a:off x="3354150" y="3448625"/>
            <a:ext cx="2435700" cy="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7"/>
          <p:cNvSpPr txBox="1">
            <a:spLocks noGrp="1"/>
          </p:cNvSpPr>
          <p:nvPr>
            <p:ph type="title"/>
          </p:nvPr>
        </p:nvSpPr>
        <p:spPr>
          <a:xfrm>
            <a:off x="720000" y="1742250"/>
            <a:ext cx="2270700" cy="16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7"/>
          <p:cNvSpPr/>
          <p:nvPr/>
        </p:nvSpPr>
        <p:spPr>
          <a:xfrm>
            <a:off x="6096000" y="0"/>
            <a:ext cx="3048000" cy="5154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7"/>
          <p:cNvSpPr/>
          <p:nvPr/>
        </p:nvSpPr>
        <p:spPr>
          <a:xfrm rot="5400000">
            <a:off x="6086750" y="0"/>
            <a:ext cx="519900" cy="5199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BLANK_1_1_1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 txBox="1">
            <a:spLocks noGrp="1"/>
          </p:cNvSpPr>
          <p:nvPr>
            <p:ph type="title"/>
          </p:nvPr>
        </p:nvSpPr>
        <p:spPr>
          <a:xfrm>
            <a:off x="3544175" y="876525"/>
            <a:ext cx="48795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0"/>
          <p:cNvSpPr txBox="1">
            <a:spLocks noGrp="1"/>
          </p:cNvSpPr>
          <p:nvPr>
            <p:ph type="title" idx="2"/>
          </p:nvPr>
        </p:nvSpPr>
        <p:spPr>
          <a:xfrm>
            <a:off x="3544175" y="1863275"/>
            <a:ext cx="23913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subTitle" idx="1"/>
          </p:nvPr>
        </p:nvSpPr>
        <p:spPr>
          <a:xfrm>
            <a:off x="3544183" y="2210975"/>
            <a:ext cx="23913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0"/>
          <p:cNvSpPr txBox="1">
            <a:spLocks noGrp="1"/>
          </p:cNvSpPr>
          <p:nvPr>
            <p:ph type="title" idx="3"/>
          </p:nvPr>
        </p:nvSpPr>
        <p:spPr>
          <a:xfrm>
            <a:off x="6032681" y="1863275"/>
            <a:ext cx="23913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2" name="Google Shape;162;p30"/>
          <p:cNvSpPr txBox="1">
            <a:spLocks noGrp="1"/>
          </p:cNvSpPr>
          <p:nvPr>
            <p:ph type="subTitle" idx="4"/>
          </p:nvPr>
        </p:nvSpPr>
        <p:spPr>
          <a:xfrm>
            <a:off x="6032693" y="2210975"/>
            <a:ext cx="23913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0"/>
          <p:cNvSpPr txBox="1">
            <a:spLocks noGrp="1"/>
          </p:cNvSpPr>
          <p:nvPr>
            <p:ph type="title" idx="5"/>
          </p:nvPr>
        </p:nvSpPr>
        <p:spPr>
          <a:xfrm>
            <a:off x="3547126" y="3342250"/>
            <a:ext cx="23913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" name="Google Shape;164;p30"/>
          <p:cNvSpPr txBox="1">
            <a:spLocks noGrp="1"/>
          </p:cNvSpPr>
          <p:nvPr>
            <p:ph type="subTitle" idx="6"/>
          </p:nvPr>
        </p:nvSpPr>
        <p:spPr>
          <a:xfrm>
            <a:off x="3547136" y="3689650"/>
            <a:ext cx="23913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0"/>
          <p:cNvSpPr txBox="1">
            <a:spLocks noGrp="1"/>
          </p:cNvSpPr>
          <p:nvPr>
            <p:ph type="title" idx="7"/>
          </p:nvPr>
        </p:nvSpPr>
        <p:spPr>
          <a:xfrm>
            <a:off x="6032500" y="3342250"/>
            <a:ext cx="23913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subTitle" idx="8"/>
          </p:nvPr>
        </p:nvSpPr>
        <p:spPr>
          <a:xfrm>
            <a:off x="6032508" y="3689650"/>
            <a:ext cx="23913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LANK_1_1_1_1_1_1_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5"/>
          <p:cNvSpPr/>
          <p:nvPr/>
        </p:nvSpPr>
        <p:spPr>
          <a:xfrm>
            <a:off x="-221927" y="-164703"/>
            <a:ext cx="1409400" cy="1409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35"/>
          <p:cNvSpPr/>
          <p:nvPr/>
        </p:nvSpPr>
        <p:spPr>
          <a:xfrm>
            <a:off x="1241174" y="626974"/>
            <a:ext cx="880200" cy="880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5"/>
          <p:cNvSpPr/>
          <p:nvPr/>
        </p:nvSpPr>
        <p:spPr>
          <a:xfrm>
            <a:off x="821900" y="1341424"/>
            <a:ext cx="298500" cy="298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5"/>
          <p:cNvSpPr/>
          <p:nvPr/>
        </p:nvSpPr>
        <p:spPr>
          <a:xfrm flipH="1">
            <a:off x="7702301" y="4214527"/>
            <a:ext cx="1066200" cy="1066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5"/>
          <p:cNvSpPr/>
          <p:nvPr/>
        </p:nvSpPr>
        <p:spPr>
          <a:xfrm flipH="1">
            <a:off x="7517326" y="3940876"/>
            <a:ext cx="374100" cy="374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5"/>
          <p:cNvSpPr/>
          <p:nvPr/>
        </p:nvSpPr>
        <p:spPr>
          <a:xfrm flipH="1">
            <a:off x="7219601" y="4438826"/>
            <a:ext cx="126300" cy="126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LANK_1_1_1_1_1_1_1_1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6"/>
          <p:cNvSpPr/>
          <p:nvPr/>
        </p:nvSpPr>
        <p:spPr>
          <a:xfrm>
            <a:off x="-145125" y="-401750"/>
            <a:ext cx="1298700" cy="12987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6"/>
          <p:cNvSpPr/>
          <p:nvPr/>
        </p:nvSpPr>
        <p:spPr>
          <a:xfrm>
            <a:off x="1211192" y="381600"/>
            <a:ext cx="110700" cy="110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23" name="Google Shape;223;p36"/>
          <p:cNvSpPr/>
          <p:nvPr/>
        </p:nvSpPr>
        <p:spPr>
          <a:xfrm>
            <a:off x="1211200" y="0"/>
            <a:ext cx="333600" cy="333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36"/>
          <p:cNvSpPr/>
          <p:nvPr/>
        </p:nvSpPr>
        <p:spPr>
          <a:xfrm>
            <a:off x="8257192" y="4701925"/>
            <a:ext cx="110700" cy="110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25" name="Google Shape;225;p36"/>
          <p:cNvSpPr/>
          <p:nvPr/>
        </p:nvSpPr>
        <p:spPr>
          <a:xfrm>
            <a:off x="8257200" y="4320325"/>
            <a:ext cx="333600" cy="333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1_Table of contents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3423902" y="387473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3423900" y="802521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2023007" y="654113"/>
            <a:ext cx="1739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 idx="3"/>
          </p:nvPr>
        </p:nvSpPr>
        <p:spPr>
          <a:xfrm>
            <a:off x="3425264" y="1224286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4"/>
          </p:nvPr>
        </p:nvSpPr>
        <p:spPr>
          <a:xfrm>
            <a:off x="3425259" y="1638859"/>
            <a:ext cx="1976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5" hasCustomPrompt="1"/>
          </p:nvPr>
        </p:nvSpPr>
        <p:spPr>
          <a:xfrm>
            <a:off x="2023007" y="1488788"/>
            <a:ext cx="1615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 idx="6"/>
          </p:nvPr>
        </p:nvSpPr>
        <p:spPr>
          <a:xfrm>
            <a:off x="3427999" y="2061098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7"/>
          </p:nvPr>
        </p:nvSpPr>
        <p:spPr>
          <a:xfrm>
            <a:off x="3427997" y="2475197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8" hasCustomPrompt="1"/>
          </p:nvPr>
        </p:nvSpPr>
        <p:spPr>
          <a:xfrm>
            <a:off x="2023007" y="2323463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ctrTitle" idx="9"/>
          </p:nvPr>
        </p:nvSpPr>
        <p:spPr>
          <a:xfrm rot="5400000">
            <a:off x="6601629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 idx="13"/>
          </p:nvPr>
        </p:nvSpPr>
        <p:spPr>
          <a:xfrm>
            <a:off x="3427999" y="2897911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4"/>
          </p:nvPr>
        </p:nvSpPr>
        <p:spPr>
          <a:xfrm>
            <a:off x="3427997" y="3311534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15" hasCustomPrompt="1"/>
          </p:nvPr>
        </p:nvSpPr>
        <p:spPr>
          <a:xfrm>
            <a:off x="2023007" y="3158138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 idx="16"/>
          </p:nvPr>
        </p:nvSpPr>
        <p:spPr>
          <a:xfrm>
            <a:off x="3427999" y="3734723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7"/>
          </p:nvPr>
        </p:nvSpPr>
        <p:spPr>
          <a:xfrm>
            <a:off x="3427997" y="4147872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18" hasCustomPrompt="1"/>
          </p:nvPr>
        </p:nvSpPr>
        <p:spPr>
          <a:xfrm>
            <a:off x="2023007" y="3992813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1869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20825"/>
            <a:ext cx="5999747" cy="857250"/>
          </a:xfrm>
        </p:spPr>
        <p:txBody>
          <a:bodyPr anchor="b">
            <a:normAutofit/>
          </a:bodyPr>
          <a:lstStyle>
            <a:lvl1pPr algn="l">
              <a:defRPr sz="2600" b="1"/>
            </a:lvl1pPr>
          </a:lstStyle>
          <a:p>
            <a:r>
              <a:rPr lang="fr-CA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10886"/>
            <a:ext cx="8015492" cy="2786999"/>
          </a:xfrm>
        </p:spPr>
        <p:txBody>
          <a:bodyPr/>
          <a:lstStyle>
            <a:lvl1pPr>
              <a:defRPr sz="22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CA" dirty="0" smtClean="0"/>
              <a:t>Cliquez pour modifier les styles du texte du masque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  <a:p>
            <a:pPr lvl="3"/>
            <a:r>
              <a:rPr lang="fr-CA" dirty="0" smtClean="0"/>
              <a:t>Quatrième niveau</a:t>
            </a:r>
          </a:p>
          <a:p>
            <a:pPr lvl="4"/>
            <a:r>
              <a:rPr lang="fr-CA" dirty="0" smtClean="0"/>
              <a:t>Cinquième niveau</a:t>
            </a:r>
            <a:endParaRPr lang="fr-FR" dirty="0"/>
          </a:p>
        </p:txBody>
      </p:sp>
      <p:sp>
        <p:nvSpPr>
          <p:cNvPr id="8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01600" y="4611232"/>
            <a:ext cx="666750" cy="598487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7F48725-9B0D-8C46-90CD-A29239B3D06E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0" y="4526756"/>
            <a:ext cx="4527550" cy="565944"/>
          </a:xfrm>
          <a:prstGeom prst="rect">
            <a:avLst/>
          </a:prstGeom>
        </p:spPr>
      </p:pic>
      <p:grpSp>
        <p:nvGrpSpPr>
          <p:cNvPr id="5" name="Groupe 4"/>
          <p:cNvGrpSpPr/>
          <p:nvPr userDrawn="1"/>
        </p:nvGrpSpPr>
        <p:grpSpPr>
          <a:xfrm>
            <a:off x="6620835" y="0"/>
            <a:ext cx="2520000" cy="1440000"/>
            <a:chOff x="6620835" y="0"/>
            <a:chExt cx="2520000" cy="1440000"/>
          </a:xfrm>
        </p:grpSpPr>
        <p:sp>
          <p:nvSpPr>
            <p:cNvPr id="6" name="Rectangle 5"/>
            <p:cNvSpPr/>
            <p:nvPr userDrawn="1"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7" name="Image 6" descr="Gatineau_logo_Blanc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6325" y="315704"/>
              <a:ext cx="1345062" cy="8085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4908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645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894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25" y="0"/>
            <a:ext cx="9144000" cy="5143500"/>
          </a:xfrm>
          <a:prstGeom prst="rect">
            <a:avLst/>
          </a:prstGeom>
          <a:solidFill>
            <a:srgbClr val="294E41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2391900" y="2412425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4066825" y="1467050"/>
            <a:ext cx="1010100" cy="7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 rot="473">
            <a:off x="2391975" y="3254525"/>
            <a:ext cx="43602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105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-145125" y="-401750"/>
            <a:ext cx="1298700" cy="12987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4"/>
          <p:cNvSpPr/>
          <p:nvPr/>
        </p:nvSpPr>
        <p:spPr>
          <a:xfrm>
            <a:off x="1211192" y="381600"/>
            <a:ext cx="110700" cy="110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1211200" y="0"/>
            <a:ext cx="333600" cy="333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720000" y="613750"/>
            <a:ext cx="3924300" cy="14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ubTitle" idx="1"/>
          </p:nvPr>
        </p:nvSpPr>
        <p:spPr>
          <a:xfrm rot="-497">
            <a:off x="720000" y="2252398"/>
            <a:ext cx="4153200" cy="23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/>
          <p:nvPr/>
        </p:nvSpPr>
        <p:spPr>
          <a:xfrm>
            <a:off x="6277000" y="5550"/>
            <a:ext cx="2867100" cy="5165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4270800" y="2137050"/>
            <a:ext cx="32973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 rot="-497">
            <a:off x="4270800" y="2701646"/>
            <a:ext cx="4153200" cy="12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TITLE_ONLY_1_2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6"/>
          <p:cNvSpPr/>
          <p:nvPr/>
        </p:nvSpPr>
        <p:spPr>
          <a:xfrm>
            <a:off x="8128658" y="4377798"/>
            <a:ext cx="449700" cy="449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6"/>
          <p:cNvSpPr/>
          <p:nvPr/>
        </p:nvSpPr>
        <p:spPr>
          <a:xfrm>
            <a:off x="7896503" y="4539344"/>
            <a:ext cx="126600" cy="126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4">
  <p:cSld name="TITLE_ONLY_1_1_1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2">
  <p:cSld name="SECTION_HEADER_1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/>
          <p:nvPr/>
        </p:nvSpPr>
        <p:spPr>
          <a:xfrm>
            <a:off x="25" y="0"/>
            <a:ext cx="9144000" cy="5143500"/>
          </a:xfrm>
          <a:prstGeom prst="rect">
            <a:avLst/>
          </a:prstGeom>
          <a:solidFill>
            <a:srgbClr val="294E41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title"/>
          </p:nvPr>
        </p:nvSpPr>
        <p:spPr>
          <a:xfrm>
            <a:off x="2391900" y="2412425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2" hasCustomPrompt="1"/>
          </p:nvPr>
        </p:nvSpPr>
        <p:spPr>
          <a:xfrm>
            <a:off x="4066825" y="1467050"/>
            <a:ext cx="1010100" cy="7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1"/>
          </p:nvPr>
        </p:nvSpPr>
        <p:spPr>
          <a:xfrm rot="473">
            <a:off x="2391975" y="3254525"/>
            <a:ext cx="43602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>
            <a:alpha val="38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○"/>
              <a:defRPr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■"/>
              <a:defRPr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○"/>
              <a:defRPr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■"/>
              <a:defRPr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○"/>
              <a:defRPr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Montserrat"/>
              <a:buChar char="■"/>
              <a:defRPr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5" r:id="rId5"/>
    <p:sldLayoutId id="2147483658" r:id="rId6"/>
    <p:sldLayoutId id="2147483662" r:id="rId7"/>
    <p:sldLayoutId id="2147483663" r:id="rId8"/>
    <p:sldLayoutId id="2147483665" r:id="rId9"/>
    <p:sldLayoutId id="2147483667" r:id="rId10"/>
    <p:sldLayoutId id="2147483673" r:id="rId11"/>
    <p:sldLayoutId id="2147483676" r:id="rId12"/>
    <p:sldLayoutId id="2147483681" r:id="rId13"/>
    <p:sldLayoutId id="2147483682" r:id="rId14"/>
    <p:sldLayoutId id="2147483687" r:id="rId15"/>
    <p:sldLayoutId id="2147483688" r:id="rId16"/>
    <p:sldLayoutId id="2147483689" r:id="rId17"/>
    <p:sldLayoutId id="2147483690" r:id="rId18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10" Type="http://schemas.openxmlformats.org/officeDocument/2006/relationships/image" Target="../media/image5.png"/><Relationship Id="rId4" Type="http://schemas.openxmlformats.org/officeDocument/2006/relationships/tags" Target="../tags/tag4.xml"/><Relationship Id="rId9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74.xml"/><Relationship Id="rId13" Type="http://schemas.openxmlformats.org/officeDocument/2006/relationships/image" Target="../media/image2.png"/><Relationship Id="rId3" Type="http://schemas.openxmlformats.org/officeDocument/2006/relationships/tags" Target="../tags/tag69.xml"/><Relationship Id="rId7" Type="http://schemas.openxmlformats.org/officeDocument/2006/relationships/tags" Target="../tags/tag73.xml"/><Relationship Id="rId12" Type="http://schemas.openxmlformats.org/officeDocument/2006/relationships/image" Target="../media/image12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11" Type="http://schemas.openxmlformats.org/officeDocument/2006/relationships/image" Target="../media/image11.jpeg"/><Relationship Id="rId5" Type="http://schemas.openxmlformats.org/officeDocument/2006/relationships/tags" Target="../tags/tag71.xml"/><Relationship Id="rId10" Type="http://schemas.openxmlformats.org/officeDocument/2006/relationships/notesSlide" Target="../notesSlides/notesSlide5.xml"/><Relationship Id="rId4" Type="http://schemas.openxmlformats.org/officeDocument/2006/relationships/tags" Target="../tags/tag70.xml"/><Relationship Id="rId9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13" Type="http://schemas.openxmlformats.org/officeDocument/2006/relationships/tags" Target="../tags/tag87.xml"/><Relationship Id="rId18" Type="http://schemas.openxmlformats.org/officeDocument/2006/relationships/slideLayout" Target="../slideLayouts/slideLayout3.xml"/><Relationship Id="rId3" Type="http://schemas.openxmlformats.org/officeDocument/2006/relationships/tags" Target="../tags/tag77.xml"/><Relationship Id="rId7" Type="http://schemas.openxmlformats.org/officeDocument/2006/relationships/tags" Target="../tags/tag81.xml"/><Relationship Id="rId12" Type="http://schemas.openxmlformats.org/officeDocument/2006/relationships/tags" Target="../tags/tag86.xml"/><Relationship Id="rId17" Type="http://schemas.openxmlformats.org/officeDocument/2006/relationships/tags" Target="../tags/tag91.xml"/><Relationship Id="rId2" Type="http://schemas.openxmlformats.org/officeDocument/2006/relationships/tags" Target="../tags/tag76.xml"/><Relationship Id="rId16" Type="http://schemas.openxmlformats.org/officeDocument/2006/relationships/tags" Target="../tags/tag90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tags" Target="../tags/tag85.xml"/><Relationship Id="rId5" Type="http://schemas.openxmlformats.org/officeDocument/2006/relationships/tags" Target="../tags/tag79.xml"/><Relationship Id="rId15" Type="http://schemas.openxmlformats.org/officeDocument/2006/relationships/tags" Target="../tags/tag89.xml"/><Relationship Id="rId10" Type="http://schemas.openxmlformats.org/officeDocument/2006/relationships/tags" Target="../tags/tag84.xml"/><Relationship Id="rId19" Type="http://schemas.openxmlformats.org/officeDocument/2006/relationships/image" Target="../media/image2.png"/><Relationship Id="rId4" Type="http://schemas.openxmlformats.org/officeDocument/2006/relationships/tags" Target="../tags/tag78.xml"/><Relationship Id="rId9" Type="http://schemas.openxmlformats.org/officeDocument/2006/relationships/tags" Target="../tags/tag83.xml"/><Relationship Id="rId14" Type="http://schemas.openxmlformats.org/officeDocument/2006/relationships/tags" Target="../tags/tag8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tags" Target="../tags/tag94.xml"/><Relationship Id="rId7" Type="http://schemas.openxmlformats.org/officeDocument/2006/relationships/diagramData" Target="../diagrams/data1.xml"/><Relationship Id="rId12" Type="http://schemas.openxmlformats.org/officeDocument/2006/relationships/image" Target="../media/image2.pn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slideLayout" Target="../slideLayouts/slideLayout8.xml"/><Relationship Id="rId11" Type="http://schemas.microsoft.com/office/2007/relationships/diagramDrawing" Target="../diagrams/drawing1.xml"/><Relationship Id="rId5" Type="http://schemas.openxmlformats.org/officeDocument/2006/relationships/tags" Target="../tags/tag96.xml"/><Relationship Id="rId10" Type="http://schemas.openxmlformats.org/officeDocument/2006/relationships/diagramColors" Target="../diagrams/colors1.xml"/><Relationship Id="rId4" Type="http://schemas.openxmlformats.org/officeDocument/2006/relationships/tags" Target="../tags/tag95.xml"/><Relationship Id="rId9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04.xml"/><Relationship Id="rId3" Type="http://schemas.openxmlformats.org/officeDocument/2006/relationships/tags" Target="../tags/tag99.xml"/><Relationship Id="rId7" Type="http://schemas.openxmlformats.org/officeDocument/2006/relationships/tags" Target="../tags/tag103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10" Type="http://schemas.openxmlformats.org/officeDocument/2006/relationships/image" Target="../media/image2.png"/><Relationship Id="rId4" Type="http://schemas.openxmlformats.org/officeDocument/2006/relationships/tags" Target="../tags/tag100.xml"/><Relationship Id="rId9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.png"/><Relationship Id="rId3" Type="http://schemas.openxmlformats.org/officeDocument/2006/relationships/tags" Target="../tags/tag107.xml"/><Relationship Id="rId7" Type="http://schemas.openxmlformats.org/officeDocument/2006/relationships/slideLayout" Target="../slideLayouts/slideLayout7.xml"/><Relationship Id="rId12" Type="http://schemas.microsoft.com/office/2007/relationships/diagramDrawing" Target="../diagrams/drawing2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11" Type="http://schemas.openxmlformats.org/officeDocument/2006/relationships/diagramColors" Target="../diagrams/colors2.xml"/><Relationship Id="rId5" Type="http://schemas.openxmlformats.org/officeDocument/2006/relationships/tags" Target="../tags/tag109.xml"/><Relationship Id="rId10" Type="http://schemas.openxmlformats.org/officeDocument/2006/relationships/diagramQuickStyle" Target="../diagrams/quickStyle2.xml"/><Relationship Id="rId4" Type="http://schemas.openxmlformats.org/officeDocument/2006/relationships/tags" Target="../tags/tag108.xml"/><Relationship Id="rId9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diagramColors" Target="../diagrams/colors3.xml"/><Relationship Id="rId3" Type="http://schemas.openxmlformats.org/officeDocument/2006/relationships/tags" Target="../tags/tag113.xml"/><Relationship Id="rId7" Type="http://schemas.openxmlformats.org/officeDocument/2006/relationships/tags" Target="../tags/tag117.xml"/><Relationship Id="rId12" Type="http://schemas.openxmlformats.org/officeDocument/2006/relationships/diagramQuickStyle" Target="../diagrams/quickStyle3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diagramLayout" Target="../diagrams/layout3.xml"/><Relationship Id="rId5" Type="http://schemas.openxmlformats.org/officeDocument/2006/relationships/tags" Target="../tags/tag115.xml"/><Relationship Id="rId15" Type="http://schemas.openxmlformats.org/officeDocument/2006/relationships/image" Target="../media/image2.png"/><Relationship Id="rId10" Type="http://schemas.openxmlformats.org/officeDocument/2006/relationships/diagramData" Target="../diagrams/data3.xml"/><Relationship Id="rId4" Type="http://schemas.openxmlformats.org/officeDocument/2006/relationships/tags" Target="../tags/tag114.xml"/><Relationship Id="rId9" Type="http://schemas.openxmlformats.org/officeDocument/2006/relationships/slideLayout" Target="../slideLayouts/slideLayout7.xml"/><Relationship Id="rId14" Type="http://schemas.microsoft.com/office/2007/relationships/diagramDrawing" Target="../diagrams/drawing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2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30.xml"/><Relationship Id="rId13" Type="http://schemas.openxmlformats.org/officeDocument/2006/relationships/tags" Target="../tags/tag135.xml"/><Relationship Id="rId18" Type="http://schemas.openxmlformats.org/officeDocument/2006/relationships/tags" Target="../tags/tag140.xml"/><Relationship Id="rId26" Type="http://schemas.openxmlformats.org/officeDocument/2006/relationships/tags" Target="../tags/tag148.xml"/><Relationship Id="rId3" Type="http://schemas.openxmlformats.org/officeDocument/2006/relationships/tags" Target="../tags/tag125.xml"/><Relationship Id="rId21" Type="http://schemas.openxmlformats.org/officeDocument/2006/relationships/tags" Target="../tags/tag143.xml"/><Relationship Id="rId7" Type="http://schemas.openxmlformats.org/officeDocument/2006/relationships/tags" Target="../tags/tag129.xml"/><Relationship Id="rId12" Type="http://schemas.openxmlformats.org/officeDocument/2006/relationships/tags" Target="../tags/tag134.xml"/><Relationship Id="rId17" Type="http://schemas.openxmlformats.org/officeDocument/2006/relationships/tags" Target="../tags/tag139.xml"/><Relationship Id="rId25" Type="http://schemas.openxmlformats.org/officeDocument/2006/relationships/tags" Target="../tags/tag147.xml"/><Relationship Id="rId33" Type="http://schemas.openxmlformats.org/officeDocument/2006/relationships/image" Target="../media/image2.png"/><Relationship Id="rId2" Type="http://schemas.openxmlformats.org/officeDocument/2006/relationships/tags" Target="../tags/tag124.xml"/><Relationship Id="rId16" Type="http://schemas.openxmlformats.org/officeDocument/2006/relationships/tags" Target="../tags/tag138.xml"/><Relationship Id="rId20" Type="http://schemas.openxmlformats.org/officeDocument/2006/relationships/tags" Target="../tags/tag142.xml"/><Relationship Id="rId29" Type="http://schemas.openxmlformats.org/officeDocument/2006/relationships/image" Target="../media/image13.jpeg"/><Relationship Id="rId1" Type="http://schemas.openxmlformats.org/officeDocument/2006/relationships/tags" Target="../tags/tag123.xml"/><Relationship Id="rId6" Type="http://schemas.openxmlformats.org/officeDocument/2006/relationships/tags" Target="../tags/tag128.xml"/><Relationship Id="rId11" Type="http://schemas.openxmlformats.org/officeDocument/2006/relationships/tags" Target="../tags/tag133.xml"/><Relationship Id="rId24" Type="http://schemas.openxmlformats.org/officeDocument/2006/relationships/tags" Target="../tags/tag146.xml"/><Relationship Id="rId32" Type="http://schemas.openxmlformats.org/officeDocument/2006/relationships/image" Target="../media/image16.jpeg"/><Relationship Id="rId5" Type="http://schemas.openxmlformats.org/officeDocument/2006/relationships/tags" Target="../tags/tag127.xml"/><Relationship Id="rId15" Type="http://schemas.openxmlformats.org/officeDocument/2006/relationships/tags" Target="../tags/tag137.xml"/><Relationship Id="rId23" Type="http://schemas.openxmlformats.org/officeDocument/2006/relationships/tags" Target="../tags/tag145.xml"/><Relationship Id="rId28" Type="http://schemas.openxmlformats.org/officeDocument/2006/relationships/notesSlide" Target="../notesSlides/notesSlide6.xml"/><Relationship Id="rId10" Type="http://schemas.openxmlformats.org/officeDocument/2006/relationships/tags" Target="../tags/tag132.xml"/><Relationship Id="rId19" Type="http://schemas.openxmlformats.org/officeDocument/2006/relationships/tags" Target="../tags/tag141.xml"/><Relationship Id="rId31" Type="http://schemas.openxmlformats.org/officeDocument/2006/relationships/image" Target="../media/image15.jpeg"/><Relationship Id="rId4" Type="http://schemas.openxmlformats.org/officeDocument/2006/relationships/tags" Target="../tags/tag126.xml"/><Relationship Id="rId9" Type="http://schemas.openxmlformats.org/officeDocument/2006/relationships/tags" Target="../tags/tag131.xml"/><Relationship Id="rId14" Type="http://schemas.openxmlformats.org/officeDocument/2006/relationships/tags" Target="../tags/tag136.xml"/><Relationship Id="rId22" Type="http://schemas.openxmlformats.org/officeDocument/2006/relationships/tags" Target="../tags/tag144.xml"/><Relationship Id="rId27" Type="http://schemas.openxmlformats.org/officeDocument/2006/relationships/slideLayout" Target="../slideLayouts/slideLayout7.xml"/><Relationship Id="rId30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tags" Target="../tags/tag151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4" Type="http://schemas.openxmlformats.org/officeDocument/2006/relationships/tags" Target="../tags/tag152.xml"/><Relationship Id="rId9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62.xml"/><Relationship Id="rId3" Type="http://schemas.openxmlformats.org/officeDocument/2006/relationships/tags" Target="../tags/tag157.xml"/><Relationship Id="rId7" Type="http://schemas.openxmlformats.org/officeDocument/2006/relationships/tags" Target="../tags/tag161.xml"/><Relationship Id="rId12" Type="http://schemas.openxmlformats.org/officeDocument/2006/relationships/image" Target="../media/image2.png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11" Type="http://schemas.openxmlformats.org/officeDocument/2006/relationships/image" Target="../media/image18.png"/><Relationship Id="rId5" Type="http://schemas.openxmlformats.org/officeDocument/2006/relationships/tags" Target="../tags/tag159.xml"/><Relationship Id="rId10" Type="http://schemas.openxmlformats.org/officeDocument/2006/relationships/slideLayout" Target="../slideLayouts/slideLayout4.xml"/><Relationship Id="rId4" Type="http://schemas.openxmlformats.org/officeDocument/2006/relationships/tags" Target="../tags/tag158.xml"/><Relationship Id="rId9" Type="http://schemas.openxmlformats.org/officeDocument/2006/relationships/tags" Target="../tags/tag16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6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66.xml"/><Relationship Id="rId7" Type="http://schemas.openxmlformats.org/officeDocument/2006/relationships/tags" Target="../tags/tag170.xml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tags" Target="../tags/tag169.xml"/><Relationship Id="rId5" Type="http://schemas.openxmlformats.org/officeDocument/2006/relationships/tags" Target="../tags/tag168.xml"/><Relationship Id="rId10" Type="http://schemas.openxmlformats.org/officeDocument/2006/relationships/image" Target="../media/image19.emf"/><Relationship Id="rId4" Type="http://schemas.openxmlformats.org/officeDocument/2006/relationships/tags" Target="../tags/tag167.xml"/><Relationship Id="rId9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78.xml"/><Relationship Id="rId13" Type="http://schemas.openxmlformats.org/officeDocument/2006/relationships/tags" Target="../tags/tag183.xml"/><Relationship Id="rId18" Type="http://schemas.openxmlformats.org/officeDocument/2006/relationships/tags" Target="../tags/tag188.xml"/><Relationship Id="rId26" Type="http://schemas.openxmlformats.org/officeDocument/2006/relationships/tags" Target="../tags/tag196.xml"/><Relationship Id="rId39" Type="http://schemas.openxmlformats.org/officeDocument/2006/relationships/image" Target="../media/image25.png"/><Relationship Id="rId3" Type="http://schemas.openxmlformats.org/officeDocument/2006/relationships/tags" Target="../tags/tag173.xml"/><Relationship Id="rId21" Type="http://schemas.openxmlformats.org/officeDocument/2006/relationships/tags" Target="../tags/tag191.xml"/><Relationship Id="rId34" Type="http://schemas.openxmlformats.org/officeDocument/2006/relationships/image" Target="../media/image20.png"/><Relationship Id="rId7" Type="http://schemas.openxmlformats.org/officeDocument/2006/relationships/tags" Target="../tags/tag177.xml"/><Relationship Id="rId12" Type="http://schemas.openxmlformats.org/officeDocument/2006/relationships/tags" Target="../tags/tag182.xml"/><Relationship Id="rId17" Type="http://schemas.openxmlformats.org/officeDocument/2006/relationships/tags" Target="../tags/tag187.xml"/><Relationship Id="rId25" Type="http://schemas.openxmlformats.org/officeDocument/2006/relationships/tags" Target="../tags/tag195.xml"/><Relationship Id="rId33" Type="http://schemas.openxmlformats.org/officeDocument/2006/relationships/notesSlide" Target="../notesSlides/notesSlide9.xml"/><Relationship Id="rId38" Type="http://schemas.openxmlformats.org/officeDocument/2006/relationships/image" Target="../media/image24.png"/><Relationship Id="rId2" Type="http://schemas.openxmlformats.org/officeDocument/2006/relationships/tags" Target="../tags/tag172.xml"/><Relationship Id="rId16" Type="http://schemas.openxmlformats.org/officeDocument/2006/relationships/tags" Target="../tags/tag186.xml"/><Relationship Id="rId20" Type="http://schemas.openxmlformats.org/officeDocument/2006/relationships/tags" Target="../tags/tag190.xml"/><Relationship Id="rId29" Type="http://schemas.openxmlformats.org/officeDocument/2006/relationships/tags" Target="../tags/tag199.xml"/><Relationship Id="rId1" Type="http://schemas.openxmlformats.org/officeDocument/2006/relationships/tags" Target="../tags/tag171.xml"/><Relationship Id="rId6" Type="http://schemas.openxmlformats.org/officeDocument/2006/relationships/tags" Target="../tags/tag176.xml"/><Relationship Id="rId11" Type="http://schemas.openxmlformats.org/officeDocument/2006/relationships/tags" Target="../tags/tag181.xml"/><Relationship Id="rId24" Type="http://schemas.openxmlformats.org/officeDocument/2006/relationships/tags" Target="../tags/tag194.xml"/><Relationship Id="rId32" Type="http://schemas.openxmlformats.org/officeDocument/2006/relationships/slideLayout" Target="../slideLayouts/slideLayout10.xml"/><Relationship Id="rId37" Type="http://schemas.openxmlformats.org/officeDocument/2006/relationships/image" Target="../media/image23.png"/><Relationship Id="rId5" Type="http://schemas.openxmlformats.org/officeDocument/2006/relationships/tags" Target="../tags/tag175.xml"/><Relationship Id="rId15" Type="http://schemas.openxmlformats.org/officeDocument/2006/relationships/tags" Target="../tags/tag185.xml"/><Relationship Id="rId23" Type="http://schemas.openxmlformats.org/officeDocument/2006/relationships/tags" Target="../tags/tag193.xml"/><Relationship Id="rId28" Type="http://schemas.openxmlformats.org/officeDocument/2006/relationships/tags" Target="../tags/tag198.xml"/><Relationship Id="rId36" Type="http://schemas.openxmlformats.org/officeDocument/2006/relationships/image" Target="../media/image22.png"/><Relationship Id="rId10" Type="http://schemas.openxmlformats.org/officeDocument/2006/relationships/tags" Target="../tags/tag180.xml"/><Relationship Id="rId19" Type="http://schemas.openxmlformats.org/officeDocument/2006/relationships/tags" Target="../tags/tag189.xml"/><Relationship Id="rId31" Type="http://schemas.openxmlformats.org/officeDocument/2006/relationships/tags" Target="../tags/tag201.xml"/><Relationship Id="rId4" Type="http://schemas.openxmlformats.org/officeDocument/2006/relationships/tags" Target="../tags/tag174.xml"/><Relationship Id="rId9" Type="http://schemas.openxmlformats.org/officeDocument/2006/relationships/tags" Target="../tags/tag179.xml"/><Relationship Id="rId14" Type="http://schemas.openxmlformats.org/officeDocument/2006/relationships/tags" Target="../tags/tag184.xml"/><Relationship Id="rId22" Type="http://schemas.openxmlformats.org/officeDocument/2006/relationships/tags" Target="../tags/tag192.xml"/><Relationship Id="rId27" Type="http://schemas.openxmlformats.org/officeDocument/2006/relationships/tags" Target="../tags/tag197.xml"/><Relationship Id="rId30" Type="http://schemas.openxmlformats.org/officeDocument/2006/relationships/tags" Target="../tags/tag200.xml"/><Relationship Id="rId35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04.xml"/><Relationship Id="rId7" Type="http://schemas.openxmlformats.org/officeDocument/2006/relationships/tags" Target="../tags/tag208.xml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6" Type="http://schemas.openxmlformats.org/officeDocument/2006/relationships/tags" Target="../tags/tag207.xml"/><Relationship Id="rId5" Type="http://schemas.openxmlformats.org/officeDocument/2006/relationships/tags" Target="../tags/tag206.xml"/><Relationship Id="rId10" Type="http://schemas.openxmlformats.org/officeDocument/2006/relationships/image" Target="../media/image26.png"/><Relationship Id="rId4" Type="http://schemas.openxmlformats.org/officeDocument/2006/relationships/tags" Target="../tags/tag205.xml"/><Relationship Id="rId9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16.xml"/><Relationship Id="rId13" Type="http://schemas.openxmlformats.org/officeDocument/2006/relationships/notesSlide" Target="../notesSlides/notesSlide11.xml"/><Relationship Id="rId3" Type="http://schemas.openxmlformats.org/officeDocument/2006/relationships/tags" Target="../tags/tag211.xml"/><Relationship Id="rId7" Type="http://schemas.openxmlformats.org/officeDocument/2006/relationships/tags" Target="../tags/tag215.xml"/><Relationship Id="rId12" Type="http://schemas.openxmlformats.org/officeDocument/2006/relationships/slideLayout" Target="../slideLayouts/slideLayout5.xml"/><Relationship Id="rId2" Type="http://schemas.openxmlformats.org/officeDocument/2006/relationships/tags" Target="../tags/tag210.xml"/><Relationship Id="rId1" Type="http://schemas.openxmlformats.org/officeDocument/2006/relationships/tags" Target="../tags/tag209.xml"/><Relationship Id="rId6" Type="http://schemas.openxmlformats.org/officeDocument/2006/relationships/tags" Target="../tags/tag214.xml"/><Relationship Id="rId11" Type="http://schemas.openxmlformats.org/officeDocument/2006/relationships/tags" Target="../tags/tag219.xml"/><Relationship Id="rId5" Type="http://schemas.openxmlformats.org/officeDocument/2006/relationships/tags" Target="../tags/tag213.xml"/><Relationship Id="rId15" Type="http://schemas.openxmlformats.org/officeDocument/2006/relationships/image" Target="../media/image2.png"/><Relationship Id="rId10" Type="http://schemas.openxmlformats.org/officeDocument/2006/relationships/tags" Target="../tags/tag218.xml"/><Relationship Id="rId4" Type="http://schemas.openxmlformats.org/officeDocument/2006/relationships/tags" Target="../tags/tag212.xml"/><Relationship Id="rId9" Type="http://schemas.openxmlformats.org/officeDocument/2006/relationships/tags" Target="../tags/tag217.xml"/><Relationship Id="rId14" Type="http://schemas.openxmlformats.org/officeDocument/2006/relationships/image" Target="../media/image2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222.xml"/><Relationship Id="rId7" Type="http://schemas.openxmlformats.org/officeDocument/2006/relationships/image" Target="../media/image2.png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224.xml"/><Relationship Id="rId4" Type="http://schemas.openxmlformats.org/officeDocument/2006/relationships/tags" Target="../tags/tag2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32.xml"/><Relationship Id="rId13" Type="http://schemas.openxmlformats.org/officeDocument/2006/relationships/tags" Target="../tags/tag237.xml"/><Relationship Id="rId3" Type="http://schemas.openxmlformats.org/officeDocument/2006/relationships/tags" Target="../tags/tag227.xml"/><Relationship Id="rId7" Type="http://schemas.openxmlformats.org/officeDocument/2006/relationships/tags" Target="../tags/tag231.xml"/><Relationship Id="rId12" Type="http://schemas.openxmlformats.org/officeDocument/2006/relationships/tags" Target="../tags/tag236.xml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tags" Target="../tags/tag230.xml"/><Relationship Id="rId11" Type="http://schemas.openxmlformats.org/officeDocument/2006/relationships/tags" Target="../tags/tag235.xml"/><Relationship Id="rId5" Type="http://schemas.openxmlformats.org/officeDocument/2006/relationships/tags" Target="../tags/tag229.xml"/><Relationship Id="rId15" Type="http://schemas.openxmlformats.org/officeDocument/2006/relationships/image" Target="../media/image2.png"/><Relationship Id="rId10" Type="http://schemas.openxmlformats.org/officeDocument/2006/relationships/tags" Target="../tags/tag234.xml"/><Relationship Id="rId4" Type="http://schemas.openxmlformats.org/officeDocument/2006/relationships/tags" Target="../tags/tag228.xml"/><Relationship Id="rId9" Type="http://schemas.openxmlformats.org/officeDocument/2006/relationships/tags" Target="../tags/tag233.xml"/><Relationship Id="rId14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45.xml"/><Relationship Id="rId13" Type="http://schemas.openxmlformats.org/officeDocument/2006/relationships/tags" Target="../tags/tag250.xml"/><Relationship Id="rId18" Type="http://schemas.openxmlformats.org/officeDocument/2006/relationships/tags" Target="../tags/tag255.xml"/><Relationship Id="rId3" Type="http://schemas.openxmlformats.org/officeDocument/2006/relationships/tags" Target="../tags/tag240.xml"/><Relationship Id="rId21" Type="http://schemas.openxmlformats.org/officeDocument/2006/relationships/tags" Target="../tags/tag258.xml"/><Relationship Id="rId7" Type="http://schemas.openxmlformats.org/officeDocument/2006/relationships/tags" Target="../tags/tag244.xml"/><Relationship Id="rId12" Type="http://schemas.openxmlformats.org/officeDocument/2006/relationships/tags" Target="../tags/tag249.xml"/><Relationship Id="rId17" Type="http://schemas.openxmlformats.org/officeDocument/2006/relationships/tags" Target="../tags/tag254.xml"/><Relationship Id="rId2" Type="http://schemas.openxmlformats.org/officeDocument/2006/relationships/tags" Target="../tags/tag239.xml"/><Relationship Id="rId16" Type="http://schemas.openxmlformats.org/officeDocument/2006/relationships/tags" Target="../tags/tag253.xml"/><Relationship Id="rId20" Type="http://schemas.openxmlformats.org/officeDocument/2006/relationships/tags" Target="../tags/tag257.xml"/><Relationship Id="rId1" Type="http://schemas.openxmlformats.org/officeDocument/2006/relationships/tags" Target="../tags/tag238.xml"/><Relationship Id="rId6" Type="http://schemas.openxmlformats.org/officeDocument/2006/relationships/tags" Target="../tags/tag243.xml"/><Relationship Id="rId11" Type="http://schemas.openxmlformats.org/officeDocument/2006/relationships/tags" Target="../tags/tag248.xml"/><Relationship Id="rId5" Type="http://schemas.openxmlformats.org/officeDocument/2006/relationships/tags" Target="../tags/tag242.xml"/><Relationship Id="rId15" Type="http://schemas.openxmlformats.org/officeDocument/2006/relationships/tags" Target="../tags/tag252.xml"/><Relationship Id="rId23" Type="http://schemas.openxmlformats.org/officeDocument/2006/relationships/image" Target="../media/image2.png"/><Relationship Id="rId10" Type="http://schemas.openxmlformats.org/officeDocument/2006/relationships/tags" Target="../tags/tag247.xml"/><Relationship Id="rId19" Type="http://schemas.openxmlformats.org/officeDocument/2006/relationships/tags" Target="../tags/tag256.xml"/><Relationship Id="rId4" Type="http://schemas.openxmlformats.org/officeDocument/2006/relationships/tags" Target="../tags/tag241.xml"/><Relationship Id="rId9" Type="http://schemas.openxmlformats.org/officeDocument/2006/relationships/tags" Target="../tags/tag246.xml"/><Relationship Id="rId14" Type="http://schemas.openxmlformats.org/officeDocument/2006/relationships/tags" Target="../tags/tag251.xml"/><Relationship Id="rId22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66.xml"/><Relationship Id="rId13" Type="http://schemas.openxmlformats.org/officeDocument/2006/relationships/tags" Target="../tags/tag271.xml"/><Relationship Id="rId18" Type="http://schemas.openxmlformats.org/officeDocument/2006/relationships/tags" Target="../tags/tag276.xml"/><Relationship Id="rId3" Type="http://schemas.openxmlformats.org/officeDocument/2006/relationships/tags" Target="../tags/tag261.xml"/><Relationship Id="rId21" Type="http://schemas.openxmlformats.org/officeDocument/2006/relationships/tags" Target="../tags/tag279.xml"/><Relationship Id="rId7" Type="http://schemas.openxmlformats.org/officeDocument/2006/relationships/tags" Target="../tags/tag265.xml"/><Relationship Id="rId12" Type="http://schemas.openxmlformats.org/officeDocument/2006/relationships/tags" Target="../tags/tag270.xml"/><Relationship Id="rId17" Type="http://schemas.openxmlformats.org/officeDocument/2006/relationships/tags" Target="../tags/tag275.xml"/><Relationship Id="rId2" Type="http://schemas.openxmlformats.org/officeDocument/2006/relationships/tags" Target="../tags/tag260.xml"/><Relationship Id="rId16" Type="http://schemas.openxmlformats.org/officeDocument/2006/relationships/tags" Target="../tags/tag274.xml"/><Relationship Id="rId20" Type="http://schemas.openxmlformats.org/officeDocument/2006/relationships/tags" Target="../tags/tag278.xml"/><Relationship Id="rId1" Type="http://schemas.openxmlformats.org/officeDocument/2006/relationships/tags" Target="../tags/tag259.xml"/><Relationship Id="rId6" Type="http://schemas.openxmlformats.org/officeDocument/2006/relationships/tags" Target="../tags/tag264.xml"/><Relationship Id="rId11" Type="http://schemas.openxmlformats.org/officeDocument/2006/relationships/tags" Target="../tags/tag269.xml"/><Relationship Id="rId24" Type="http://schemas.openxmlformats.org/officeDocument/2006/relationships/image" Target="../media/image16.jpeg"/><Relationship Id="rId5" Type="http://schemas.openxmlformats.org/officeDocument/2006/relationships/tags" Target="../tags/tag263.xml"/><Relationship Id="rId15" Type="http://schemas.openxmlformats.org/officeDocument/2006/relationships/tags" Target="../tags/tag273.xml"/><Relationship Id="rId23" Type="http://schemas.openxmlformats.org/officeDocument/2006/relationships/image" Target="../media/image2.png"/><Relationship Id="rId10" Type="http://schemas.openxmlformats.org/officeDocument/2006/relationships/tags" Target="../tags/tag268.xml"/><Relationship Id="rId19" Type="http://schemas.openxmlformats.org/officeDocument/2006/relationships/tags" Target="../tags/tag277.xml"/><Relationship Id="rId4" Type="http://schemas.openxmlformats.org/officeDocument/2006/relationships/tags" Target="../tags/tag262.xml"/><Relationship Id="rId9" Type="http://schemas.openxmlformats.org/officeDocument/2006/relationships/tags" Target="../tags/tag267.xml"/><Relationship Id="rId14" Type="http://schemas.openxmlformats.org/officeDocument/2006/relationships/tags" Target="../tags/tag272.xml"/><Relationship Id="rId22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87.xml"/><Relationship Id="rId13" Type="http://schemas.openxmlformats.org/officeDocument/2006/relationships/tags" Target="../tags/tag292.xml"/><Relationship Id="rId18" Type="http://schemas.openxmlformats.org/officeDocument/2006/relationships/tags" Target="../tags/tag297.xml"/><Relationship Id="rId3" Type="http://schemas.openxmlformats.org/officeDocument/2006/relationships/tags" Target="../tags/tag282.xml"/><Relationship Id="rId21" Type="http://schemas.openxmlformats.org/officeDocument/2006/relationships/tags" Target="../tags/tag300.xml"/><Relationship Id="rId7" Type="http://schemas.openxmlformats.org/officeDocument/2006/relationships/tags" Target="../tags/tag286.xml"/><Relationship Id="rId12" Type="http://schemas.openxmlformats.org/officeDocument/2006/relationships/tags" Target="../tags/tag291.xml"/><Relationship Id="rId17" Type="http://schemas.openxmlformats.org/officeDocument/2006/relationships/tags" Target="../tags/tag296.xml"/><Relationship Id="rId25" Type="http://schemas.openxmlformats.org/officeDocument/2006/relationships/image" Target="../media/image2.png"/><Relationship Id="rId2" Type="http://schemas.openxmlformats.org/officeDocument/2006/relationships/tags" Target="../tags/tag281.xml"/><Relationship Id="rId16" Type="http://schemas.openxmlformats.org/officeDocument/2006/relationships/tags" Target="../tags/tag295.xml"/><Relationship Id="rId20" Type="http://schemas.openxmlformats.org/officeDocument/2006/relationships/tags" Target="../tags/tag299.xml"/><Relationship Id="rId1" Type="http://schemas.openxmlformats.org/officeDocument/2006/relationships/tags" Target="../tags/tag280.xml"/><Relationship Id="rId6" Type="http://schemas.openxmlformats.org/officeDocument/2006/relationships/tags" Target="../tags/tag285.xml"/><Relationship Id="rId11" Type="http://schemas.openxmlformats.org/officeDocument/2006/relationships/tags" Target="../tags/tag290.xml"/><Relationship Id="rId24" Type="http://schemas.openxmlformats.org/officeDocument/2006/relationships/slideLayout" Target="../slideLayouts/slideLayout17.xml"/><Relationship Id="rId5" Type="http://schemas.openxmlformats.org/officeDocument/2006/relationships/tags" Target="../tags/tag284.xml"/><Relationship Id="rId15" Type="http://schemas.openxmlformats.org/officeDocument/2006/relationships/tags" Target="../tags/tag294.xml"/><Relationship Id="rId23" Type="http://schemas.openxmlformats.org/officeDocument/2006/relationships/tags" Target="../tags/tag302.xml"/><Relationship Id="rId10" Type="http://schemas.openxmlformats.org/officeDocument/2006/relationships/tags" Target="../tags/tag289.xml"/><Relationship Id="rId19" Type="http://schemas.openxmlformats.org/officeDocument/2006/relationships/tags" Target="../tags/tag298.xml"/><Relationship Id="rId4" Type="http://schemas.openxmlformats.org/officeDocument/2006/relationships/tags" Target="../tags/tag283.xml"/><Relationship Id="rId9" Type="http://schemas.openxmlformats.org/officeDocument/2006/relationships/tags" Target="../tags/tag288.xml"/><Relationship Id="rId14" Type="http://schemas.openxmlformats.org/officeDocument/2006/relationships/tags" Target="../tags/tag293.xml"/><Relationship Id="rId22" Type="http://schemas.openxmlformats.org/officeDocument/2006/relationships/tags" Target="../tags/tag30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310.xml"/><Relationship Id="rId13" Type="http://schemas.openxmlformats.org/officeDocument/2006/relationships/tags" Target="../tags/tag315.xml"/><Relationship Id="rId18" Type="http://schemas.openxmlformats.org/officeDocument/2006/relationships/tags" Target="../tags/tag320.xml"/><Relationship Id="rId3" Type="http://schemas.openxmlformats.org/officeDocument/2006/relationships/tags" Target="../tags/tag305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309.xml"/><Relationship Id="rId12" Type="http://schemas.openxmlformats.org/officeDocument/2006/relationships/tags" Target="../tags/tag314.xml"/><Relationship Id="rId17" Type="http://schemas.openxmlformats.org/officeDocument/2006/relationships/tags" Target="../tags/tag319.xml"/><Relationship Id="rId2" Type="http://schemas.openxmlformats.org/officeDocument/2006/relationships/tags" Target="../tags/tag304.xml"/><Relationship Id="rId16" Type="http://schemas.openxmlformats.org/officeDocument/2006/relationships/tags" Target="../tags/tag318.xml"/><Relationship Id="rId20" Type="http://schemas.openxmlformats.org/officeDocument/2006/relationships/tags" Target="../tags/tag322.xml"/><Relationship Id="rId1" Type="http://schemas.openxmlformats.org/officeDocument/2006/relationships/tags" Target="../tags/tag303.xml"/><Relationship Id="rId6" Type="http://schemas.openxmlformats.org/officeDocument/2006/relationships/tags" Target="../tags/tag308.xml"/><Relationship Id="rId11" Type="http://schemas.openxmlformats.org/officeDocument/2006/relationships/tags" Target="../tags/tag313.xml"/><Relationship Id="rId5" Type="http://schemas.openxmlformats.org/officeDocument/2006/relationships/tags" Target="../tags/tag307.xml"/><Relationship Id="rId15" Type="http://schemas.openxmlformats.org/officeDocument/2006/relationships/tags" Target="../tags/tag317.xml"/><Relationship Id="rId10" Type="http://schemas.openxmlformats.org/officeDocument/2006/relationships/tags" Target="../tags/tag312.xml"/><Relationship Id="rId19" Type="http://schemas.openxmlformats.org/officeDocument/2006/relationships/tags" Target="../tags/tag321.xml"/><Relationship Id="rId4" Type="http://schemas.openxmlformats.org/officeDocument/2006/relationships/tags" Target="../tags/tag306.xml"/><Relationship Id="rId9" Type="http://schemas.openxmlformats.org/officeDocument/2006/relationships/tags" Target="../tags/tag311.xml"/><Relationship Id="rId14" Type="http://schemas.openxmlformats.org/officeDocument/2006/relationships/tags" Target="../tags/tag316.xml"/><Relationship Id="rId2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2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330.xml"/><Relationship Id="rId13" Type="http://schemas.openxmlformats.org/officeDocument/2006/relationships/tags" Target="../tags/tag335.xml"/><Relationship Id="rId18" Type="http://schemas.openxmlformats.org/officeDocument/2006/relationships/tags" Target="../tags/tag340.xml"/><Relationship Id="rId3" Type="http://schemas.openxmlformats.org/officeDocument/2006/relationships/tags" Target="../tags/tag325.xml"/><Relationship Id="rId21" Type="http://schemas.openxmlformats.org/officeDocument/2006/relationships/tags" Target="../tags/tag343.xml"/><Relationship Id="rId7" Type="http://schemas.openxmlformats.org/officeDocument/2006/relationships/tags" Target="../tags/tag329.xml"/><Relationship Id="rId12" Type="http://schemas.openxmlformats.org/officeDocument/2006/relationships/tags" Target="../tags/tag334.xml"/><Relationship Id="rId17" Type="http://schemas.openxmlformats.org/officeDocument/2006/relationships/tags" Target="../tags/tag339.xml"/><Relationship Id="rId2" Type="http://schemas.openxmlformats.org/officeDocument/2006/relationships/tags" Target="../tags/tag324.xml"/><Relationship Id="rId16" Type="http://schemas.openxmlformats.org/officeDocument/2006/relationships/tags" Target="../tags/tag338.xml"/><Relationship Id="rId20" Type="http://schemas.openxmlformats.org/officeDocument/2006/relationships/tags" Target="../tags/tag342.xml"/><Relationship Id="rId1" Type="http://schemas.openxmlformats.org/officeDocument/2006/relationships/tags" Target="../tags/tag323.xml"/><Relationship Id="rId6" Type="http://schemas.openxmlformats.org/officeDocument/2006/relationships/tags" Target="../tags/tag328.xml"/><Relationship Id="rId11" Type="http://schemas.openxmlformats.org/officeDocument/2006/relationships/tags" Target="../tags/tag333.xml"/><Relationship Id="rId24" Type="http://schemas.openxmlformats.org/officeDocument/2006/relationships/image" Target="../media/image2.png"/><Relationship Id="rId5" Type="http://schemas.openxmlformats.org/officeDocument/2006/relationships/tags" Target="../tags/tag327.xml"/><Relationship Id="rId15" Type="http://schemas.openxmlformats.org/officeDocument/2006/relationships/tags" Target="../tags/tag337.xml"/><Relationship Id="rId23" Type="http://schemas.openxmlformats.org/officeDocument/2006/relationships/slideLayout" Target="../slideLayouts/slideLayout3.xml"/><Relationship Id="rId10" Type="http://schemas.openxmlformats.org/officeDocument/2006/relationships/tags" Target="../tags/tag332.xml"/><Relationship Id="rId19" Type="http://schemas.openxmlformats.org/officeDocument/2006/relationships/tags" Target="../tags/tag341.xml"/><Relationship Id="rId4" Type="http://schemas.openxmlformats.org/officeDocument/2006/relationships/tags" Target="../tags/tag326.xml"/><Relationship Id="rId9" Type="http://schemas.openxmlformats.org/officeDocument/2006/relationships/tags" Target="../tags/tag331.xml"/><Relationship Id="rId14" Type="http://schemas.openxmlformats.org/officeDocument/2006/relationships/tags" Target="../tags/tag336.xml"/><Relationship Id="rId22" Type="http://schemas.openxmlformats.org/officeDocument/2006/relationships/tags" Target="../tags/tag34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47.xml"/><Relationship Id="rId7" Type="http://schemas.openxmlformats.org/officeDocument/2006/relationships/tags" Target="../tags/tag351.xml"/><Relationship Id="rId2" Type="http://schemas.openxmlformats.org/officeDocument/2006/relationships/tags" Target="../tags/tag346.xml"/><Relationship Id="rId1" Type="http://schemas.openxmlformats.org/officeDocument/2006/relationships/tags" Target="../tags/tag345.xml"/><Relationship Id="rId6" Type="http://schemas.openxmlformats.org/officeDocument/2006/relationships/tags" Target="../tags/tag350.xml"/><Relationship Id="rId5" Type="http://schemas.openxmlformats.org/officeDocument/2006/relationships/tags" Target="../tags/tag349.xml"/><Relationship Id="rId10" Type="http://schemas.openxmlformats.org/officeDocument/2006/relationships/image" Target="../media/image28.emf"/><Relationship Id="rId4" Type="http://schemas.openxmlformats.org/officeDocument/2006/relationships/tags" Target="../tags/tag348.xml"/><Relationship Id="rId9" Type="http://schemas.openxmlformats.org/officeDocument/2006/relationships/notesSlide" Target="../notesSlides/notesSlide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359.xml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tags" Target="../tags/tag354.xml"/><Relationship Id="rId7" Type="http://schemas.openxmlformats.org/officeDocument/2006/relationships/tags" Target="../tags/tag358.xml"/><Relationship Id="rId12" Type="http://schemas.openxmlformats.org/officeDocument/2006/relationships/slideLayout" Target="../slideLayouts/slideLayout8.xml"/><Relationship Id="rId17" Type="http://schemas.openxmlformats.org/officeDocument/2006/relationships/image" Target="../media/image32.png"/><Relationship Id="rId2" Type="http://schemas.openxmlformats.org/officeDocument/2006/relationships/tags" Target="../tags/tag353.xml"/><Relationship Id="rId16" Type="http://schemas.openxmlformats.org/officeDocument/2006/relationships/image" Target="../media/image2.png"/><Relationship Id="rId20" Type="http://schemas.openxmlformats.org/officeDocument/2006/relationships/image" Target="../media/image35.png"/><Relationship Id="rId1" Type="http://schemas.openxmlformats.org/officeDocument/2006/relationships/tags" Target="../tags/tag352.xml"/><Relationship Id="rId6" Type="http://schemas.openxmlformats.org/officeDocument/2006/relationships/tags" Target="../tags/tag357.xml"/><Relationship Id="rId11" Type="http://schemas.openxmlformats.org/officeDocument/2006/relationships/tags" Target="../tags/tag362.xml"/><Relationship Id="rId5" Type="http://schemas.openxmlformats.org/officeDocument/2006/relationships/tags" Target="../tags/tag356.xml"/><Relationship Id="rId15" Type="http://schemas.openxmlformats.org/officeDocument/2006/relationships/image" Target="../media/image31.png"/><Relationship Id="rId10" Type="http://schemas.openxmlformats.org/officeDocument/2006/relationships/tags" Target="../tags/tag361.xml"/><Relationship Id="rId19" Type="http://schemas.openxmlformats.org/officeDocument/2006/relationships/image" Target="../media/image34.png"/><Relationship Id="rId4" Type="http://schemas.openxmlformats.org/officeDocument/2006/relationships/tags" Target="../tags/tag355.xml"/><Relationship Id="rId9" Type="http://schemas.openxmlformats.org/officeDocument/2006/relationships/tags" Target="../tags/tag360.xml"/><Relationship Id="rId1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370.xml"/><Relationship Id="rId13" Type="http://schemas.openxmlformats.org/officeDocument/2006/relationships/tags" Target="../tags/tag375.xml"/><Relationship Id="rId18" Type="http://schemas.openxmlformats.org/officeDocument/2006/relationships/tags" Target="../tags/tag380.xml"/><Relationship Id="rId3" Type="http://schemas.openxmlformats.org/officeDocument/2006/relationships/tags" Target="../tags/tag365.xml"/><Relationship Id="rId21" Type="http://schemas.openxmlformats.org/officeDocument/2006/relationships/image" Target="../media/image2.png"/><Relationship Id="rId7" Type="http://schemas.openxmlformats.org/officeDocument/2006/relationships/tags" Target="../tags/tag369.xml"/><Relationship Id="rId12" Type="http://schemas.openxmlformats.org/officeDocument/2006/relationships/tags" Target="../tags/tag374.xml"/><Relationship Id="rId17" Type="http://schemas.openxmlformats.org/officeDocument/2006/relationships/tags" Target="../tags/tag379.xml"/><Relationship Id="rId2" Type="http://schemas.openxmlformats.org/officeDocument/2006/relationships/tags" Target="../tags/tag364.xml"/><Relationship Id="rId16" Type="http://schemas.openxmlformats.org/officeDocument/2006/relationships/tags" Target="../tags/tag378.xml"/><Relationship Id="rId20" Type="http://schemas.openxmlformats.org/officeDocument/2006/relationships/image" Target="../media/image36.emf"/><Relationship Id="rId1" Type="http://schemas.openxmlformats.org/officeDocument/2006/relationships/tags" Target="../tags/tag363.xml"/><Relationship Id="rId6" Type="http://schemas.openxmlformats.org/officeDocument/2006/relationships/tags" Target="../tags/tag368.xml"/><Relationship Id="rId11" Type="http://schemas.openxmlformats.org/officeDocument/2006/relationships/tags" Target="../tags/tag373.xml"/><Relationship Id="rId5" Type="http://schemas.openxmlformats.org/officeDocument/2006/relationships/tags" Target="../tags/tag367.xml"/><Relationship Id="rId15" Type="http://schemas.openxmlformats.org/officeDocument/2006/relationships/tags" Target="../tags/tag377.xml"/><Relationship Id="rId10" Type="http://schemas.openxmlformats.org/officeDocument/2006/relationships/tags" Target="../tags/tag372.xml"/><Relationship Id="rId19" Type="http://schemas.openxmlformats.org/officeDocument/2006/relationships/slideLayout" Target="../slideLayouts/slideLayout11.xml"/><Relationship Id="rId4" Type="http://schemas.openxmlformats.org/officeDocument/2006/relationships/tags" Target="../tags/tag366.xml"/><Relationship Id="rId9" Type="http://schemas.openxmlformats.org/officeDocument/2006/relationships/tags" Target="../tags/tag371.xml"/><Relationship Id="rId14" Type="http://schemas.openxmlformats.org/officeDocument/2006/relationships/tags" Target="../tags/tag37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388.xml"/><Relationship Id="rId13" Type="http://schemas.openxmlformats.org/officeDocument/2006/relationships/tags" Target="../tags/tag393.xml"/><Relationship Id="rId18" Type="http://schemas.openxmlformats.org/officeDocument/2006/relationships/tags" Target="../tags/tag398.xml"/><Relationship Id="rId3" Type="http://schemas.openxmlformats.org/officeDocument/2006/relationships/tags" Target="../tags/tag383.xml"/><Relationship Id="rId21" Type="http://schemas.openxmlformats.org/officeDocument/2006/relationships/tags" Target="../tags/tag401.xml"/><Relationship Id="rId7" Type="http://schemas.openxmlformats.org/officeDocument/2006/relationships/tags" Target="../tags/tag387.xml"/><Relationship Id="rId12" Type="http://schemas.openxmlformats.org/officeDocument/2006/relationships/tags" Target="../tags/tag392.xml"/><Relationship Id="rId17" Type="http://schemas.openxmlformats.org/officeDocument/2006/relationships/tags" Target="../tags/tag397.xml"/><Relationship Id="rId2" Type="http://schemas.openxmlformats.org/officeDocument/2006/relationships/tags" Target="../tags/tag382.xml"/><Relationship Id="rId16" Type="http://schemas.openxmlformats.org/officeDocument/2006/relationships/tags" Target="../tags/tag396.xml"/><Relationship Id="rId20" Type="http://schemas.openxmlformats.org/officeDocument/2006/relationships/tags" Target="../tags/tag400.xml"/><Relationship Id="rId1" Type="http://schemas.openxmlformats.org/officeDocument/2006/relationships/tags" Target="../tags/tag381.xml"/><Relationship Id="rId6" Type="http://schemas.openxmlformats.org/officeDocument/2006/relationships/tags" Target="../tags/tag386.xml"/><Relationship Id="rId11" Type="http://schemas.openxmlformats.org/officeDocument/2006/relationships/tags" Target="../tags/tag391.xml"/><Relationship Id="rId24" Type="http://schemas.openxmlformats.org/officeDocument/2006/relationships/image" Target="../media/image29.png"/><Relationship Id="rId5" Type="http://schemas.openxmlformats.org/officeDocument/2006/relationships/tags" Target="../tags/tag385.xml"/><Relationship Id="rId15" Type="http://schemas.openxmlformats.org/officeDocument/2006/relationships/tags" Target="../tags/tag395.xml"/><Relationship Id="rId23" Type="http://schemas.openxmlformats.org/officeDocument/2006/relationships/image" Target="../media/image2.png"/><Relationship Id="rId10" Type="http://schemas.openxmlformats.org/officeDocument/2006/relationships/tags" Target="../tags/tag390.xml"/><Relationship Id="rId19" Type="http://schemas.openxmlformats.org/officeDocument/2006/relationships/tags" Target="../tags/tag399.xml"/><Relationship Id="rId4" Type="http://schemas.openxmlformats.org/officeDocument/2006/relationships/tags" Target="../tags/tag384.xml"/><Relationship Id="rId9" Type="http://schemas.openxmlformats.org/officeDocument/2006/relationships/tags" Target="../tags/tag389.xml"/><Relationship Id="rId14" Type="http://schemas.openxmlformats.org/officeDocument/2006/relationships/tags" Target="../tags/tag394.xml"/><Relationship Id="rId22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409.xml"/><Relationship Id="rId13" Type="http://schemas.openxmlformats.org/officeDocument/2006/relationships/image" Target="../media/image29.png"/><Relationship Id="rId3" Type="http://schemas.openxmlformats.org/officeDocument/2006/relationships/tags" Target="../tags/tag404.xml"/><Relationship Id="rId7" Type="http://schemas.openxmlformats.org/officeDocument/2006/relationships/tags" Target="../tags/tag408.xml"/><Relationship Id="rId12" Type="http://schemas.openxmlformats.org/officeDocument/2006/relationships/image" Target="../media/image2.png"/><Relationship Id="rId2" Type="http://schemas.openxmlformats.org/officeDocument/2006/relationships/tags" Target="../tags/tag403.xml"/><Relationship Id="rId1" Type="http://schemas.openxmlformats.org/officeDocument/2006/relationships/tags" Target="../tags/tag402.xml"/><Relationship Id="rId6" Type="http://schemas.openxmlformats.org/officeDocument/2006/relationships/tags" Target="../tags/tag407.xml"/><Relationship Id="rId11" Type="http://schemas.openxmlformats.org/officeDocument/2006/relationships/image" Target="../media/image37.emf"/><Relationship Id="rId5" Type="http://schemas.openxmlformats.org/officeDocument/2006/relationships/tags" Target="../tags/tag406.xml"/><Relationship Id="rId10" Type="http://schemas.openxmlformats.org/officeDocument/2006/relationships/image" Target="../media/image36.emf"/><Relationship Id="rId4" Type="http://schemas.openxmlformats.org/officeDocument/2006/relationships/tags" Target="../tags/tag405.xml"/><Relationship Id="rId9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417.xml"/><Relationship Id="rId3" Type="http://schemas.openxmlformats.org/officeDocument/2006/relationships/tags" Target="../tags/tag412.xml"/><Relationship Id="rId7" Type="http://schemas.openxmlformats.org/officeDocument/2006/relationships/tags" Target="../tags/tag416.xml"/><Relationship Id="rId2" Type="http://schemas.openxmlformats.org/officeDocument/2006/relationships/tags" Target="../tags/tag411.xml"/><Relationship Id="rId1" Type="http://schemas.openxmlformats.org/officeDocument/2006/relationships/tags" Target="../tags/tag410.xml"/><Relationship Id="rId6" Type="http://schemas.openxmlformats.org/officeDocument/2006/relationships/tags" Target="../tags/tag415.xml"/><Relationship Id="rId11" Type="http://schemas.openxmlformats.org/officeDocument/2006/relationships/image" Target="../media/image29.png"/><Relationship Id="rId5" Type="http://schemas.openxmlformats.org/officeDocument/2006/relationships/tags" Target="../tags/tag414.xml"/><Relationship Id="rId10" Type="http://schemas.openxmlformats.org/officeDocument/2006/relationships/image" Target="../media/image2.png"/><Relationship Id="rId4" Type="http://schemas.openxmlformats.org/officeDocument/2006/relationships/tags" Target="../tags/tag413.xml"/><Relationship Id="rId9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425.xml"/><Relationship Id="rId13" Type="http://schemas.openxmlformats.org/officeDocument/2006/relationships/tags" Target="../tags/tag430.xml"/><Relationship Id="rId18" Type="http://schemas.openxmlformats.org/officeDocument/2006/relationships/tags" Target="../tags/tag435.xml"/><Relationship Id="rId3" Type="http://schemas.openxmlformats.org/officeDocument/2006/relationships/tags" Target="../tags/tag420.xml"/><Relationship Id="rId21" Type="http://schemas.openxmlformats.org/officeDocument/2006/relationships/tags" Target="../tags/tag438.xml"/><Relationship Id="rId7" Type="http://schemas.openxmlformats.org/officeDocument/2006/relationships/tags" Target="../tags/tag424.xml"/><Relationship Id="rId12" Type="http://schemas.openxmlformats.org/officeDocument/2006/relationships/tags" Target="../tags/tag429.xml"/><Relationship Id="rId17" Type="http://schemas.openxmlformats.org/officeDocument/2006/relationships/tags" Target="../tags/tag434.xml"/><Relationship Id="rId2" Type="http://schemas.openxmlformats.org/officeDocument/2006/relationships/tags" Target="../tags/tag419.xml"/><Relationship Id="rId16" Type="http://schemas.openxmlformats.org/officeDocument/2006/relationships/tags" Target="../tags/tag433.xml"/><Relationship Id="rId20" Type="http://schemas.openxmlformats.org/officeDocument/2006/relationships/tags" Target="../tags/tag437.xml"/><Relationship Id="rId1" Type="http://schemas.openxmlformats.org/officeDocument/2006/relationships/tags" Target="../tags/tag418.xml"/><Relationship Id="rId6" Type="http://schemas.openxmlformats.org/officeDocument/2006/relationships/tags" Target="../tags/tag423.xml"/><Relationship Id="rId11" Type="http://schemas.openxmlformats.org/officeDocument/2006/relationships/tags" Target="../tags/tag428.xml"/><Relationship Id="rId24" Type="http://schemas.openxmlformats.org/officeDocument/2006/relationships/image" Target="../media/image30.png"/><Relationship Id="rId5" Type="http://schemas.openxmlformats.org/officeDocument/2006/relationships/tags" Target="../tags/tag422.xml"/><Relationship Id="rId15" Type="http://schemas.openxmlformats.org/officeDocument/2006/relationships/tags" Target="../tags/tag432.xml"/><Relationship Id="rId23" Type="http://schemas.openxmlformats.org/officeDocument/2006/relationships/image" Target="../media/image2.png"/><Relationship Id="rId10" Type="http://schemas.openxmlformats.org/officeDocument/2006/relationships/tags" Target="../tags/tag427.xml"/><Relationship Id="rId19" Type="http://schemas.openxmlformats.org/officeDocument/2006/relationships/tags" Target="../tags/tag436.xml"/><Relationship Id="rId4" Type="http://schemas.openxmlformats.org/officeDocument/2006/relationships/tags" Target="../tags/tag421.xml"/><Relationship Id="rId9" Type="http://schemas.openxmlformats.org/officeDocument/2006/relationships/tags" Target="../tags/tag426.xml"/><Relationship Id="rId14" Type="http://schemas.openxmlformats.org/officeDocument/2006/relationships/tags" Target="../tags/tag431.xml"/><Relationship Id="rId22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tags" Target="../tags/tag441.xml"/><Relationship Id="rId7" Type="http://schemas.openxmlformats.org/officeDocument/2006/relationships/tags" Target="../tags/tag445.xml"/><Relationship Id="rId2" Type="http://schemas.openxmlformats.org/officeDocument/2006/relationships/tags" Target="../tags/tag440.xml"/><Relationship Id="rId1" Type="http://schemas.openxmlformats.org/officeDocument/2006/relationships/tags" Target="../tags/tag439.xml"/><Relationship Id="rId6" Type="http://schemas.openxmlformats.org/officeDocument/2006/relationships/tags" Target="../tags/tag444.xml"/><Relationship Id="rId11" Type="http://schemas.openxmlformats.org/officeDocument/2006/relationships/image" Target="../media/image30.png"/><Relationship Id="rId5" Type="http://schemas.openxmlformats.org/officeDocument/2006/relationships/tags" Target="../tags/tag443.xml"/><Relationship Id="rId10" Type="http://schemas.openxmlformats.org/officeDocument/2006/relationships/image" Target="../media/image2.png"/><Relationship Id="rId4" Type="http://schemas.openxmlformats.org/officeDocument/2006/relationships/tags" Target="../tags/tag442.xml"/><Relationship Id="rId9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453.xml"/><Relationship Id="rId3" Type="http://schemas.openxmlformats.org/officeDocument/2006/relationships/tags" Target="../tags/tag448.xml"/><Relationship Id="rId7" Type="http://schemas.openxmlformats.org/officeDocument/2006/relationships/tags" Target="../tags/tag452.xml"/><Relationship Id="rId12" Type="http://schemas.openxmlformats.org/officeDocument/2006/relationships/image" Target="../media/image30.png"/><Relationship Id="rId2" Type="http://schemas.openxmlformats.org/officeDocument/2006/relationships/tags" Target="../tags/tag447.xml"/><Relationship Id="rId1" Type="http://schemas.openxmlformats.org/officeDocument/2006/relationships/tags" Target="../tags/tag446.xml"/><Relationship Id="rId6" Type="http://schemas.openxmlformats.org/officeDocument/2006/relationships/tags" Target="../tags/tag451.xml"/><Relationship Id="rId11" Type="http://schemas.openxmlformats.org/officeDocument/2006/relationships/image" Target="../media/image2.png"/><Relationship Id="rId5" Type="http://schemas.openxmlformats.org/officeDocument/2006/relationships/tags" Target="../tags/tag450.xml"/><Relationship Id="rId10" Type="http://schemas.openxmlformats.org/officeDocument/2006/relationships/image" Target="../media/image39.emf"/><Relationship Id="rId4" Type="http://schemas.openxmlformats.org/officeDocument/2006/relationships/tags" Target="../tags/tag449.xml"/><Relationship Id="rId9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image" Target="../media/image2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461.xml"/><Relationship Id="rId13" Type="http://schemas.openxmlformats.org/officeDocument/2006/relationships/tags" Target="../tags/tag466.xml"/><Relationship Id="rId18" Type="http://schemas.openxmlformats.org/officeDocument/2006/relationships/tags" Target="../tags/tag471.xml"/><Relationship Id="rId3" Type="http://schemas.openxmlformats.org/officeDocument/2006/relationships/tags" Target="../tags/tag456.xml"/><Relationship Id="rId21" Type="http://schemas.openxmlformats.org/officeDocument/2006/relationships/tags" Target="../tags/tag474.xml"/><Relationship Id="rId7" Type="http://schemas.openxmlformats.org/officeDocument/2006/relationships/tags" Target="../tags/tag460.xml"/><Relationship Id="rId12" Type="http://schemas.openxmlformats.org/officeDocument/2006/relationships/tags" Target="../tags/tag465.xml"/><Relationship Id="rId17" Type="http://schemas.openxmlformats.org/officeDocument/2006/relationships/tags" Target="../tags/tag470.xml"/><Relationship Id="rId2" Type="http://schemas.openxmlformats.org/officeDocument/2006/relationships/tags" Target="../tags/tag455.xml"/><Relationship Id="rId16" Type="http://schemas.openxmlformats.org/officeDocument/2006/relationships/tags" Target="../tags/tag469.xml"/><Relationship Id="rId20" Type="http://schemas.openxmlformats.org/officeDocument/2006/relationships/tags" Target="../tags/tag473.xml"/><Relationship Id="rId1" Type="http://schemas.openxmlformats.org/officeDocument/2006/relationships/tags" Target="../tags/tag454.xml"/><Relationship Id="rId6" Type="http://schemas.openxmlformats.org/officeDocument/2006/relationships/tags" Target="../tags/tag459.xml"/><Relationship Id="rId11" Type="http://schemas.openxmlformats.org/officeDocument/2006/relationships/tags" Target="../tags/tag464.xml"/><Relationship Id="rId24" Type="http://schemas.openxmlformats.org/officeDocument/2006/relationships/image" Target="../media/image32.png"/><Relationship Id="rId5" Type="http://schemas.openxmlformats.org/officeDocument/2006/relationships/tags" Target="../tags/tag458.xml"/><Relationship Id="rId15" Type="http://schemas.openxmlformats.org/officeDocument/2006/relationships/tags" Target="../tags/tag468.xml"/><Relationship Id="rId23" Type="http://schemas.openxmlformats.org/officeDocument/2006/relationships/image" Target="../media/image2.png"/><Relationship Id="rId10" Type="http://schemas.openxmlformats.org/officeDocument/2006/relationships/tags" Target="../tags/tag463.xml"/><Relationship Id="rId19" Type="http://schemas.openxmlformats.org/officeDocument/2006/relationships/tags" Target="../tags/tag472.xml"/><Relationship Id="rId4" Type="http://schemas.openxmlformats.org/officeDocument/2006/relationships/tags" Target="../tags/tag457.xml"/><Relationship Id="rId9" Type="http://schemas.openxmlformats.org/officeDocument/2006/relationships/tags" Target="../tags/tag462.xml"/><Relationship Id="rId14" Type="http://schemas.openxmlformats.org/officeDocument/2006/relationships/tags" Target="../tags/tag467.xml"/><Relationship Id="rId22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tags" Target="../tags/tag477.xml"/><Relationship Id="rId7" Type="http://schemas.openxmlformats.org/officeDocument/2006/relationships/slideLayout" Target="../slideLayouts/slideLayout16.xml"/><Relationship Id="rId2" Type="http://schemas.openxmlformats.org/officeDocument/2006/relationships/tags" Target="../tags/tag476.xml"/><Relationship Id="rId1" Type="http://schemas.openxmlformats.org/officeDocument/2006/relationships/tags" Target="../tags/tag475.xml"/><Relationship Id="rId6" Type="http://schemas.openxmlformats.org/officeDocument/2006/relationships/tags" Target="../tags/tag480.xml"/><Relationship Id="rId5" Type="http://schemas.openxmlformats.org/officeDocument/2006/relationships/tags" Target="../tags/tag479.xml"/><Relationship Id="rId10" Type="http://schemas.openxmlformats.org/officeDocument/2006/relationships/image" Target="../media/image32.png"/><Relationship Id="rId4" Type="http://schemas.openxmlformats.org/officeDocument/2006/relationships/tags" Target="../tags/tag478.xml"/><Relationship Id="rId9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488.xml"/><Relationship Id="rId3" Type="http://schemas.openxmlformats.org/officeDocument/2006/relationships/tags" Target="../tags/tag483.xml"/><Relationship Id="rId7" Type="http://schemas.openxmlformats.org/officeDocument/2006/relationships/tags" Target="../tags/tag487.xml"/><Relationship Id="rId12" Type="http://schemas.openxmlformats.org/officeDocument/2006/relationships/image" Target="../media/image32.png"/><Relationship Id="rId2" Type="http://schemas.openxmlformats.org/officeDocument/2006/relationships/tags" Target="../tags/tag482.xml"/><Relationship Id="rId1" Type="http://schemas.openxmlformats.org/officeDocument/2006/relationships/tags" Target="../tags/tag481.xml"/><Relationship Id="rId6" Type="http://schemas.openxmlformats.org/officeDocument/2006/relationships/tags" Target="../tags/tag486.xml"/><Relationship Id="rId11" Type="http://schemas.openxmlformats.org/officeDocument/2006/relationships/image" Target="../media/image2.png"/><Relationship Id="rId5" Type="http://schemas.openxmlformats.org/officeDocument/2006/relationships/tags" Target="../tags/tag485.xml"/><Relationship Id="rId10" Type="http://schemas.openxmlformats.org/officeDocument/2006/relationships/notesSlide" Target="../notesSlides/notesSlide13.xml"/><Relationship Id="rId4" Type="http://schemas.openxmlformats.org/officeDocument/2006/relationships/tags" Target="../tags/tag484.xml"/><Relationship Id="rId9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tags" Target="../tags/tag491.xml"/><Relationship Id="rId7" Type="http://schemas.openxmlformats.org/officeDocument/2006/relationships/tags" Target="../tags/tag495.xml"/><Relationship Id="rId2" Type="http://schemas.openxmlformats.org/officeDocument/2006/relationships/tags" Target="../tags/tag490.xml"/><Relationship Id="rId1" Type="http://schemas.openxmlformats.org/officeDocument/2006/relationships/tags" Target="../tags/tag489.xml"/><Relationship Id="rId6" Type="http://schemas.openxmlformats.org/officeDocument/2006/relationships/tags" Target="../tags/tag494.xml"/><Relationship Id="rId5" Type="http://schemas.openxmlformats.org/officeDocument/2006/relationships/tags" Target="../tags/tag493.xml"/><Relationship Id="rId10" Type="http://schemas.openxmlformats.org/officeDocument/2006/relationships/image" Target="../media/image32.png"/><Relationship Id="rId4" Type="http://schemas.openxmlformats.org/officeDocument/2006/relationships/tags" Target="../tags/tag492.xml"/><Relationship Id="rId9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tags" Target="../tags/tag498.xml"/><Relationship Id="rId7" Type="http://schemas.openxmlformats.org/officeDocument/2006/relationships/tags" Target="../tags/tag502.xml"/><Relationship Id="rId2" Type="http://schemas.openxmlformats.org/officeDocument/2006/relationships/tags" Target="../tags/tag497.xml"/><Relationship Id="rId1" Type="http://schemas.openxmlformats.org/officeDocument/2006/relationships/tags" Target="../tags/tag496.xml"/><Relationship Id="rId6" Type="http://schemas.openxmlformats.org/officeDocument/2006/relationships/tags" Target="../tags/tag501.xml"/><Relationship Id="rId5" Type="http://schemas.openxmlformats.org/officeDocument/2006/relationships/tags" Target="../tags/tag500.xml"/><Relationship Id="rId10" Type="http://schemas.openxmlformats.org/officeDocument/2006/relationships/image" Target="../media/image32.png"/><Relationship Id="rId4" Type="http://schemas.openxmlformats.org/officeDocument/2006/relationships/tags" Target="../tags/tag499.xml"/><Relationship Id="rId9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tags" Target="../tags/tag505.xml"/><Relationship Id="rId7" Type="http://schemas.openxmlformats.org/officeDocument/2006/relationships/tags" Target="../tags/tag509.xml"/><Relationship Id="rId2" Type="http://schemas.openxmlformats.org/officeDocument/2006/relationships/tags" Target="../tags/tag504.xml"/><Relationship Id="rId1" Type="http://schemas.openxmlformats.org/officeDocument/2006/relationships/tags" Target="../tags/tag503.xml"/><Relationship Id="rId6" Type="http://schemas.openxmlformats.org/officeDocument/2006/relationships/tags" Target="../tags/tag508.xml"/><Relationship Id="rId5" Type="http://schemas.openxmlformats.org/officeDocument/2006/relationships/tags" Target="../tags/tag507.xml"/><Relationship Id="rId10" Type="http://schemas.openxmlformats.org/officeDocument/2006/relationships/image" Target="../media/image32.png"/><Relationship Id="rId4" Type="http://schemas.openxmlformats.org/officeDocument/2006/relationships/tags" Target="../tags/tag506.xml"/><Relationship Id="rId9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517.xml"/><Relationship Id="rId13" Type="http://schemas.openxmlformats.org/officeDocument/2006/relationships/tags" Target="../tags/tag522.xml"/><Relationship Id="rId18" Type="http://schemas.openxmlformats.org/officeDocument/2006/relationships/tags" Target="../tags/tag527.xml"/><Relationship Id="rId3" Type="http://schemas.openxmlformats.org/officeDocument/2006/relationships/tags" Target="../tags/tag512.xml"/><Relationship Id="rId21" Type="http://schemas.openxmlformats.org/officeDocument/2006/relationships/tags" Target="../tags/tag530.xml"/><Relationship Id="rId7" Type="http://schemas.openxmlformats.org/officeDocument/2006/relationships/tags" Target="../tags/tag516.xml"/><Relationship Id="rId12" Type="http://schemas.openxmlformats.org/officeDocument/2006/relationships/tags" Target="../tags/tag521.xml"/><Relationship Id="rId17" Type="http://schemas.openxmlformats.org/officeDocument/2006/relationships/tags" Target="../tags/tag526.xml"/><Relationship Id="rId2" Type="http://schemas.openxmlformats.org/officeDocument/2006/relationships/tags" Target="../tags/tag511.xml"/><Relationship Id="rId16" Type="http://schemas.openxmlformats.org/officeDocument/2006/relationships/tags" Target="../tags/tag525.xml"/><Relationship Id="rId20" Type="http://schemas.openxmlformats.org/officeDocument/2006/relationships/tags" Target="../tags/tag529.xml"/><Relationship Id="rId1" Type="http://schemas.openxmlformats.org/officeDocument/2006/relationships/tags" Target="../tags/tag510.xml"/><Relationship Id="rId6" Type="http://schemas.openxmlformats.org/officeDocument/2006/relationships/tags" Target="../tags/tag515.xml"/><Relationship Id="rId11" Type="http://schemas.openxmlformats.org/officeDocument/2006/relationships/tags" Target="../tags/tag520.xml"/><Relationship Id="rId24" Type="http://schemas.openxmlformats.org/officeDocument/2006/relationships/image" Target="../media/image33.png"/><Relationship Id="rId5" Type="http://schemas.openxmlformats.org/officeDocument/2006/relationships/tags" Target="../tags/tag514.xml"/><Relationship Id="rId15" Type="http://schemas.openxmlformats.org/officeDocument/2006/relationships/tags" Target="../tags/tag524.xml"/><Relationship Id="rId23" Type="http://schemas.openxmlformats.org/officeDocument/2006/relationships/image" Target="../media/image2.png"/><Relationship Id="rId10" Type="http://schemas.openxmlformats.org/officeDocument/2006/relationships/tags" Target="../tags/tag519.xml"/><Relationship Id="rId19" Type="http://schemas.openxmlformats.org/officeDocument/2006/relationships/tags" Target="../tags/tag528.xml"/><Relationship Id="rId4" Type="http://schemas.openxmlformats.org/officeDocument/2006/relationships/tags" Target="../tags/tag513.xml"/><Relationship Id="rId9" Type="http://schemas.openxmlformats.org/officeDocument/2006/relationships/tags" Target="../tags/tag518.xml"/><Relationship Id="rId14" Type="http://schemas.openxmlformats.org/officeDocument/2006/relationships/tags" Target="../tags/tag523.xml"/><Relationship Id="rId22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538.xml"/><Relationship Id="rId13" Type="http://schemas.openxmlformats.org/officeDocument/2006/relationships/tags" Target="../tags/tag543.xml"/><Relationship Id="rId18" Type="http://schemas.openxmlformats.org/officeDocument/2006/relationships/image" Target="../media/image2.png"/><Relationship Id="rId3" Type="http://schemas.openxmlformats.org/officeDocument/2006/relationships/tags" Target="../tags/tag533.xml"/><Relationship Id="rId7" Type="http://schemas.openxmlformats.org/officeDocument/2006/relationships/tags" Target="../tags/tag537.xml"/><Relationship Id="rId12" Type="http://schemas.openxmlformats.org/officeDocument/2006/relationships/tags" Target="../tags/tag542.xml"/><Relationship Id="rId17" Type="http://schemas.openxmlformats.org/officeDocument/2006/relationships/image" Target="../media/image41.emf"/><Relationship Id="rId2" Type="http://schemas.openxmlformats.org/officeDocument/2006/relationships/tags" Target="../tags/tag532.xml"/><Relationship Id="rId16" Type="http://schemas.openxmlformats.org/officeDocument/2006/relationships/slideLayout" Target="../slideLayouts/slideLayout16.xml"/><Relationship Id="rId1" Type="http://schemas.openxmlformats.org/officeDocument/2006/relationships/tags" Target="../tags/tag531.xml"/><Relationship Id="rId6" Type="http://schemas.openxmlformats.org/officeDocument/2006/relationships/tags" Target="../tags/tag536.xml"/><Relationship Id="rId11" Type="http://schemas.openxmlformats.org/officeDocument/2006/relationships/tags" Target="../tags/tag541.xml"/><Relationship Id="rId5" Type="http://schemas.openxmlformats.org/officeDocument/2006/relationships/tags" Target="../tags/tag535.xml"/><Relationship Id="rId15" Type="http://schemas.openxmlformats.org/officeDocument/2006/relationships/tags" Target="../tags/tag545.xml"/><Relationship Id="rId10" Type="http://schemas.openxmlformats.org/officeDocument/2006/relationships/tags" Target="../tags/tag540.xml"/><Relationship Id="rId19" Type="http://schemas.openxmlformats.org/officeDocument/2006/relationships/image" Target="../media/image33.png"/><Relationship Id="rId4" Type="http://schemas.openxmlformats.org/officeDocument/2006/relationships/tags" Target="../tags/tag534.xml"/><Relationship Id="rId9" Type="http://schemas.openxmlformats.org/officeDocument/2006/relationships/tags" Target="../tags/tag539.xml"/><Relationship Id="rId14" Type="http://schemas.openxmlformats.org/officeDocument/2006/relationships/tags" Target="../tags/tag54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553.xml"/><Relationship Id="rId3" Type="http://schemas.openxmlformats.org/officeDocument/2006/relationships/tags" Target="../tags/tag548.xml"/><Relationship Id="rId7" Type="http://schemas.openxmlformats.org/officeDocument/2006/relationships/tags" Target="../tags/tag552.xml"/><Relationship Id="rId12" Type="http://schemas.openxmlformats.org/officeDocument/2006/relationships/image" Target="../media/image33.png"/><Relationship Id="rId2" Type="http://schemas.openxmlformats.org/officeDocument/2006/relationships/tags" Target="../tags/tag547.xml"/><Relationship Id="rId1" Type="http://schemas.openxmlformats.org/officeDocument/2006/relationships/tags" Target="../tags/tag546.xml"/><Relationship Id="rId6" Type="http://schemas.openxmlformats.org/officeDocument/2006/relationships/tags" Target="../tags/tag551.xml"/><Relationship Id="rId11" Type="http://schemas.openxmlformats.org/officeDocument/2006/relationships/image" Target="../media/image2.png"/><Relationship Id="rId5" Type="http://schemas.openxmlformats.org/officeDocument/2006/relationships/tags" Target="../tags/tag550.xml"/><Relationship Id="rId10" Type="http://schemas.openxmlformats.org/officeDocument/2006/relationships/slideLayout" Target="../slideLayouts/slideLayout16.xml"/><Relationship Id="rId4" Type="http://schemas.openxmlformats.org/officeDocument/2006/relationships/tags" Target="../tags/tag549.xml"/><Relationship Id="rId9" Type="http://schemas.openxmlformats.org/officeDocument/2006/relationships/tags" Target="../tags/tag55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562.xml"/><Relationship Id="rId3" Type="http://schemas.openxmlformats.org/officeDocument/2006/relationships/tags" Target="../tags/tag557.xml"/><Relationship Id="rId7" Type="http://schemas.openxmlformats.org/officeDocument/2006/relationships/tags" Target="../tags/tag561.xml"/><Relationship Id="rId12" Type="http://schemas.openxmlformats.org/officeDocument/2006/relationships/image" Target="../media/image33.png"/><Relationship Id="rId2" Type="http://schemas.openxmlformats.org/officeDocument/2006/relationships/tags" Target="../tags/tag556.xml"/><Relationship Id="rId1" Type="http://schemas.openxmlformats.org/officeDocument/2006/relationships/tags" Target="../tags/tag555.xml"/><Relationship Id="rId6" Type="http://schemas.openxmlformats.org/officeDocument/2006/relationships/tags" Target="../tags/tag560.xml"/><Relationship Id="rId11" Type="http://schemas.openxmlformats.org/officeDocument/2006/relationships/image" Target="../media/image2.png"/><Relationship Id="rId5" Type="http://schemas.openxmlformats.org/officeDocument/2006/relationships/tags" Target="../tags/tag559.xml"/><Relationship Id="rId10" Type="http://schemas.openxmlformats.org/officeDocument/2006/relationships/slideLayout" Target="../slideLayouts/slideLayout16.xml"/><Relationship Id="rId4" Type="http://schemas.openxmlformats.org/officeDocument/2006/relationships/tags" Target="../tags/tag558.xml"/><Relationship Id="rId9" Type="http://schemas.openxmlformats.org/officeDocument/2006/relationships/tags" Target="../tags/tag56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image" Target="../media/image2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571.xml"/><Relationship Id="rId13" Type="http://schemas.openxmlformats.org/officeDocument/2006/relationships/tags" Target="../tags/tag576.xml"/><Relationship Id="rId18" Type="http://schemas.openxmlformats.org/officeDocument/2006/relationships/tags" Target="../tags/tag581.xml"/><Relationship Id="rId3" Type="http://schemas.openxmlformats.org/officeDocument/2006/relationships/tags" Target="../tags/tag566.xml"/><Relationship Id="rId21" Type="http://schemas.openxmlformats.org/officeDocument/2006/relationships/tags" Target="../tags/tag584.xml"/><Relationship Id="rId7" Type="http://schemas.openxmlformats.org/officeDocument/2006/relationships/tags" Target="../tags/tag570.xml"/><Relationship Id="rId12" Type="http://schemas.openxmlformats.org/officeDocument/2006/relationships/tags" Target="../tags/tag575.xml"/><Relationship Id="rId17" Type="http://schemas.openxmlformats.org/officeDocument/2006/relationships/tags" Target="../tags/tag580.xml"/><Relationship Id="rId2" Type="http://schemas.openxmlformats.org/officeDocument/2006/relationships/tags" Target="../tags/tag565.xml"/><Relationship Id="rId16" Type="http://schemas.openxmlformats.org/officeDocument/2006/relationships/tags" Target="../tags/tag579.xml"/><Relationship Id="rId20" Type="http://schemas.openxmlformats.org/officeDocument/2006/relationships/tags" Target="../tags/tag583.xml"/><Relationship Id="rId1" Type="http://schemas.openxmlformats.org/officeDocument/2006/relationships/tags" Target="../tags/tag564.xml"/><Relationship Id="rId6" Type="http://schemas.openxmlformats.org/officeDocument/2006/relationships/tags" Target="../tags/tag569.xml"/><Relationship Id="rId11" Type="http://schemas.openxmlformats.org/officeDocument/2006/relationships/tags" Target="../tags/tag574.xml"/><Relationship Id="rId24" Type="http://schemas.openxmlformats.org/officeDocument/2006/relationships/image" Target="../media/image34.png"/><Relationship Id="rId5" Type="http://schemas.openxmlformats.org/officeDocument/2006/relationships/tags" Target="../tags/tag568.xml"/><Relationship Id="rId15" Type="http://schemas.openxmlformats.org/officeDocument/2006/relationships/tags" Target="../tags/tag578.xml"/><Relationship Id="rId23" Type="http://schemas.openxmlformats.org/officeDocument/2006/relationships/image" Target="../media/image2.png"/><Relationship Id="rId10" Type="http://schemas.openxmlformats.org/officeDocument/2006/relationships/tags" Target="../tags/tag573.xml"/><Relationship Id="rId19" Type="http://schemas.openxmlformats.org/officeDocument/2006/relationships/tags" Target="../tags/tag582.xml"/><Relationship Id="rId4" Type="http://schemas.openxmlformats.org/officeDocument/2006/relationships/tags" Target="../tags/tag567.xml"/><Relationship Id="rId9" Type="http://schemas.openxmlformats.org/officeDocument/2006/relationships/tags" Target="../tags/tag572.xml"/><Relationship Id="rId14" Type="http://schemas.openxmlformats.org/officeDocument/2006/relationships/tags" Target="../tags/tag577.xml"/><Relationship Id="rId22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592.xml"/><Relationship Id="rId3" Type="http://schemas.openxmlformats.org/officeDocument/2006/relationships/tags" Target="../tags/tag587.xml"/><Relationship Id="rId7" Type="http://schemas.openxmlformats.org/officeDocument/2006/relationships/tags" Target="../tags/tag591.xml"/><Relationship Id="rId12" Type="http://schemas.openxmlformats.org/officeDocument/2006/relationships/image" Target="../media/image34.png"/><Relationship Id="rId2" Type="http://schemas.openxmlformats.org/officeDocument/2006/relationships/tags" Target="../tags/tag586.xml"/><Relationship Id="rId1" Type="http://schemas.openxmlformats.org/officeDocument/2006/relationships/tags" Target="../tags/tag585.xml"/><Relationship Id="rId6" Type="http://schemas.openxmlformats.org/officeDocument/2006/relationships/tags" Target="../tags/tag590.xml"/><Relationship Id="rId11" Type="http://schemas.openxmlformats.org/officeDocument/2006/relationships/image" Target="../media/image2.png"/><Relationship Id="rId5" Type="http://schemas.openxmlformats.org/officeDocument/2006/relationships/tags" Target="../tags/tag589.xml"/><Relationship Id="rId10" Type="http://schemas.openxmlformats.org/officeDocument/2006/relationships/slideLayout" Target="../slideLayouts/slideLayout16.xml"/><Relationship Id="rId4" Type="http://schemas.openxmlformats.org/officeDocument/2006/relationships/tags" Target="../tags/tag588.xml"/><Relationship Id="rId9" Type="http://schemas.openxmlformats.org/officeDocument/2006/relationships/tags" Target="../tags/tag59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tags" Target="../tags/tag601.xml"/><Relationship Id="rId13" Type="http://schemas.openxmlformats.org/officeDocument/2006/relationships/image" Target="../media/image2.png"/><Relationship Id="rId3" Type="http://schemas.openxmlformats.org/officeDocument/2006/relationships/tags" Target="../tags/tag596.xml"/><Relationship Id="rId7" Type="http://schemas.openxmlformats.org/officeDocument/2006/relationships/tags" Target="../tags/tag600.xml"/><Relationship Id="rId12" Type="http://schemas.openxmlformats.org/officeDocument/2006/relationships/slideLayout" Target="../slideLayouts/slideLayout16.xml"/><Relationship Id="rId2" Type="http://schemas.openxmlformats.org/officeDocument/2006/relationships/tags" Target="../tags/tag595.xml"/><Relationship Id="rId1" Type="http://schemas.openxmlformats.org/officeDocument/2006/relationships/tags" Target="../tags/tag594.xml"/><Relationship Id="rId6" Type="http://schemas.openxmlformats.org/officeDocument/2006/relationships/tags" Target="../tags/tag599.xml"/><Relationship Id="rId11" Type="http://schemas.openxmlformats.org/officeDocument/2006/relationships/tags" Target="../tags/tag604.xml"/><Relationship Id="rId5" Type="http://schemas.openxmlformats.org/officeDocument/2006/relationships/tags" Target="../tags/tag598.xml"/><Relationship Id="rId10" Type="http://schemas.openxmlformats.org/officeDocument/2006/relationships/tags" Target="../tags/tag603.xml"/><Relationship Id="rId4" Type="http://schemas.openxmlformats.org/officeDocument/2006/relationships/tags" Target="../tags/tag597.xml"/><Relationship Id="rId9" Type="http://schemas.openxmlformats.org/officeDocument/2006/relationships/tags" Target="../tags/tag602.xml"/><Relationship Id="rId14" Type="http://schemas.openxmlformats.org/officeDocument/2006/relationships/image" Target="../media/image3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612.xml"/><Relationship Id="rId13" Type="http://schemas.openxmlformats.org/officeDocument/2006/relationships/tags" Target="../tags/tag617.xml"/><Relationship Id="rId18" Type="http://schemas.openxmlformats.org/officeDocument/2006/relationships/tags" Target="../tags/tag622.xml"/><Relationship Id="rId3" Type="http://schemas.openxmlformats.org/officeDocument/2006/relationships/tags" Target="../tags/tag607.xml"/><Relationship Id="rId21" Type="http://schemas.openxmlformats.org/officeDocument/2006/relationships/tags" Target="../tags/tag625.xml"/><Relationship Id="rId7" Type="http://schemas.openxmlformats.org/officeDocument/2006/relationships/tags" Target="../tags/tag611.xml"/><Relationship Id="rId12" Type="http://schemas.openxmlformats.org/officeDocument/2006/relationships/tags" Target="../tags/tag616.xml"/><Relationship Id="rId17" Type="http://schemas.openxmlformats.org/officeDocument/2006/relationships/tags" Target="../tags/tag621.xml"/><Relationship Id="rId2" Type="http://schemas.openxmlformats.org/officeDocument/2006/relationships/tags" Target="../tags/tag606.xml"/><Relationship Id="rId16" Type="http://schemas.openxmlformats.org/officeDocument/2006/relationships/tags" Target="../tags/tag620.xml"/><Relationship Id="rId20" Type="http://schemas.openxmlformats.org/officeDocument/2006/relationships/tags" Target="../tags/tag624.xml"/><Relationship Id="rId1" Type="http://schemas.openxmlformats.org/officeDocument/2006/relationships/tags" Target="../tags/tag605.xml"/><Relationship Id="rId6" Type="http://schemas.openxmlformats.org/officeDocument/2006/relationships/tags" Target="../tags/tag610.xml"/><Relationship Id="rId11" Type="http://schemas.openxmlformats.org/officeDocument/2006/relationships/tags" Target="../tags/tag615.xml"/><Relationship Id="rId24" Type="http://schemas.openxmlformats.org/officeDocument/2006/relationships/image" Target="../media/image35.png"/><Relationship Id="rId5" Type="http://schemas.openxmlformats.org/officeDocument/2006/relationships/tags" Target="../tags/tag609.xml"/><Relationship Id="rId15" Type="http://schemas.openxmlformats.org/officeDocument/2006/relationships/tags" Target="../tags/tag619.xml"/><Relationship Id="rId23" Type="http://schemas.openxmlformats.org/officeDocument/2006/relationships/image" Target="../media/image2.png"/><Relationship Id="rId10" Type="http://schemas.openxmlformats.org/officeDocument/2006/relationships/tags" Target="../tags/tag614.xml"/><Relationship Id="rId19" Type="http://schemas.openxmlformats.org/officeDocument/2006/relationships/tags" Target="../tags/tag623.xml"/><Relationship Id="rId4" Type="http://schemas.openxmlformats.org/officeDocument/2006/relationships/tags" Target="../tags/tag608.xml"/><Relationship Id="rId9" Type="http://schemas.openxmlformats.org/officeDocument/2006/relationships/tags" Target="../tags/tag613.xml"/><Relationship Id="rId14" Type="http://schemas.openxmlformats.org/officeDocument/2006/relationships/tags" Target="../tags/tag618.xml"/><Relationship Id="rId22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633.xml"/><Relationship Id="rId3" Type="http://schemas.openxmlformats.org/officeDocument/2006/relationships/tags" Target="../tags/tag628.xml"/><Relationship Id="rId7" Type="http://schemas.openxmlformats.org/officeDocument/2006/relationships/tags" Target="../tags/tag632.xml"/><Relationship Id="rId12" Type="http://schemas.openxmlformats.org/officeDocument/2006/relationships/image" Target="../media/image35.png"/><Relationship Id="rId2" Type="http://schemas.openxmlformats.org/officeDocument/2006/relationships/tags" Target="../tags/tag627.xml"/><Relationship Id="rId1" Type="http://schemas.openxmlformats.org/officeDocument/2006/relationships/tags" Target="../tags/tag626.xml"/><Relationship Id="rId6" Type="http://schemas.openxmlformats.org/officeDocument/2006/relationships/tags" Target="../tags/tag631.xml"/><Relationship Id="rId11" Type="http://schemas.openxmlformats.org/officeDocument/2006/relationships/image" Target="../media/image2.png"/><Relationship Id="rId5" Type="http://schemas.openxmlformats.org/officeDocument/2006/relationships/tags" Target="../tags/tag630.xml"/><Relationship Id="rId10" Type="http://schemas.openxmlformats.org/officeDocument/2006/relationships/notesSlide" Target="../notesSlides/notesSlide14.xml"/><Relationship Id="rId4" Type="http://schemas.openxmlformats.org/officeDocument/2006/relationships/tags" Target="../tags/tag629.xml"/><Relationship Id="rId9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641.xml"/><Relationship Id="rId13" Type="http://schemas.openxmlformats.org/officeDocument/2006/relationships/tags" Target="../tags/tag646.xml"/><Relationship Id="rId18" Type="http://schemas.openxmlformats.org/officeDocument/2006/relationships/tags" Target="../tags/tag651.xml"/><Relationship Id="rId3" Type="http://schemas.openxmlformats.org/officeDocument/2006/relationships/tags" Target="../tags/tag636.xml"/><Relationship Id="rId21" Type="http://schemas.openxmlformats.org/officeDocument/2006/relationships/tags" Target="../tags/tag654.xml"/><Relationship Id="rId7" Type="http://schemas.openxmlformats.org/officeDocument/2006/relationships/tags" Target="../tags/tag640.xml"/><Relationship Id="rId12" Type="http://schemas.openxmlformats.org/officeDocument/2006/relationships/tags" Target="../tags/tag645.xml"/><Relationship Id="rId17" Type="http://schemas.openxmlformats.org/officeDocument/2006/relationships/tags" Target="../tags/tag650.xml"/><Relationship Id="rId2" Type="http://schemas.openxmlformats.org/officeDocument/2006/relationships/tags" Target="../tags/tag635.xml"/><Relationship Id="rId16" Type="http://schemas.openxmlformats.org/officeDocument/2006/relationships/tags" Target="../tags/tag649.xml"/><Relationship Id="rId20" Type="http://schemas.openxmlformats.org/officeDocument/2006/relationships/tags" Target="../tags/tag653.xml"/><Relationship Id="rId1" Type="http://schemas.openxmlformats.org/officeDocument/2006/relationships/tags" Target="../tags/tag634.xml"/><Relationship Id="rId6" Type="http://schemas.openxmlformats.org/officeDocument/2006/relationships/tags" Target="../tags/tag639.xml"/><Relationship Id="rId11" Type="http://schemas.openxmlformats.org/officeDocument/2006/relationships/tags" Target="../tags/tag644.xml"/><Relationship Id="rId24" Type="http://schemas.openxmlformats.org/officeDocument/2006/relationships/image" Target="../media/image31.png"/><Relationship Id="rId5" Type="http://schemas.openxmlformats.org/officeDocument/2006/relationships/tags" Target="../tags/tag638.xml"/><Relationship Id="rId15" Type="http://schemas.openxmlformats.org/officeDocument/2006/relationships/tags" Target="../tags/tag648.xml"/><Relationship Id="rId23" Type="http://schemas.openxmlformats.org/officeDocument/2006/relationships/image" Target="../media/image2.png"/><Relationship Id="rId10" Type="http://schemas.openxmlformats.org/officeDocument/2006/relationships/tags" Target="../tags/tag643.xml"/><Relationship Id="rId19" Type="http://schemas.openxmlformats.org/officeDocument/2006/relationships/tags" Target="../tags/tag652.xml"/><Relationship Id="rId4" Type="http://schemas.openxmlformats.org/officeDocument/2006/relationships/tags" Target="../tags/tag637.xml"/><Relationship Id="rId9" Type="http://schemas.openxmlformats.org/officeDocument/2006/relationships/tags" Target="../tags/tag642.xml"/><Relationship Id="rId14" Type="http://schemas.openxmlformats.org/officeDocument/2006/relationships/tags" Target="../tags/tag647.xml"/><Relationship Id="rId22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662.xml"/><Relationship Id="rId13" Type="http://schemas.openxmlformats.org/officeDocument/2006/relationships/tags" Target="../tags/tag667.xml"/><Relationship Id="rId18" Type="http://schemas.openxmlformats.org/officeDocument/2006/relationships/tags" Target="../tags/tag672.xml"/><Relationship Id="rId3" Type="http://schemas.openxmlformats.org/officeDocument/2006/relationships/tags" Target="../tags/tag657.xml"/><Relationship Id="rId21" Type="http://schemas.openxmlformats.org/officeDocument/2006/relationships/tags" Target="../tags/tag675.xml"/><Relationship Id="rId7" Type="http://schemas.openxmlformats.org/officeDocument/2006/relationships/tags" Target="../tags/tag661.xml"/><Relationship Id="rId12" Type="http://schemas.openxmlformats.org/officeDocument/2006/relationships/tags" Target="../tags/tag666.xml"/><Relationship Id="rId17" Type="http://schemas.openxmlformats.org/officeDocument/2006/relationships/tags" Target="../tags/tag671.xml"/><Relationship Id="rId2" Type="http://schemas.openxmlformats.org/officeDocument/2006/relationships/tags" Target="../tags/tag656.xml"/><Relationship Id="rId16" Type="http://schemas.openxmlformats.org/officeDocument/2006/relationships/tags" Target="../tags/tag670.xml"/><Relationship Id="rId20" Type="http://schemas.openxmlformats.org/officeDocument/2006/relationships/tags" Target="../tags/tag674.xml"/><Relationship Id="rId1" Type="http://schemas.openxmlformats.org/officeDocument/2006/relationships/tags" Target="../tags/tag655.xml"/><Relationship Id="rId6" Type="http://schemas.openxmlformats.org/officeDocument/2006/relationships/tags" Target="../tags/tag660.xml"/><Relationship Id="rId11" Type="http://schemas.openxmlformats.org/officeDocument/2006/relationships/tags" Target="../tags/tag665.xml"/><Relationship Id="rId24" Type="http://schemas.openxmlformats.org/officeDocument/2006/relationships/image" Target="../media/image31.png"/><Relationship Id="rId5" Type="http://schemas.openxmlformats.org/officeDocument/2006/relationships/tags" Target="../tags/tag659.xml"/><Relationship Id="rId15" Type="http://schemas.openxmlformats.org/officeDocument/2006/relationships/tags" Target="../tags/tag669.xml"/><Relationship Id="rId23" Type="http://schemas.openxmlformats.org/officeDocument/2006/relationships/image" Target="../media/image2.png"/><Relationship Id="rId10" Type="http://schemas.openxmlformats.org/officeDocument/2006/relationships/tags" Target="../tags/tag664.xml"/><Relationship Id="rId19" Type="http://schemas.openxmlformats.org/officeDocument/2006/relationships/tags" Target="../tags/tag673.xml"/><Relationship Id="rId4" Type="http://schemas.openxmlformats.org/officeDocument/2006/relationships/tags" Target="../tags/tag658.xml"/><Relationship Id="rId9" Type="http://schemas.openxmlformats.org/officeDocument/2006/relationships/tags" Target="../tags/tag663.xml"/><Relationship Id="rId14" Type="http://schemas.openxmlformats.org/officeDocument/2006/relationships/tags" Target="../tags/tag668.xml"/><Relationship Id="rId22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683.xml"/><Relationship Id="rId13" Type="http://schemas.openxmlformats.org/officeDocument/2006/relationships/slideLayout" Target="../slideLayouts/slideLayout16.xml"/><Relationship Id="rId3" Type="http://schemas.openxmlformats.org/officeDocument/2006/relationships/tags" Target="../tags/tag678.xml"/><Relationship Id="rId7" Type="http://schemas.openxmlformats.org/officeDocument/2006/relationships/tags" Target="../tags/tag682.xml"/><Relationship Id="rId12" Type="http://schemas.openxmlformats.org/officeDocument/2006/relationships/tags" Target="../tags/tag687.xml"/><Relationship Id="rId2" Type="http://schemas.openxmlformats.org/officeDocument/2006/relationships/tags" Target="../tags/tag677.xml"/><Relationship Id="rId1" Type="http://schemas.openxmlformats.org/officeDocument/2006/relationships/tags" Target="../tags/tag676.xml"/><Relationship Id="rId6" Type="http://schemas.openxmlformats.org/officeDocument/2006/relationships/tags" Target="../tags/tag681.xml"/><Relationship Id="rId11" Type="http://schemas.openxmlformats.org/officeDocument/2006/relationships/tags" Target="../tags/tag686.xml"/><Relationship Id="rId5" Type="http://schemas.openxmlformats.org/officeDocument/2006/relationships/tags" Target="../tags/tag680.xml"/><Relationship Id="rId15" Type="http://schemas.openxmlformats.org/officeDocument/2006/relationships/image" Target="../media/image31.png"/><Relationship Id="rId10" Type="http://schemas.openxmlformats.org/officeDocument/2006/relationships/tags" Target="../tags/tag685.xml"/><Relationship Id="rId4" Type="http://schemas.openxmlformats.org/officeDocument/2006/relationships/tags" Target="../tags/tag679.xml"/><Relationship Id="rId9" Type="http://schemas.openxmlformats.org/officeDocument/2006/relationships/tags" Target="../tags/tag684.xml"/><Relationship Id="rId1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695.xml"/><Relationship Id="rId13" Type="http://schemas.openxmlformats.org/officeDocument/2006/relationships/tags" Target="../tags/tag700.xml"/><Relationship Id="rId18" Type="http://schemas.openxmlformats.org/officeDocument/2006/relationships/image" Target="../media/image31.png"/><Relationship Id="rId3" Type="http://schemas.openxmlformats.org/officeDocument/2006/relationships/tags" Target="../tags/tag690.xml"/><Relationship Id="rId7" Type="http://schemas.openxmlformats.org/officeDocument/2006/relationships/tags" Target="../tags/tag694.xml"/><Relationship Id="rId12" Type="http://schemas.openxmlformats.org/officeDocument/2006/relationships/tags" Target="../tags/tag699.xml"/><Relationship Id="rId17" Type="http://schemas.openxmlformats.org/officeDocument/2006/relationships/image" Target="../media/image2.png"/><Relationship Id="rId2" Type="http://schemas.openxmlformats.org/officeDocument/2006/relationships/tags" Target="../tags/tag689.xml"/><Relationship Id="rId16" Type="http://schemas.openxmlformats.org/officeDocument/2006/relationships/image" Target="../media/image43.emf"/><Relationship Id="rId1" Type="http://schemas.openxmlformats.org/officeDocument/2006/relationships/tags" Target="../tags/tag688.xml"/><Relationship Id="rId6" Type="http://schemas.openxmlformats.org/officeDocument/2006/relationships/tags" Target="../tags/tag693.xml"/><Relationship Id="rId11" Type="http://schemas.openxmlformats.org/officeDocument/2006/relationships/tags" Target="../tags/tag698.xml"/><Relationship Id="rId5" Type="http://schemas.openxmlformats.org/officeDocument/2006/relationships/tags" Target="../tags/tag692.xml"/><Relationship Id="rId15" Type="http://schemas.openxmlformats.org/officeDocument/2006/relationships/image" Target="../media/image42.png"/><Relationship Id="rId10" Type="http://schemas.openxmlformats.org/officeDocument/2006/relationships/tags" Target="../tags/tag697.xml"/><Relationship Id="rId4" Type="http://schemas.openxmlformats.org/officeDocument/2006/relationships/tags" Target="../tags/tag691.xml"/><Relationship Id="rId9" Type="http://schemas.openxmlformats.org/officeDocument/2006/relationships/tags" Target="../tags/tag696.xml"/><Relationship Id="rId14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708.xml"/><Relationship Id="rId3" Type="http://schemas.openxmlformats.org/officeDocument/2006/relationships/tags" Target="../tags/tag703.xml"/><Relationship Id="rId7" Type="http://schemas.openxmlformats.org/officeDocument/2006/relationships/tags" Target="../tags/tag707.xml"/><Relationship Id="rId2" Type="http://schemas.openxmlformats.org/officeDocument/2006/relationships/tags" Target="../tags/tag702.xml"/><Relationship Id="rId1" Type="http://schemas.openxmlformats.org/officeDocument/2006/relationships/tags" Target="../tags/tag701.xml"/><Relationship Id="rId6" Type="http://schemas.openxmlformats.org/officeDocument/2006/relationships/tags" Target="../tags/tag706.xml"/><Relationship Id="rId11" Type="http://schemas.openxmlformats.org/officeDocument/2006/relationships/image" Target="../media/image31.png"/><Relationship Id="rId5" Type="http://schemas.openxmlformats.org/officeDocument/2006/relationships/tags" Target="../tags/tag705.xml"/><Relationship Id="rId10" Type="http://schemas.openxmlformats.org/officeDocument/2006/relationships/image" Target="../media/image2.png"/><Relationship Id="rId4" Type="http://schemas.openxmlformats.org/officeDocument/2006/relationships/tags" Target="../tags/tag704.xml"/><Relationship Id="rId9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image" Target="../media/image2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tags" Target="../tags/tag711.xml"/><Relationship Id="rId7" Type="http://schemas.openxmlformats.org/officeDocument/2006/relationships/image" Target="../media/image2.png"/><Relationship Id="rId2" Type="http://schemas.openxmlformats.org/officeDocument/2006/relationships/tags" Target="../tags/tag710.xml"/><Relationship Id="rId1" Type="http://schemas.openxmlformats.org/officeDocument/2006/relationships/tags" Target="../tags/tag709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713.xml"/><Relationship Id="rId4" Type="http://schemas.openxmlformats.org/officeDocument/2006/relationships/tags" Target="../tags/tag71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721.xml"/><Relationship Id="rId13" Type="http://schemas.openxmlformats.org/officeDocument/2006/relationships/tags" Target="../tags/tag726.xml"/><Relationship Id="rId3" Type="http://schemas.openxmlformats.org/officeDocument/2006/relationships/tags" Target="../tags/tag716.xml"/><Relationship Id="rId7" Type="http://schemas.openxmlformats.org/officeDocument/2006/relationships/tags" Target="../tags/tag720.xml"/><Relationship Id="rId12" Type="http://schemas.openxmlformats.org/officeDocument/2006/relationships/tags" Target="../tags/tag725.xml"/><Relationship Id="rId17" Type="http://schemas.openxmlformats.org/officeDocument/2006/relationships/image" Target="../media/image2.png"/><Relationship Id="rId2" Type="http://schemas.openxmlformats.org/officeDocument/2006/relationships/tags" Target="../tags/tag715.xml"/><Relationship Id="rId16" Type="http://schemas.openxmlformats.org/officeDocument/2006/relationships/image" Target="../media/image44.png"/><Relationship Id="rId1" Type="http://schemas.openxmlformats.org/officeDocument/2006/relationships/tags" Target="../tags/tag714.xml"/><Relationship Id="rId6" Type="http://schemas.openxmlformats.org/officeDocument/2006/relationships/tags" Target="../tags/tag719.xml"/><Relationship Id="rId11" Type="http://schemas.openxmlformats.org/officeDocument/2006/relationships/tags" Target="../tags/tag724.xml"/><Relationship Id="rId5" Type="http://schemas.openxmlformats.org/officeDocument/2006/relationships/tags" Target="../tags/tag718.xml"/><Relationship Id="rId15" Type="http://schemas.openxmlformats.org/officeDocument/2006/relationships/slideLayout" Target="../slideLayouts/slideLayout16.xml"/><Relationship Id="rId10" Type="http://schemas.openxmlformats.org/officeDocument/2006/relationships/tags" Target="../tags/tag723.xml"/><Relationship Id="rId4" Type="http://schemas.openxmlformats.org/officeDocument/2006/relationships/tags" Target="../tags/tag717.xml"/><Relationship Id="rId9" Type="http://schemas.openxmlformats.org/officeDocument/2006/relationships/tags" Target="../tags/tag722.xml"/><Relationship Id="rId14" Type="http://schemas.openxmlformats.org/officeDocument/2006/relationships/tags" Target="../tags/tag72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tags" Target="../tags/tag730.xml"/><Relationship Id="rId7" Type="http://schemas.openxmlformats.org/officeDocument/2006/relationships/tags" Target="../tags/tag734.xml"/><Relationship Id="rId2" Type="http://schemas.openxmlformats.org/officeDocument/2006/relationships/tags" Target="../tags/tag729.xml"/><Relationship Id="rId1" Type="http://schemas.openxmlformats.org/officeDocument/2006/relationships/tags" Target="../tags/tag728.xml"/><Relationship Id="rId6" Type="http://schemas.openxmlformats.org/officeDocument/2006/relationships/tags" Target="../tags/tag733.xml"/><Relationship Id="rId5" Type="http://schemas.openxmlformats.org/officeDocument/2006/relationships/tags" Target="../tags/tag732.xml"/><Relationship Id="rId10" Type="http://schemas.openxmlformats.org/officeDocument/2006/relationships/image" Target="../media/image29.png"/><Relationship Id="rId4" Type="http://schemas.openxmlformats.org/officeDocument/2006/relationships/tags" Target="../tags/tag731.xml"/><Relationship Id="rId9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tags" Target="../tags/tag742.xml"/><Relationship Id="rId13" Type="http://schemas.openxmlformats.org/officeDocument/2006/relationships/slideLayout" Target="../slideLayouts/slideLayout16.xml"/><Relationship Id="rId3" Type="http://schemas.openxmlformats.org/officeDocument/2006/relationships/tags" Target="../tags/tag737.xml"/><Relationship Id="rId7" Type="http://schemas.openxmlformats.org/officeDocument/2006/relationships/tags" Target="../tags/tag741.xml"/><Relationship Id="rId12" Type="http://schemas.openxmlformats.org/officeDocument/2006/relationships/tags" Target="../tags/tag746.xml"/><Relationship Id="rId2" Type="http://schemas.openxmlformats.org/officeDocument/2006/relationships/tags" Target="../tags/tag736.xml"/><Relationship Id="rId16" Type="http://schemas.openxmlformats.org/officeDocument/2006/relationships/image" Target="../media/image30.png"/><Relationship Id="rId1" Type="http://schemas.openxmlformats.org/officeDocument/2006/relationships/tags" Target="../tags/tag735.xml"/><Relationship Id="rId6" Type="http://schemas.openxmlformats.org/officeDocument/2006/relationships/tags" Target="../tags/tag740.xml"/><Relationship Id="rId11" Type="http://schemas.openxmlformats.org/officeDocument/2006/relationships/tags" Target="../tags/tag745.xml"/><Relationship Id="rId5" Type="http://schemas.openxmlformats.org/officeDocument/2006/relationships/tags" Target="../tags/tag739.xml"/><Relationship Id="rId15" Type="http://schemas.openxmlformats.org/officeDocument/2006/relationships/image" Target="../media/image2.png"/><Relationship Id="rId10" Type="http://schemas.openxmlformats.org/officeDocument/2006/relationships/tags" Target="../tags/tag744.xml"/><Relationship Id="rId4" Type="http://schemas.openxmlformats.org/officeDocument/2006/relationships/tags" Target="../tags/tag738.xml"/><Relationship Id="rId9" Type="http://schemas.openxmlformats.org/officeDocument/2006/relationships/tags" Target="../tags/tag743.xml"/><Relationship Id="rId14" Type="http://schemas.openxmlformats.org/officeDocument/2006/relationships/image" Target="../media/image44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tags" Target="../tags/tag754.xml"/><Relationship Id="rId13" Type="http://schemas.openxmlformats.org/officeDocument/2006/relationships/image" Target="../media/image44.png"/><Relationship Id="rId3" Type="http://schemas.openxmlformats.org/officeDocument/2006/relationships/tags" Target="../tags/tag749.xml"/><Relationship Id="rId7" Type="http://schemas.openxmlformats.org/officeDocument/2006/relationships/tags" Target="../tags/tag753.xml"/><Relationship Id="rId12" Type="http://schemas.openxmlformats.org/officeDocument/2006/relationships/slideLayout" Target="../slideLayouts/slideLayout16.xml"/><Relationship Id="rId2" Type="http://schemas.openxmlformats.org/officeDocument/2006/relationships/tags" Target="../tags/tag748.xml"/><Relationship Id="rId1" Type="http://schemas.openxmlformats.org/officeDocument/2006/relationships/tags" Target="../tags/tag747.xml"/><Relationship Id="rId6" Type="http://schemas.openxmlformats.org/officeDocument/2006/relationships/tags" Target="../tags/tag752.xml"/><Relationship Id="rId11" Type="http://schemas.openxmlformats.org/officeDocument/2006/relationships/tags" Target="../tags/tag757.xml"/><Relationship Id="rId5" Type="http://schemas.openxmlformats.org/officeDocument/2006/relationships/tags" Target="../tags/tag751.xml"/><Relationship Id="rId15" Type="http://schemas.openxmlformats.org/officeDocument/2006/relationships/image" Target="../media/image32.png"/><Relationship Id="rId10" Type="http://schemas.openxmlformats.org/officeDocument/2006/relationships/tags" Target="../tags/tag756.xml"/><Relationship Id="rId4" Type="http://schemas.openxmlformats.org/officeDocument/2006/relationships/tags" Target="../tags/tag750.xml"/><Relationship Id="rId9" Type="http://schemas.openxmlformats.org/officeDocument/2006/relationships/tags" Target="../tags/tag755.xml"/><Relationship Id="rId1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tags" Target="../tags/tag765.xml"/><Relationship Id="rId13" Type="http://schemas.openxmlformats.org/officeDocument/2006/relationships/image" Target="../media/image2.png"/><Relationship Id="rId3" Type="http://schemas.openxmlformats.org/officeDocument/2006/relationships/tags" Target="../tags/tag760.xml"/><Relationship Id="rId7" Type="http://schemas.openxmlformats.org/officeDocument/2006/relationships/tags" Target="../tags/tag764.xml"/><Relationship Id="rId12" Type="http://schemas.openxmlformats.org/officeDocument/2006/relationships/image" Target="../media/image44.png"/><Relationship Id="rId2" Type="http://schemas.openxmlformats.org/officeDocument/2006/relationships/tags" Target="../tags/tag759.xml"/><Relationship Id="rId1" Type="http://schemas.openxmlformats.org/officeDocument/2006/relationships/tags" Target="../tags/tag758.xml"/><Relationship Id="rId6" Type="http://schemas.openxmlformats.org/officeDocument/2006/relationships/tags" Target="../tags/tag763.xml"/><Relationship Id="rId11" Type="http://schemas.openxmlformats.org/officeDocument/2006/relationships/slideLayout" Target="../slideLayouts/slideLayout16.xml"/><Relationship Id="rId5" Type="http://schemas.openxmlformats.org/officeDocument/2006/relationships/tags" Target="../tags/tag762.xml"/><Relationship Id="rId10" Type="http://schemas.openxmlformats.org/officeDocument/2006/relationships/tags" Target="../tags/tag767.xml"/><Relationship Id="rId4" Type="http://schemas.openxmlformats.org/officeDocument/2006/relationships/tags" Target="../tags/tag761.xml"/><Relationship Id="rId9" Type="http://schemas.openxmlformats.org/officeDocument/2006/relationships/tags" Target="../tags/tag766.xml"/><Relationship Id="rId14" Type="http://schemas.openxmlformats.org/officeDocument/2006/relationships/image" Target="../media/image33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tags" Target="../tags/tag775.xml"/><Relationship Id="rId13" Type="http://schemas.openxmlformats.org/officeDocument/2006/relationships/tags" Target="../tags/tag780.xml"/><Relationship Id="rId3" Type="http://schemas.openxmlformats.org/officeDocument/2006/relationships/tags" Target="../tags/tag770.xml"/><Relationship Id="rId7" Type="http://schemas.openxmlformats.org/officeDocument/2006/relationships/tags" Target="../tags/tag774.xml"/><Relationship Id="rId12" Type="http://schemas.openxmlformats.org/officeDocument/2006/relationships/tags" Target="../tags/tag779.xml"/><Relationship Id="rId17" Type="http://schemas.openxmlformats.org/officeDocument/2006/relationships/image" Target="../media/image34.png"/><Relationship Id="rId2" Type="http://schemas.openxmlformats.org/officeDocument/2006/relationships/tags" Target="../tags/tag769.xml"/><Relationship Id="rId16" Type="http://schemas.openxmlformats.org/officeDocument/2006/relationships/image" Target="../media/image2.png"/><Relationship Id="rId1" Type="http://schemas.openxmlformats.org/officeDocument/2006/relationships/tags" Target="../tags/tag768.xml"/><Relationship Id="rId6" Type="http://schemas.openxmlformats.org/officeDocument/2006/relationships/tags" Target="../tags/tag773.xml"/><Relationship Id="rId11" Type="http://schemas.openxmlformats.org/officeDocument/2006/relationships/tags" Target="../tags/tag778.xml"/><Relationship Id="rId5" Type="http://schemas.openxmlformats.org/officeDocument/2006/relationships/tags" Target="../tags/tag772.xml"/><Relationship Id="rId15" Type="http://schemas.openxmlformats.org/officeDocument/2006/relationships/image" Target="../media/image45.png"/><Relationship Id="rId10" Type="http://schemas.openxmlformats.org/officeDocument/2006/relationships/tags" Target="../tags/tag777.xml"/><Relationship Id="rId4" Type="http://schemas.openxmlformats.org/officeDocument/2006/relationships/tags" Target="../tags/tag771.xml"/><Relationship Id="rId9" Type="http://schemas.openxmlformats.org/officeDocument/2006/relationships/tags" Target="../tags/tag776.xml"/><Relationship Id="rId14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tags" Target="../tags/tag788.xml"/><Relationship Id="rId13" Type="http://schemas.openxmlformats.org/officeDocument/2006/relationships/image" Target="../media/image44.png"/><Relationship Id="rId3" Type="http://schemas.openxmlformats.org/officeDocument/2006/relationships/tags" Target="../tags/tag783.xml"/><Relationship Id="rId7" Type="http://schemas.openxmlformats.org/officeDocument/2006/relationships/tags" Target="../tags/tag787.xml"/><Relationship Id="rId12" Type="http://schemas.openxmlformats.org/officeDocument/2006/relationships/image" Target="../media/image46.png"/><Relationship Id="rId2" Type="http://schemas.openxmlformats.org/officeDocument/2006/relationships/tags" Target="../tags/tag782.xml"/><Relationship Id="rId1" Type="http://schemas.openxmlformats.org/officeDocument/2006/relationships/tags" Target="../tags/tag781.xml"/><Relationship Id="rId6" Type="http://schemas.openxmlformats.org/officeDocument/2006/relationships/tags" Target="../tags/tag786.xml"/><Relationship Id="rId11" Type="http://schemas.openxmlformats.org/officeDocument/2006/relationships/slideLayout" Target="../slideLayouts/slideLayout16.xml"/><Relationship Id="rId5" Type="http://schemas.openxmlformats.org/officeDocument/2006/relationships/tags" Target="../tags/tag785.xml"/><Relationship Id="rId15" Type="http://schemas.openxmlformats.org/officeDocument/2006/relationships/image" Target="../media/image35.png"/><Relationship Id="rId10" Type="http://schemas.openxmlformats.org/officeDocument/2006/relationships/tags" Target="../tags/tag790.xml"/><Relationship Id="rId4" Type="http://schemas.openxmlformats.org/officeDocument/2006/relationships/tags" Target="../tags/tag784.xml"/><Relationship Id="rId9" Type="http://schemas.openxmlformats.org/officeDocument/2006/relationships/tags" Target="../tags/tag789.xml"/><Relationship Id="rId1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tags" Target="../tags/tag798.xml"/><Relationship Id="rId13" Type="http://schemas.openxmlformats.org/officeDocument/2006/relationships/image" Target="../media/image2.png"/><Relationship Id="rId3" Type="http://schemas.openxmlformats.org/officeDocument/2006/relationships/tags" Target="../tags/tag793.xml"/><Relationship Id="rId7" Type="http://schemas.openxmlformats.org/officeDocument/2006/relationships/tags" Target="../tags/tag797.xml"/><Relationship Id="rId12" Type="http://schemas.openxmlformats.org/officeDocument/2006/relationships/slideLayout" Target="../slideLayouts/slideLayout16.xml"/><Relationship Id="rId2" Type="http://schemas.openxmlformats.org/officeDocument/2006/relationships/tags" Target="../tags/tag792.xml"/><Relationship Id="rId1" Type="http://schemas.openxmlformats.org/officeDocument/2006/relationships/tags" Target="../tags/tag791.xml"/><Relationship Id="rId6" Type="http://schemas.openxmlformats.org/officeDocument/2006/relationships/tags" Target="../tags/tag796.xml"/><Relationship Id="rId11" Type="http://schemas.openxmlformats.org/officeDocument/2006/relationships/tags" Target="../tags/tag801.xml"/><Relationship Id="rId5" Type="http://schemas.openxmlformats.org/officeDocument/2006/relationships/tags" Target="../tags/tag795.xml"/><Relationship Id="rId10" Type="http://schemas.openxmlformats.org/officeDocument/2006/relationships/tags" Target="../tags/tag800.xml"/><Relationship Id="rId4" Type="http://schemas.openxmlformats.org/officeDocument/2006/relationships/tags" Target="../tags/tag794.xml"/><Relationship Id="rId9" Type="http://schemas.openxmlformats.org/officeDocument/2006/relationships/tags" Target="../tags/tag799.xml"/><Relationship Id="rId14" Type="http://schemas.openxmlformats.org/officeDocument/2006/relationships/image" Target="../media/image3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tags" Target="../tags/tag804.xml"/><Relationship Id="rId7" Type="http://schemas.openxmlformats.org/officeDocument/2006/relationships/image" Target="../media/image2.png"/><Relationship Id="rId2" Type="http://schemas.openxmlformats.org/officeDocument/2006/relationships/tags" Target="../tags/tag803.xml"/><Relationship Id="rId1" Type="http://schemas.openxmlformats.org/officeDocument/2006/relationships/tags" Target="../tags/tag802.xml"/><Relationship Id="rId6" Type="http://schemas.openxmlformats.org/officeDocument/2006/relationships/slideLayout" Target="../slideLayouts/slideLayout16.xml"/><Relationship Id="rId5" Type="http://schemas.openxmlformats.org/officeDocument/2006/relationships/tags" Target="../tags/tag806.xml"/><Relationship Id="rId4" Type="http://schemas.openxmlformats.org/officeDocument/2006/relationships/tags" Target="../tags/tag80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notesSlide" Target="../notesSlides/notesSlide2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slideLayout" Target="../slideLayouts/slideLayout12.xml"/><Relationship Id="rId2" Type="http://schemas.openxmlformats.org/officeDocument/2006/relationships/tags" Target="../tags/tag32.xml"/><Relationship Id="rId16" Type="http://schemas.openxmlformats.org/officeDocument/2006/relationships/image" Target="../media/image2.png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5" Type="http://schemas.openxmlformats.org/officeDocument/2006/relationships/tags" Target="../tags/tag35.xml"/><Relationship Id="rId15" Type="http://schemas.openxmlformats.org/officeDocument/2006/relationships/image" Target="../media/image8.jpeg"/><Relationship Id="rId10" Type="http://schemas.openxmlformats.org/officeDocument/2006/relationships/tags" Target="../tags/tag40.xml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809.xml"/><Relationship Id="rId7" Type="http://schemas.openxmlformats.org/officeDocument/2006/relationships/tags" Target="../tags/tag813.xml"/><Relationship Id="rId2" Type="http://schemas.openxmlformats.org/officeDocument/2006/relationships/tags" Target="../tags/tag808.xml"/><Relationship Id="rId1" Type="http://schemas.openxmlformats.org/officeDocument/2006/relationships/tags" Target="../tags/tag807.xml"/><Relationship Id="rId6" Type="http://schemas.openxmlformats.org/officeDocument/2006/relationships/tags" Target="../tags/tag812.xml"/><Relationship Id="rId5" Type="http://schemas.openxmlformats.org/officeDocument/2006/relationships/tags" Target="../tags/tag811.xml"/><Relationship Id="rId10" Type="http://schemas.openxmlformats.org/officeDocument/2006/relationships/image" Target="../media/image28.emf"/><Relationship Id="rId4" Type="http://schemas.openxmlformats.org/officeDocument/2006/relationships/tags" Target="../tags/tag810.xml"/><Relationship Id="rId9" Type="http://schemas.openxmlformats.org/officeDocument/2006/relationships/notesSlide" Target="../notesSlides/notesSlide1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816.xml"/><Relationship Id="rId7" Type="http://schemas.openxmlformats.org/officeDocument/2006/relationships/image" Target="../media/image2.png"/><Relationship Id="rId2" Type="http://schemas.openxmlformats.org/officeDocument/2006/relationships/tags" Target="../tags/tag815.xml"/><Relationship Id="rId1" Type="http://schemas.openxmlformats.org/officeDocument/2006/relationships/tags" Target="../tags/tag814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818.xml"/><Relationship Id="rId4" Type="http://schemas.openxmlformats.org/officeDocument/2006/relationships/tags" Target="../tags/tag81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tags" Target="../tags/tag821.xml"/><Relationship Id="rId7" Type="http://schemas.openxmlformats.org/officeDocument/2006/relationships/image" Target="../media/image2.png"/><Relationship Id="rId2" Type="http://schemas.openxmlformats.org/officeDocument/2006/relationships/tags" Target="../tags/tag820.xml"/><Relationship Id="rId1" Type="http://schemas.openxmlformats.org/officeDocument/2006/relationships/tags" Target="../tags/tag819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823.xml"/><Relationship Id="rId4" Type="http://schemas.openxmlformats.org/officeDocument/2006/relationships/tags" Target="../tags/tag82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tags" Target="../tags/tag826.xml"/><Relationship Id="rId7" Type="http://schemas.openxmlformats.org/officeDocument/2006/relationships/image" Target="../media/image2.png"/><Relationship Id="rId2" Type="http://schemas.openxmlformats.org/officeDocument/2006/relationships/tags" Target="../tags/tag825.xml"/><Relationship Id="rId1" Type="http://schemas.openxmlformats.org/officeDocument/2006/relationships/tags" Target="../tags/tag824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828.xml"/><Relationship Id="rId4" Type="http://schemas.openxmlformats.org/officeDocument/2006/relationships/tags" Target="../tags/tag82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tags" Target="../tags/tag831.xml"/><Relationship Id="rId7" Type="http://schemas.openxmlformats.org/officeDocument/2006/relationships/image" Target="../media/image2.png"/><Relationship Id="rId2" Type="http://schemas.openxmlformats.org/officeDocument/2006/relationships/tags" Target="../tags/tag830.xml"/><Relationship Id="rId1" Type="http://schemas.openxmlformats.org/officeDocument/2006/relationships/tags" Target="../tags/tag829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833.xml"/><Relationship Id="rId4" Type="http://schemas.openxmlformats.org/officeDocument/2006/relationships/tags" Target="../tags/tag83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13" Type="http://schemas.openxmlformats.org/officeDocument/2006/relationships/tags" Target="../tags/tag54.xml"/><Relationship Id="rId18" Type="http://schemas.openxmlformats.org/officeDocument/2006/relationships/tags" Target="../tags/tag59.xml"/><Relationship Id="rId3" Type="http://schemas.openxmlformats.org/officeDocument/2006/relationships/tags" Target="../tags/tag44.xml"/><Relationship Id="rId21" Type="http://schemas.openxmlformats.org/officeDocument/2006/relationships/image" Target="../media/image9.png"/><Relationship Id="rId7" Type="http://schemas.openxmlformats.org/officeDocument/2006/relationships/tags" Target="../tags/tag48.xml"/><Relationship Id="rId12" Type="http://schemas.openxmlformats.org/officeDocument/2006/relationships/tags" Target="../tags/tag53.xml"/><Relationship Id="rId17" Type="http://schemas.openxmlformats.org/officeDocument/2006/relationships/tags" Target="../tags/tag58.xml"/><Relationship Id="rId2" Type="http://schemas.openxmlformats.org/officeDocument/2006/relationships/tags" Target="../tags/tag43.xml"/><Relationship Id="rId16" Type="http://schemas.openxmlformats.org/officeDocument/2006/relationships/tags" Target="../tags/tag57.xml"/><Relationship Id="rId20" Type="http://schemas.openxmlformats.org/officeDocument/2006/relationships/notesSlide" Target="../notesSlides/notesSlide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tags" Target="../tags/tag52.xml"/><Relationship Id="rId5" Type="http://schemas.openxmlformats.org/officeDocument/2006/relationships/tags" Target="../tags/tag46.xml"/><Relationship Id="rId15" Type="http://schemas.openxmlformats.org/officeDocument/2006/relationships/tags" Target="../tags/tag56.xml"/><Relationship Id="rId10" Type="http://schemas.openxmlformats.org/officeDocument/2006/relationships/tags" Target="../tags/tag51.xml"/><Relationship Id="rId19" Type="http://schemas.openxmlformats.org/officeDocument/2006/relationships/slideLayout" Target="../slideLayouts/slideLayout15.xml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4" Type="http://schemas.openxmlformats.org/officeDocument/2006/relationships/tags" Target="../tags/tag55.xml"/><Relationship Id="rId2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62.xml"/><Relationship Id="rId7" Type="http://schemas.openxmlformats.org/officeDocument/2006/relationships/tags" Target="../tags/tag66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10" Type="http://schemas.openxmlformats.org/officeDocument/2006/relationships/image" Target="../media/image10.png"/><Relationship Id="rId4" Type="http://schemas.openxmlformats.org/officeDocument/2006/relationships/tags" Target="../tags/tag63.xml"/><Relationship Id="rId9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0" name="Grouper 9"/>
          <p:cNvGrpSpPr/>
          <p:nvPr>
            <p:custDataLst>
              <p:tags r:id="rId2"/>
            </p:custDataLst>
          </p:nvPr>
        </p:nvGrpSpPr>
        <p:grpSpPr>
          <a:xfrm>
            <a:off x="8106036" y="4098768"/>
            <a:ext cx="7320589" cy="1044732"/>
            <a:chOff x="7921886" y="4098768"/>
            <a:chExt cx="7320589" cy="1044732"/>
          </a:xfrm>
        </p:grpSpPr>
        <p:sp>
          <p:nvSpPr>
            <p:cNvPr id="3" name="Ellipse 2"/>
            <p:cNvSpPr/>
            <p:nvPr/>
          </p:nvSpPr>
          <p:spPr>
            <a:xfrm>
              <a:off x="8013700" y="4157584"/>
              <a:ext cx="927100" cy="927100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21886" y="4098768"/>
              <a:ext cx="7320589" cy="1044732"/>
            </a:xfrm>
            <a:prstGeom prst="rect">
              <a:avLst/>
            </a:prstGeom>
          </p:spPr>
        </p:pic>
      </p:grpSp>
      <p:pic>
        <p:nvPicPr>
          <p:cNvPr id="9" name="Imag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150" y="837790"/>
            <a:ext cx="3640404" cy="1295737"/>
          </a:xfrm>
          <a:prstGeom prst="rect">
            <a:avLst/>
          </a:prstGeom>
        </p:spPr>
      </p:pic>
      <p:sp>
        <p:nvSpPr>
          <p:cNvPr id="14" name="Titr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885406" y="1730693"/>
            <a:ext cx="6867434" cy="3340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1400" dirty="0" smtClean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rPr>
              <a:t>Service des loisirs, des sports et du développement des communautés</a:t>
            </a:r>
            <a:endParaRPr lang="fr-FR" sz="1400" dirty="0">
              <a:solidFill>
                <a:schemeClr val="bg1"/>
              </a:solidFill>
              <a:latin typeface="+mn-lt"/>
              <a:ea typeface="Franklin Gothic Book" charset="0"/>
              <a:cs typeface="Franklin Gothic Book" charset="0"/>
            </a:endParaRPr>
          </a:p>
        </p:txBody>
      </p:sp>
      <p:sp>
        <p:nvSpPr>
          <p:cNvPr id="21" name="Titre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65463" y="4545420"/>
            <a:ext cx="7831380" cy="4174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1600" dirty="0" smtClean="0">
                <a:solidFill>
                  <a:schemeClr val="bg1"/>
                </a:solidFill>
                <a:ea typeface="Franklin Gothic Book" charset="0"/>
                <a:cs typeface="Franklin Gothic Book" charset="0"/>
              </a:rPr>
              <a:t>Comité plénier – séance publique  |  22 mars 2022</a:t>
            </a:r>
            <a:endParaRPr lang="fr-FR" sz="1600" dirty="0">
              <a:solidFill>
                <a:schemeClr val="bg1"/>
              </a:solidFill>
              <a:ea typeface="Franklin Gothic Book" charset="0"/>
              <a:cs typeface="Franklin Gothic Book" charset="0"/>
            </a:endParaRPr>
          </a:p>
        </p:txBody>
      </p:sp>
      <p:sp>
        <p:nvSpPr>
          <p:cNvPr id="11" name="Titre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2394858" y="994797"/>
            <a:ext cx="6266542" cy="942306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600" dirty="0" smtClean="0">
                <a:solidFill>
                  <a:schemeClr val="bg1"/>
                </a:solidFill>
                <a:latin typeface="+mn-lt"/>
                <a:ea typeface="Franklin Gothic Demi" charset="0"/>
                <a:cs typeface="Franklin Gothic Demi" charset="0"/>
              </a:rPr>
              <a:t>Plan directeur</a:t>
            </a:r>
          </a:p>
          <a:p>
            <a:pPr algn="r"/>
            <a:r>
              <a:rPr lang="fr-FR" sz="1800" dirty="0" smtClean="0">
                <a:solidFill>
                  <a:schemeClr val="bg1"/>
                </a:solidFill>
                <a:latin typeface="+mn-lt"/>
                <a:ea typeface="Franklin Gothic Demi" charset="0"/>
                <a:cs typeface="Franklin Gothic Demi" charset="0"/>
              </a:rPr>
              <a:t>Infrastructures récréatives, sportives et communautaires</a:t>
            </a:r>
            <a:endParaRPr lang="fr-FR" sz="1800" dirty="0">
              <a:solidFill>
                <a:schemeClr val="bg1"/>
              </a:solidFill>
              <a:latin typeface="+mn-lt"/>
              <a:ea typeface="Franklin Gothic Demi" charset="0"/>
              <a:cs typeface="Franklin Gothic Dem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61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t NYC Parks - Street Lab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385" y="2063342"/>
            <a:ext cx="2181371" cy="162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0" y="3251744"/>
            <a:ext cx="2152650" cy="1435100"/>
          </a:xfrm>
          <a:prstGeom prst="rect">
            <a:avLst/>
          </a:prstGeom>
        </p:spPr>
      </p:pic>
      <p:sp>
        <p:nvSpPr>
          <p:cNvPr id="5" name="Sous-titre 4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 rot="-497">
            <a:off x="792606" y="1559139"/>
            <a:ext cx="5760592" cy="1767458"/>
          </a:xfrm>
        </p:spPr>
        <p:txBody>
          <a:bodyPr lIns="0" tIns="0" rIns="0" bIns="0" anchor="t" anchorCtr="0"/>
          <a:lstStyle/>
          <a:p>
            <a:pPr marL="180000" indent="-180000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CA" sz="1300" dirty="0" smtClean="0">
                <a:solidFill>
                  <a:schemeClr val="bg2">
                    <a:lumMod val="50000"/>
                  </a:schemeClr>
                </a:solidFill>
                <a:latin typeface="Montserrat" panose="020B0604020202020204" charset="0"/>
              </a:rPr>
              <a:t>Pour repenser nos espaces publics</a:t>
            </a:r>
          </a:p>
          <a:p>
            <a:pPr marL="180000" indent="-180000" algn="l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CA" sz="1300" dirty="0" smtClean="0">
                <a:solidFill>
                  <a:schemeClr val="bg2">
                    <a:lumMod val="50000"/>
                  </a:schemeClr>
                </a:solidFill>
                <a:latin typeface="Montserrat" panose="020B0604020202020204" charset="0"/>
              </a:rPr>
              <a:t>Pour imaginer, créer des aménagements avec et pour les citoyens</a:t>
            </a:r>
          </a:p>
          <a:p>
            <a:pPr marL="180000" indent="-180000" algn="l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CA" sz="1300" dirty="0" smtClean="0">
                <a:solidFill>
                  <a:schemeClr val="bg2">
                    <a:lumMod val="50000"/>
                  </a:schemeClr>
                </a:solidFill>
                <a:latin typeface="Montserrat" panose="020B0604020202020204" charset="0"/>
              </a:rPr>
              <a:t>Pour se doter d’un guide actualisé </a:t>
            </a:r>
            <a:br>
              <a:rPr lang="fr-CA" sz="1300" dirty="0" smtClean="0">
                <a:solidFill>
                  <a:schemeClr val="bg2">
                    <a:lumMod val="50000"/>
                  </a:schemeClr>
                </a:solidFill>
                <a:latin typeface="Montserrat" panose="020B0604020202020204" charset="0"/>
              </a:rPr>
            </a:br>
            <a:r>
              <a:rPr lang="fr-CA" sz="1300" dirty="0" smtClean="0">
                <a:solidFill>
                  <a:schemeClr val="bg2">
                    <a:lumMod val="50000"/>
                  </a:schemeClr>
                </a:solidFill>
                <a:latin typeface="Montserrat" panose="020B0604020202020204" charset="0"/>
              </a:rPr>
              <a:t>qui s’inscrit dans un mouvement international </a:t>
            </a:r>
            <a:br>
              <a:rPr lang="fr-CA" sz="1300" dirty="0" smtClean="0">
                <a:solidFill>
                  <a:schemeClr val="bg2">
                    <a:lumMod val="50000"/>
                  </a:schemeClr>
                </a:solidFill>
                <a:latin typeface="Montserrat" panose="020B0604020202020204" charset="0"/>
              </a:rPr>
            </a:br>
            <a:r>
              <a:rPr lang="fr-CA" sz="1300" dirty="0" smtClean="0">
                <a:solidFill>
                  <a:schemeClr val="bg2">
                    <a:lumMod val="50000"/>
                  </a:schemeClr>
                </a:solidFill>
                <a:latin typeface="Montserrat" panose="020B0604020202020204" charset="0"/>
              </a:rPr>
              <a:t>en matière d’infrastructure municipale</a:t>
            </a:r>
          </a:p>
          <a:p>
            <a:pPr marL="180000" indent="-180000" algn="l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CA" sz="1300" dirty="0" smtClean="0">
                <a:solidFill>
                  <a:schemeClr val="bg2">
                    <a:lumMod val="50000"/>
                  </a:schemeClr>
                </a:solidFill>
                <a:latin typeface="Montserrat" panose="020B0604020202020204" charset="0"/>
              </a:rPr>
              <a:t>Pour s’adapter aux nouvelles réalités </a:t>
            </a:r>
            <a:br>
              <a:rPr lang="fr-CA" sz="1300" dirty="0" smtClean="0">
                <a:solidFill>
                  <a:schemeClr val="bg2">
                    <a:lumMod val="50000"/>
                  </a:schemeClr>
                </a:solidFill>
                <a:latin typeface="Montserrat" panose="020B0604020202020204" charset="0"/>
              </a:rPr>
            </a:br>
            <a:r>
              <a:rPr lang="fr-CA" sz="1300" dirty="0" smtClean="0">
                <a:solidFill>
                  <a:schemeClr val="bg2">
                    <a:lumMod val="50000"/>
                  </a:schemeClr>
                </a:solidFill>
                <a:latin typeface="Montserrat" panose="020B0604020202020204" charset="0"/>
              </a:rPr>
              <a:t>et s’assurer de demeurer à l’affut des tendances</a:t>
            </a:r>
          </a:p>
        </p:txBody>
      </p:sp>
      <p:grpSp>
        <p:nvGrpSpPr>
          <p:cNvPr id="14" name="Groupe 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15" name="Rectangle 14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16" name="Image 9" descr="Gatineau_logo_Blanc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itre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720000" y="539999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Pourquoi un nouveau Plan directeur IRSC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endParaRPr lang="fr-CA" sz="1800" b="0" dirty="0">
              <a:solidFill>
                <a:srgbClr val="74B6A7"/>
              </a:solidFill>
            </a:endParaRPr>
          </a:p>
        </p:txBody>
      </p:sp>
      <p:sp>
        <p:nvSpPr>
          <p:cNvPr id="18" name="Sous-titre 4"/>
          <p:cNvSpPr txBox="1">
            <a:spLocks/>
          </p:cNvSpPr>
          <p:nvPr>
            <p:custDataLst>
              <p:tags r:id="rId6"/>
            </p:custDataLst>
          </p:nvPr>
        </p:nvSpPr>
        <p:spPr>
          <a:xfrm rot="-497">
            <a:off x="2368309" y="3858212"/>
            <a:ext cx="5327885" cy="91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80000" indent="-1800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CA" sz="1300" dirty="0" smtClean="0">
                <a:solidFill>
                  <a:schemeClr val="bg2">
                    <a:lumMod val="50000"/>
                  </a:schemeClr>
                </a:solidFill>
                <a:latin typeface="Montserrat" panose="020B0604020202020204" charset="0"/>
              </a:rPr>
              <a:t>Pour rendre nos infrastructures des endroits où les citoyens de tous les âges, de toutes les cultures, de tous les milieux puissent bouger, contempler, se rencontrer, échanger </a:t>
            </a:r>
            <a:br>
              <a:rPr lang="fr-CA" sz="1300" dirty="0" smtClean="0">
                <a:solidFill>
                  <a:schemeClr val="bg2">
                    <a:lumMod val="50000"/>
                  </a:schemeClr>
                </a:solidFill>
                <a:latin typeface="Montserrat" panose="020B0604020202020204" charset="0"/>
              </a:rPr>
            </a:br>
            <a:r>
              <a:rPr lang="fr-CA" sz="1300" dirty="0" smtClean="0">
                <a:solidFill>
                  <a:schemeClr val="bg2">
                    <a:lumMod val="50000"/>
                  </a:schemeClr>
                </a:solidFill>
                <a:latin typeface="Montserrat" panose="020B0604020202020204" charset="0"/>
              </a:rPr>
              <a:t>dans leur quartier et dans leur ville</a:t>
            </a:r>
          </a:p>
        </p:txBody>
      </p:sp>
      <p:sp>
        <p:nvSpPr>
          <p:cNvPr id="12" name="Espace réservé du numéro de diapositive 3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10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3" name="Connecteur droit 12"/>
          <p:cNvCxnSpPr/>
          <p:nvPr>
            <p:custDataLst>
              <p:tags r:id="rId8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673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>
            <p:custDataLst>
              <p:tags r:id="rId1"/>
            </p:custDataLst>
          </p:nvPr>
        </p:nvGrpSpPr>
        <p:grpSpPr>
          <a:xfrm>
            <a:off x="118765" y="1439862"/>
            <a:ext cx="8680565" cy="3532188"/>
            <a:chOff x="846777" y="1309399"/>
            <a:chExt cx="7524734" cy="3284100"/>
          </a:xfrm>
        </p:grpSpPr>
        <p:cxnSp>
          <p:nvCxnSpPr>
            <p:cNvPr id="5" name="Straight Connector 28">
              <a:extLst>
                <a:ext uri="{FF2B5EF4-FFF2-40B4-BE49-F238E27FC236}">
                  <a16:creationId xmlns:a16="http://schemas.microsoft.com/office/drawing/2014/main" id="{74CD9035-784F-724E-8B63-0B36B9F21497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1745116"/>
              <a:ext cx="0" cy="2848383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ounded Rectangle 2">
              <a:extLst>
                <a:ext uri="{FF2B5EF4-FFF2-40B4-BE49-F238E27FC236}">
                  <a16:creationId xmlns:a16="http://schemas.microsoft.com/office/drawing/2014/main" id="{C7A5BB8C-8510-1344-81BB-835C0BCD9B7F}"/>
                </a:ext>
              </a:extLst>
            </p:cNvPr>
            <p:cNvSpPr/>
            <p:nvPr/>
          </p:nvSpPr>
          <p:spPr>
            <a:xfrm>
              <a:off x="894806" y="2075609"/>
              <a:ext cx="3591554" cy="520368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dirty="0">
                <a:latin typeface="Lato Light" panose="020F0502020204030203" pitchFamily="34" charset="0"/>
              </a:endParaRPr>
            </a:p>
          </p:txBody>
        </p:sp>
        <p:sp>
          <p:nvSpPr>
            <p:cNvPr id="7" name="Rounded Rectangle 3">
              <a:extLst>
                <a:ext uri="{FF2B5EF4-FFF2-40B4-BE49-F238E27FC236}">
                  <a16:creationId xmlns:a16="http://schemas.microsoft.com/office/drawing/2014/main" id="{D781FDEA-C204-E548-A775-062F2E0EEF99}"/>
                </a:ext>
              </a:extLst>
            </p:cNvPr>
            <p:cNvSpPr/>
            <p:nvPr/>
          </p:nvSpPr>
          <p:spPr>
            <a:xfrm>
              <a:off x="897306" y="2779011"/>
              <a:ext cx="3591554" cy="520368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dirty="0">
                <a:latin typeface="Lato Light" panose="020F0502020204030203" pitchFamily="34" charset="0"/>
              </a:endParaRPr>
            </a:p>
          </p:txBody>
        </p:sp>
        <p:sp>
          <p:nvSpPr>
            <p:cNvPr id="8" name="Rounded Rectangle 13">
              <a:extLst>
                <a:ext uri="{FF2B5EF4-FFF2-40B4-BE49-F238E27FC236}">
                  <a16:creationId xmlns:a16="http://schemas.microsoft.com/office/drawing/2014/main" id="{B1D41D74-E6FD-994A-B77F-041D2805CB13}"/>
                </a:ext>
              </a:extLst>
            </p:cNvPr>
            <p:cNvSpPr/>
            <p:nvPr/>
          </p:nvSpPr>
          <p:spPr>
            <a:xfrm>
              <a:off x="4855278" y="2685599"/>
              <a:ext cx="3516233" cy="511992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dirty="0">
                <a:latin typeface="Lato Light" panose="020F0502020204030203" pitchFamily="34" charset="0"/>
              </a:endParaRPr>
            </a:p>
          </p:txBody>
        </p:sp>
        <p:sp>
          <p:nvSpPr>
            <p:cNvPr id="9" name="Rounded Rectangle 17">
              <a:extLst>
                <a:ext uri="{FF2B5EF4-FFF2-40B4-BE49-F238E27FC236}">
                  <a16:creationId xmlns:a16="http://schemas.microsoft.com/office/drawing/2014/main" id="{59A0BEAF-8F08-E84D-8CD1-CD9A8B3111E6}"/>
                </a:ext>
              </a:extLst>
            </p:cNvPr>
            <p:cNvSpPr/>
            <p:nvPr/>
          </p:nvSpPr>
          <p:spPr>
            <a:xfrm>
              <a:off x="4855278" y="3888334"/>
              <a:ext cx="3516233" cy="511992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dirty="0">
                <a:latin typeface="Lato Light" panose="020F0502020204030203" pitchFamily="34" charset="0"/>
              </a:endParaRPr>
            </a:p>
          </p:txBody>
        </p:sp>
        <p:cxnSp>
          <p:nvCxnSpPr>
            <p:cNvPr id="10" name="Straight Connector 34">
              <a:extLst>
                <a:ext uri="{FF2B5EF4-FFF2-40B4-BE49-F238E27FC236}">
                  <a16:creationId xmlns:a16="http://schemas.microsoft.com/office/drawing/2014/main" id="{45B12D08-A232-1645-A105-2BC5ED0B58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4805" y="1630655"/>
              <a:ext cx="3235507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31">
              <a:extLst>
                <a:ext uri="{FF2B5EF4-FFF2-40B4-BE49-F238E27FC236}">
                  <a16:creationId xmlns:a16="http://schemas.microsoft.com/office/drawing/2014/main" id="{F0D95A8B-ED8B-ED4B-B38D-A8C8F01AB9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13687" y="1630655"/>
              <a:ext cx="3235507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">
              <a:extLst>
                <a:ext uri="{FF2B5EF4-FFF2-40B4-BE49-F238E27FC236}">
                  <a16:creationId xmlns:a16="http://schemas.microsoft.com/office/drawing/2014/main" id="{7CBC00E3-1825-374A-86B8-61E465BBAFF4}"/>
                </a:ext>
              </a:extLst>
            </p:cNvPr>
            <p:cNvSpPr/>
            <p:nvPr/>
          </p:nvSpPr>
          <p:spPr>
            <a:xfrm>
              <a:off x="858877" y="2075215"/>
              <a:ext cx="476455" cy="511992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dirty="0">
                <a:latin typeface="Lato Light" panose="020F0502020204030203" pitchFamily="34" charset="0"/>
              </a:endParaRPr>
            </a:p>
          </p:txBody>
        </p:sp>
        <p:sp>
          <p:nvSpPr>
            <p:cNvPr id="13" name="Oval 4">
              <a:extLst>
                <a:ext uri="{FF2B5EF4-FFF2-40B4-BE49-F238E27FC236}">
                  <a16:creationId xmlns:a16="http://schemas.microsoft.com/office/drawing/2014/main" id="{D7BBF6B3-C1B8-F04B-B236-056E681C8686}"/>
                </a:ext>
              </a:extLst>
            </p:cNvPr>
            <p:cNvSpPr/>
            <p:nvPr/>
          </p:nvSpPr>
          <p:spPr>
            <a:xfrm>
              <a:off x="861377" y="2778617"/>
              <a:ext cx="476455" cy="511992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dirty="0">
                <a:latin typeface="Lato Light" panose="020F0502020204030203" pitchFamily="34" charset="0"/>
              </a:endParaRPr>
            </a:p>
          </p:txBody>
        </p:sp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ED7B0A12-3F84-494A-A143-055695EC5BAC}"/>
                </a:ext>
              </a:extLst>
            </p:cNvPr>
            <p:cNvSpPr/>
            <p:nvPr/>
          </p:nvSpPr>
          <p:spPr>
            <a:xfrm>
              <a:off x="997549" y="3488636"/>
              <a:ext cx="3474209" cy="520368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endParaRPr lang="fr-FR" sz="1000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6">
              <a:extLst>
                <a:ext uri="{FF2B5EF4-FFF2-40B4-BE49-F238E27FC236}">
                  <a16:creationId xmlns:a16="http://schemas.microsoft.com/office/drawing/2014/main" id="{902CE3C2-9AFA-2B4E-B584-8600E2F56B94}"/>
                </a:ext>
              </a:extLst>
            </p:cNvPr>
            <p:cNvSpPr/>
            <p:nvPr/>
          </p:nvSpPr>
          <p:spPr>
            <a:xfrm>
              <a:off x="846777" y="3477680"/>
              <a:ext cx="476455" cy="511992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dirty="0">
                <a:latin typeface="Lato Light" panose="020F0502020204030203" pitchFamily="34" charset="0"/>
              </a:endParaRPr>
            </a:p>
          </p:txBody>
        </p:sp>
        <p:sp>
          <p:nvSpPr>
            <p:cNvPr id="16" name="Rounded Rectangle 11">
              <a:extLst>
                <a:ext uri="{FF2B5EF4-FFF2-40B4-BE49-F238E27FC236}">
                  <a16:creationId xmlns:a16="http://schemas.microsoft.com/office/drawing/2014/main" id="{DD2D2912-0BB1-A741-8337-164A3C237213}"/>
                </a:ext>
              </a:extLst>
            </p:cNvPr>
            <p:cNvSpPr/>
            <p:nvPr/>
          </p:nvSpPr>
          <p:spPr>
            <a:xfrm>
              <a:off x="4855277" y="2081373"/>
              <a:ext cx="3516234" cy="511992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dirty="0">
                <a:latin typeface="Lato Light" panose="020F0502020204030203" pitchFamily="34" charset="0"/>
              </a:endParaRPr>
            </a:p>
          </p:txBody>
        </p:sp>
        <p:sp>
          <p:nvSpPr>
            <p:cNvPr id="19" name="Rounded Rectangle 15">
              <a:extLst>
                <a:ext uri="{FF2B5EF4-FFF2-40B4-BE49-F238E27FC236}">
                  <a16:creationId xmlns:a16="http://schemas.microsoft.com/office/drawing/2014/main" id="{6677F9D6-1B9F-D64E-A32C-6A1E07D74FE9}"/>
                </a:ext>
              </a:extLst>
            </p:cNvPr>
            <p:cNvSpPr/>
            <p:nvPr/>
          </p:nvSpPr>
          <p:spPr>
            <a:xfrm>
              <a:off x="4855278" y="3287918"/>
              <a:ext cx="3516233" cy="511992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dirty="0">
                <a:latin typeface="Lato Light" panose="020F0502020204030203" pitchFamily="34" charset="0"/>
              </a:endParaRPr>
            </a:p>
          </p:txBody>
        </p:sp>
        <p:sp>
          <p:nvSpPr>
            <p:cNvPr id="22" name="Chevron 21">
              <a:extLst>
                <a:ext uri="{FF2B5EF4-FFF2-40B4-BE49-F238E27FC236}">
                  <a16:creationId xmlns:a16="http://schemas.microsoft.com/office/drawing/2014/main" id="{78BAEA5B-153C-AD4A-ADAD-46DC67630261}"/>
                </a:ext>
              </a:extLst>
            </p:cNvPr>
            <p:cNvSpPr/>
            <p:nvPr/>
          </p:nvSpPr>
          <p:spPr>
            <a:xfrm>
              <a:off x="1505162" y="1449820"/>
              <a:ext cx="2041579" cy="363071"/>
            </a:xfrm>
            <a:prstGeom prst="chevron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dirty="0">
                <a:solidFill>
                  <a:schemeClr val="tx1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23" name="Chevron 22">
              <a:extLst>
                <a:ext uri="{FF2B5EF4-FFF2-40B4-BE49-F238E27FC236}">
                  <a16:creationId xmlns:a16="http://schemas.microsoft.com/office/drawing/2014/main" id="{729A5A60-6423-0F4E-B487-91401DB41310}"/>
                </a:ext>
              </a:extLst>
            </p:cNvPr>
            <p:cNvSpPr/>
            <p:nvPr/>
          </p:nvSpPr>
          <p:spPr>
            <a:xfrm flipH="1">
              <a:off x="5512363" y="1451298"/>
              <a:ext cx="2095082" cy="363071"/>
            </a:xfrm>
            <a:prstGeom prst="chevron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dirty="0">
                <a:solidFill>
                  <a:schemeClr val="tx1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2277C497-87F2-A641-BC52-14D950F2715E}"/>
                </a:ext>
              </a:extLst>
            </p:cNvPr>
            <p:cNvSpPr/>
            <p:nvPr/>
          </p:nvSpPr>
          <p:spPr>
            <a:xfrm>
              <a:off x="4254780" y="1309399"/>
              <a:ext cx="317220" cy="643912"/>
            </a:xfrm>
            <a:custGeom>
              <a:avLst/>
              <a:gdLst>
                <a:gd name="connsiteX0" fmla="*/ 845921 w 845921"/>
                <a:gd name="connsiteY0" fmla="*/ 0 h 1717099"/>
                <a:gd name="connsiteX1" fmla="*/ 845921 w 845921"/>
                <a:gd name="connsiteY1" fmla="*/ 1717099 h 1717099"/>
                <a:gd name="connsiteX2" fmla="*/ 771371 w 845921"/>
                <a:gd name="connsiteY2" fmla="*/ 1713334 h 1717099"/>
                <a:gd name="connsiteX3" fmla="*/ 0 w 845921"/>
                <a:gd name="connsiteY3" fmla="*/ 858549 h 1717099"/>
                <a:gd name="connsiteX4" fmla="*/ 771371 w 845921"/>
                <a:gd name="connsiteY4" fmla="*/ 3764 h 1717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5921" h="1717099">
                  <a:moveTo>
                    <a:pt x="845921" y="0"/>
                  </a:moveTo>
                  <a:lnTo>
                    <a:pt x="845921" y="1717099"/>
                  </a:lnTo>
                  <a:lnTo>
                    <a:pt x="771371" y="1713334"/>
                  </a:lnTo>
                  <a:cubicBezTo>
                    <a:pt x="338103" y="1669333"/>
                    <a:pt x="0" y="1303426"/>
                    <a:pt x="0" y="858549"/>
                  </a:cubicBezTo>
                  <a:cubicBezTo>
                    <a:pt x="0" y="413673"/>
                    <a:pt x="338103" y="47765"/>
                    <a:pt x="771371" y="3764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dirty="0">
                <a:latin typeface="Lato Light" panose="020F0502020204030203" pitchFamily="34" charset="0"/>
              </a:endParaRPr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5B513782-EF45-1D4F-8B5B-EE5D50DD5412}"/>
                </a:ext>
              </a:extLst>
            </p:cNvPr>
            <p:cNvSpPr/>
            <p:nvPr/>
          </p:nvSpPr>
          <p:spPr>
            <a:xfrm rot="10800000">
              <a:off x="4572001" y="1309399"/>
              <a:ext cx="317220" cy="643912"/>
            </a:xfrm>
            <a:custGeom>
              <a:avLst/>
              <a:gdLst>
                <a:gd name="connsiteX0" fmla="*/ 845921 w 845921"/>
                <a:gd name="connsiteY0" fmla="*/ 0 h 1717099"/>
                <a:gd name="connsiteX1" fmla="*/ 845921 w 845921"/>
                <a:gd name="connsiteY1" fmla="*/ 1717099 h 1717099"/>
                <a:gd name="connsiteX2" fmla="*/ 771371 w 845921"/>
                <a:gd name="connsiteY2" fmla="*/ 1713334 h 1717099"/>
                <a:gd name="connsiteX3" fmla="*/ 0 w 845921"/>
                <a:gd name="connsiteY3" fmla="*/ 858549 h 1717099"/>
                <a:gd name="connsiteX4" fmla="*/ 771371 w 845921"/>
                <a:gd name="connsiteY4" fmla="*/ 3764 h 1717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5921" h="1717099">
                  <a:moveTo>
                    <a:pt x="845921" y="0"/>
                  </a:moveTo>
                  <a:lnTo>
                    <a:pt x="845921" y="1717099"/>
                  </a:lnTo>
                  <a:lnTo>
                    <a:pt x="771371" y="1713334"/>
                  </a:lnTo>
                  <a:cubicBezTo>
                    <a:pt x="338103" y="1669333"/>
                    <a:pt x="0" y="1303426"/>
                    <a:pt x="0" y="858549"/>
                  </a:cubicBezTo>
                  <a:cubicBezTo>
                    <a:pt x="0" y="413673"/>
                    <a:pt x="338103" y="47765"/>
                    <a:pt x="771371" y="3764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dirty="0">
                <a:latin typeface="Lato Light" panose="020F0502020204030203" pitchFamily="34" charset="0"/>
              </a:endParaRPr>
            </a:p>
          </p:txBody>
        </p:sp>
        <p:sp>
          <p:nvSpPr>
            <p:cNvPr id="31" name="TextBox 57">
              <a:extLst>
                <a:ext uri="{FF2B5EF4-FFF2-40B4-BE49-F238E27FC236}">
                  <a16:creationId xmlns:a16="http://schemas.microsoft.com/office/drawing/2014/main" id="{4CBF6C0E-7DE5-FC41-8940-644E34B76DE8}"/>
                </a:ext>
              </a:extLst>
            </p:cNvPr>
            <p:cNvSpPr txBox="1"/>
            <p:nvPr/>
          </p:nvSpPr>
          <p:spPr>
            <a:xfrm>
              <a:off x="1652206" y="1515010"/>
              <a:ext cx="1780305" cy="28616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SITUATION ACTUELLE</a:t>
              </a:r>
              <a:endParaRPr lang="en-US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</p:grpSp>
      <p:grpSp>
        <p:nvGrpSpPr>
          <p:cNvPr id="35" name="Groupe 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36" name="Rectangle 35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37" name="Image 9" descr="Gatineau_logo_Blanc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Titre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720000" y="539999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La démarche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endParaRPr lang="fr-CA" sz="1800" b="0" dirty="0">
              <a:solidFill>
                <a:srgbClr val="74B6A7"/>
              </a:solidFill>
            </a:endParaRPr>
          </a:p>
        </p:txBody>
      </p:sp>
      <p:sp>
        <p:nvSpPr>
          <p:cNvPr id="60" name="Subtitle 2">
            <a:extLst>
              <a:ext uri="{FF2B5EF4-FFF2-40B4-BE49-F238E27FC236}">
                <a16:creationId xmlns:a16="http://schemas.microsoft.com/office/drawing/2014/main" id="{CBF749C7-3947-124A-8E78-FCF5767165A9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731789" y="2379278"/>
            <a:ext cx="3507793" cy="3539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1150" dirty="0" smtClean="0">
                <a:solidFill>
                  <a:schemeClr val="tx1"/>
                </a:solidFill>
                <a:latin typeface="+mn-lt"/>
              </a:rPr>
              <a:t>Plan </a:t>
            </a:r>
            <a:r>
              <a:rPr lang="fr-FR" sz="1150" dirty="0">
                <a:solidFill>
                  <a:schemeClr val="tx1"/>
                </a:solidFill>
                <a:latin typeface="+mn-lt"/>
              </a:rPr>
              <a:t>directeur des infrastructures récréatives, sportives et communautaires </a:t>
            </a:r>
            <a:r>
              <a:rPr lang="fr-FR" sz="1150" dirty="0" smtClean="0">
                <a:solidFill>
                  <a:schemeClr val="tx1"/>
                </a:solidFill>
                <a:latin typeface="+mn-lt"/>
              </a:rPr>
              <a:t>désuet</a:t>
            </a:r>
            <a:endParaRPr lang="fr-FR" sz="115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1" name="Subtitle 2">
            <a:extLst>
              <a:ext uri="{FF2B5EF4-FFF2-40B4-BE49-F238E27FC236}">
                <a16:creationId xmlns:a16="http://schemas.microsoft.com/office/drawing/2014/main" id="{8BDA0FC2-2D2A-EF4D-BC48-E898D1DBBE98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731568" y="3113390"/>
            <a:ext cx="3516556" cy="3539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1150" dirty="0">
                <a:solidFill>
                  <a:schemeClr val="tx1"/>
                </a:solidFill>
                <a:latin typeface="+mn-lt"/>
              </a:rPr>
              <a:t>Planification des </a:t>
            </a:r>
            <a:r>
              <a:rPr lang="fr-FR" sz="1150" dirty="0" smtClean="0">
                <a:solidFill>
                  <a:schemeClr val="tx1"/>
                </a:solidFill>
                <a:latin typeface="+mn-lt"/>
              </a:rPr>
              <a:t>travaux, appuyée </a:t>
            </a:r>
            <a:r>
              <a:rPr lang="fr-FR" sz="1150" dirty="0">
                <a:solidFill>
                  <a:schemeClr val="tx1"/>
                </a:solidFill>
                <a:latin typeface="+mn-lt"/>
              </a:rPr>
              <a:t>sur une lecture disparate </a:t>
            </a:r>
            <a:r>
              <a:rPr lang="fr-FR" sz="1150" dirty="0" smtClean="0">
                <a:solidFill>
                  <a:schemeClr val="tx1"/>
                </a:solidFill>
                <a:latin typeface="+mn-lt"/>
              </a:rPr>
              <a:t>des </a:t>
            </a:r>
            <a:r>
              <a:rPr lang="fr-FR" sz="1150" dirty="0">
                <a:solidFill>
                  <a:schemeClr val="tx1"/>
                </a:solidFill>
                <a:latin typeface="+mn-lt"/>
              </a:rPr>
              <a:t>besoins de la </a:t>
            </a:r>
            <a:r>
              <a:rPr lang="fr-FR" sz="1150" dirty="0" smtClean="0">
                <a:solidFill>
                  <a:schemeClr val="tx1"/>
                </a:solidFill>
                <a:latin typeface="+mn-lt"/>
              </a:rPr>
              <a:t>communauté</a:t>
            </a:r>
            <a:endParaRPr lang="en-US" sz="1150" dirty="0">
              <a:solidFill>
                <a:schemeClr val="tx1"/>
              </a:solidFill>
              <a:latin typeface="+mn-lt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2" name="ZoneTexte 61"/>
          <p:cNvSpPr txBox="1"/>
          <p:nvPr>
            <p:custDataLst>
              <p:tags r:id="rId6"/>
            </p:custDataLst>
          </p:nvPr>
        </p:nvSpPr>
        <p:spPr>
          <a:xfrm>
            <a:off x="735126" y="3807471"/>
            <a:ext cx="3582274" cy="530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r-FR" sz="1150" kern="1200" dirty="0">
                <a:solidFill>
                  <a:schemeClr val="tx1"/>
                </a:solidFill>
                <a:latin typeface="+mn-lt"/>
                <a:ea typeface="+mn-ea"/>
                <a:cs typeface="Open Sans Light"/>
              </a:rPr>
              <a:t>Les fonds </a:t>
            </a:r>
            <a:r>
              <a:rPr lang="fr-FR" sz="1150" kern="1200" dirty="0" smtClean="0">
                <a:solidFill>
                  <a:schemeClr val="tx1"/>
                </a:solidFill>
                <a:latin typeface="+mn-lt"/>
                <a:ea typeface="+mn-ea"/>
                <a:cs typeface="Open Sans Light"/>
              </a:rPr>
              <a:t>disponibles </a:t>
            </a:r>
            <a:r>
              <a:rPr lang="fr-FR" sz="1150" kern="1200" dirty="0">
                <a:solidFill>
                  <a:schemeClr val="tx1"/>
                </a:solidFill>
                <a:latin typeface="+mn-lt"/>
                <a:ea typeface="+mn-ea"/>
                <a:cs typeface="Open Sans Light"/>
              </a:rPr>
              <a:t>servent majoritairement </a:t>
            </a:r>
            <a:r>
              <a:rPr lang="fr-FR" sz="1150" kern="1200" dirty="0" smtClean="0">
                <a:solidFill>
                  <a:schemeClr val="tx1"/>
                </a:solidFill>
                <a:latin typeface="+mn-lt"/>
                <a:ea typeface="+mn-ea"/>
                <a:cs typeface="Open Sans Light"/>
              </a:rPr>
              <a:t/>
            </a:r>
            <a:br>
              <a:rPr lang="fr-FR" sz="1150" kern="1200" dirty="0" smtClean="0">
                <a:solidFill>
                  <a:schemeClr val="tx1"/>
                </a:solidFill>
                <a:latin typeface="+mn-lt"/>
                <a:ea typeface="+mn-ea"/>
                <a:cs typeface="Open Sans Light"/>
              </a:rPr>
            </a:br>
            <a:r>
              <a:rPr lang="fr-FR" sz="1150" kern="1200" dirty="0" smtClean="0">
                <a:solidFill>
                  <a:schemeClr val="tx1"/>
                </a:solidFill>
                <a:latin typeface="+mn-lt"/>
                <a:ea typeface="+mn-ea"/>
                <a:cs typeface="Open Sans Light"/>
              </a:rPr>
              <a:t>au </a:t>
            </a:r>
            <a:r>
              <a:rPr lang="fr-FR" sz="1150" kern="1200" dirty="0">
                <a:solidFill>
                  <a:schemeClr val="tx1"/>
                </a:solidFill>
                <a:latin typeface="+mn-lt"/>
                <a:ea typeface="+mn-ea"/>
                <a:cs typeface="Open Sans Light"/>
              </a:rPr>
              <a:t>maintien des équipements en place et </a:t>
            </a:r>
            <a:r>
              <a:rPr lang="fr-FR" sz="1150" kern="1200" dirty="0" smtClean="0">
                <a:solidFill>
                  <a:schemeClr val="tx1"/>
                </a:solidFill>
                <a:latin typeface="+mn-lt"/>
                <a:ea typeface="+mn-ea"/>
                <a:cs typeface="Open Sans Light"/>
              </a:rPr>
              <a:t>permettent très </a:t>
            </a:r>
            <a:r>
              <a:rPr lang="fr-FR" sz="1150" kern="1200" dirty="0">
                <a:solidFill>
                  <a:schemeClr val="tx1"/>
                </a:solidFill>
                <a:latin typeface="+mn-lt"/>
                <a:ea typeface="+mn-ea"/>
                <a:cs typeface="Open Sans Light"/>
              </a:rPr>
              <a:t>peu le développement de </a:t>
            </a:r>
            <a:r>
              <a:rPr lang="fr-FR" sz="1150" kern="1200" dirty="0" smtClean="0">
                <a:solidFill>
                  <a:schemeClr val="tx1"/>
                </a:solidFill>
                <a:latin typeface="+mn-lt"/>
                <a:ea typeface="+mn-ea"/>
                <a:cs typeface="Open Sans Light"/>
              </a:rPr>
              <a:t>nouvelles infrastructures</a:t>
            </a:r>
            <a:endParaRPr lang="fr-FR" sz="1150" kern="1200" dirty="0">
              <a:solidFill>
                <a:schemeClr val="tx1"/>
              </a:solidFill>
              <a:latin typeface="+mn-lt"/>
              <a:ea typeface="+mn-ea"/>
              <a:cs typeface="Open Sans Light"/>
            </a:endParaRPr>
          </a:p>
        </p:txBody>
      </p:sp>
      <p:sp>
        <p:nvSpPr>
          <p:cNvPr id="63" name="ZoneTexte 62"/>
          <p:cNvSpPr txBox="1"/>
          <p:nvPr>
            <p:custDataLst>
              <p:tags r:id="rId7"/>
            </p:custDataLst>
          </p:nvPr>
        </p:nvSpPr>
        <p:spPr>
          <a:xfrm>
            <a:off x="5303331" y="2308667"/>
            <a:ext cx="3446600" cy="463083"/>
          </a:xfrm>
          <a:prstGeom prst="rect">
            <a:avLst/>
          </a:prstGeom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defTabSz="444500"/>
            <a:r>
              <a:rPr lang="fr-FR" sz="1150" kern="1200" dirty="0">
                <a:solidFill>
                  <a:schemeClr val="tx1"/>
                </a:solidFill>
                <a:cs typeface="Open Sans Light"/>
              </a:rPr>
              <a:t>Plan directeur à jour </a:t>
            </a:r>
            <a:r>
              <a:rPr lang="fr-FR" sz="1150" kern="1200" dirty="0" smtClean="0">
                <a:solidFill>
                  <a:schemeClr val="tx1"/>
                </a:solidFill>
                <a:cs typeface="Open Sans Light"/>
              </a:rPr>
              <a:t>et guidant les interventions </a:t>
            </a:r>
            <a:r>
              <a:rPr lang="fr-FR" sz="1150" kern="1200" dirty="0">
                <a:solidFill>
                  <a:schemeClr val="tx1"/>
                </a:solidFill>
                <a:cs typeface="Open Sans Light"/>
              </a:rPr>
              <a:t>municipales</a:t>
            </a:r>
          </a:p>
        </p:txBody>
      </p:sp>
      <p:sp>
        <p:nvSpPr>
          <p:cNvPr id="64" name="Subtitle 2">
            <a:extLst>
              <a:ext uri="{FF2B5EF4-FFF2-40B4-BE49-F238E27FC236}">
                <a16:creationId xmlns:a16="http://schemas.microsoft.com/office/drawing/2014/main" id="{196753E0-4E34-974E-B702-83850DC33ACC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5303331" y="3004757"/>
            <a:ext cx="3446597" cy="3539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1150" dirty="0" smtClean="0">
                <a:solidFill>
                  <a:schemeClr val="tx1"/>
                </a:solidFill>
                <a:latin typeface="+mn-lt"/>
              </a:rPr>
              <a:t>Plan d’investissements communautaires </a:t>
            </a:r>
            <a:r>
              <a:rPr lang="fr-FR" sz="950" dirty="0" smtClean="0">
                <a:solidFill>
                  <a:schemeClr val="tx1"/>
                </a:solidFill>
                <a:latin typeface="+mn-lt"/>
              </a:rPr>
              <a:t>(PIC) </a:t>
            </a:r>
            <a:r>
              <a:rPr lang="fr-FR" sz="115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fr-FR" sz="1150" dirty="0" smtClean="0">
                <a:solidFill>
                  <a:schemeClr val="tx1"/>
                </a:solidFill>
                <a:latin typeface="+mn-lt"/>
              </a:rPr>
            </a:br>
            <a:r>
              <a:rPr lang="fr-FR" sz="1150" dirty="0" smtClean="0">
                <a:solidFill>
                  <a:schemeClr val="tx1"/>
                </a:solidFill>
                <a:latin typeface="+mn-lt"/>
              </a:rPr>
              <a:t>pour </a:t>
            </a:r>
            <a:r>
              <a:rPr lang="fr-FR" sz="1150" dirty="0">
                <a:solidFill>
                  <a:schemeClr val="tx1"/>
                </a:solidFill>
                <a:latin typeface="+mn-lt"/>
              </a:rPr>
              <a:t>l’ensemble des volets du </a:t>
            </a:r>
            <a:r>
              <a:rPr lang="fr-FR" sz="1150" dirty="0" smtClean="0">
                <a:solidFill>
                  <a:schemeClr val="tx1"/>
                </a:solidFill>
                <a:latin typeface="+mn-lt"/>
              </a:rPr>
              <a:t>Plan directeur</a:t>
            </a:r>
            <a:endParaRPr lang="fr-FR" sz="115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5" name="Subtitle 2">
            <a:extLst>
              <a:ext uri="{FF2B5EF4-FFF2-40B4-BE49-F238E27FC236}">
                <a16:creationId xmlns:a16="http://schemas.microsoft.com/office/drawing/2014/main" id="{6F6A9778-CDB7-8542-BEA7-F4E4E85FA722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5303332" y="3666205"/>
            <a:ext cx="3446596" cy="3539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1150" dirty="0" smtClean="0">
                <a:solidFill>
                  <a:schemeClr val="tx1"/>
                </a:solidFill>
                <a:latin typeface="+mn-lt"/>
              </a:rPr>
              <a:t>Une </a:t>
            </a:r>
            <a:r>
              <a:rPr lang="fr-FR" sz="1150" dirty="0">
                <a:solidFill>
                  <a:schemeClr val="tx1"/>
                </a:solidFill>
                <a:latin typeface="+mn-lt"/>
              </a:rPr>
              <a:t>gouvernance </a:t>
            </a:r>
            <a:r>
              <a:rPr lang="fr-FR" sz="1150" dirty="0" smtClean="0">
                <a:solidFill>
                  <a:schemeClr val="tx1"/>
                </a:solidFill>
                <a:latin typeface="+mn-lt"/>
              </a:rPr>
              <a:t>améliorée </a:t>
            </a:r>
            <a:r>
              <a:rPr lang="fr-FR" sz="1150" dirty="0">
                <a:solidFill>
                  <a:schemeClr val="tx1"/>
                </a:solidFill>
                <a:latin typeface="+mn-lt"/>
              </a:rPr>
              <a:t>et un mécanisme </a:t>
            </a:r>
            <a:r>
              <a:rPr lang="fr-FR" sz="115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fr-FR" sz="1150" dirty="0" smtClean="0">
                <a:solidFill>
                  <a:schemeClr val="tx1"/>
                </a:solidFill>
                <a:latin typeface="+mn-lt"/>
              </a:rPr>
            </a:br>
            <a:r>
              <a:rPr lang="fr-FR" sz="1150" dirty="0" smtClean="0">
                <a:solidFill>
                  <a:schemeClr val="tx1"/>
                </a:solidFill>
                <a:latin typeface="+mn-lt"/>
              </a:rPr>
              <a:t>de </a:t>
            </a:r>
            <a:r>
              <a:rPr lang="fr-FR" sz="1150" dirty="0">
                <a:solidFill>
                  <a:schemeClr val="tx1"/>
                </a:solidFill>
                <a:latin typeface="+mn-lt"/>
              </a:rPr>
              <a:t>consultation continue de la </a:t>
            </a:r>
            <a:r>
              <a:rPr lang="fr-FR" sz="1150" dirty="0" smtClean="0">
                <a:solidFill>
                  <a:schemeClr val="tx1"/>
                </a:solidFill>
                <a:latin typeface="+mn-lt"/>
              </a:rPr>
              <a:t>population</a:t>
            </a:r>
            <a:endParaRPr lang="fr-FR" sz="115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6" name="Subtitle 2">
            <a:extLst>
              <a:ext uri="{FF2B5EF4-FFF2-40B4-BE49-F238E27FC236}">
                <a16:creationId xmlns:a16="http://schemas.microsoft.com/office/drawing/2014/main" id="{B4730610-8C43-AC4D-A041-EAF334A8BFED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5303332" y="4311977"/>
            <a:ext cx="3446598" cy="3539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1150" dirty="0">
                <a:solidFill>
                  <a:schemeClr val="tx1"/>
                </a:solidFill>
                <a:latin typeface="+mn-lt"/>
              </a:rPr>
              <a:t>Des outils technologiques facilitant la planification </a:t>
            </a:r>
            <a:r>
              <a:rPr lang="fr-FR" sz="115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fr-FR" sz="1150" dirty="0" smtClean="0">
                <a:solidFill>
                  <a:schemeClr val="tx1"/>
                </a:solidFill>
                <a:latin typeface="+mn-lt"/>
              </a:rPr>
            </a:br>
            <a:r>
              <a:rPr lang="fr-FR" sz="1150" dirty="0" smtClean="0">
                <a:solidFill>
                  <a:schemeClr val="tx1"/>
                </a:solidFill>
                <a:latin typeface="+mn-lt"/>
              </a:rPr>
              <a:t>et </a:t>
            </a:r>
            <a:r>
              <a:rPr lang="fr-FR" sz="1150" dirty="0">
                <a:solidFill>
                  <a:schemeClr val="tx1"/>
                </a:solidFill>
                <a:latin typeface="+mn-lt"/>
              </a:rPr>
              <a:t>la prise de </a:t>
            </a:r>
            <a:r>
              <a:rPr lang="fr-FR" sz="1150" dirty="0" smtClean="0">
                <a:solidFill>
                  <a:schemeClr val="tx1"/>
                </a:solidFill>
                <a:latin typeface="+mn-lt"/>
              </a:rPr>
              <a:t>décision</a:t>
            </a:r>
            <a:endParaRPr lang="fr-FR" sz="115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7" name="Oval 1">
            <a:extLst>
              <a:ext uri="{FF2B5EF4-FFF2-40B4-BE49-F238E27FC236}">
                <a16:creationId xmlns:a16="http://schemas.microsoft.com/office/drawing/2014/main" id="{7CBC00E3-1825-374A-86B8-61E465BBAFF4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705246" y="2250885"/>
            <a:ext cx="549641" cy="5506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>
              <a:latin typeface="Lato Light" panose="020F0502020204030203" pitchFamily="34" charset="0"/>
            </a:endParaRPr>
          </a:p>
        </p:txBody>
      </p:sp>
      <p:sp>
        <p:nvSpPr>
          <p:cNvPr id="68" name="Oval 1">
            <a:extLst>
              <a:ext uri="{FF2B5EF4-FFF2-40B4-BE49-F238E27FC236}">
                <a16:creationId xmlns:a16="http://schemas.microsoft.com/office/drawing/2014/main" id="{7CBC00E3-1825-374A-86B8-61E465BBAFF4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4701723" y="2920022"/>
            <a:ext cx="549641" cy="5506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>
              <a:latin typeface="Lato Light" panose="020F0502020204030203" pitchFamily="34" charset="0"/>
            </a:endParaRPr>
          </a:p>
        </p:txBody>
      </p:sp>
      <p:sp>
        <p:nvSpPr>
          <p:cNvPr id="69" name="Oval 1">
            <a:extLst>
              <a:ext uri="{FF2B5EF4-FFF2-40B4-BE49-F238E27FC236}">
                <a16:creationId xmlns:a16="http://schemas.microsoft.com/office/drawing/2014/main" id="{7CBC00E3-1825-374A-86B8-61E465BBAFF4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4710035" y="3589159"/>
            <a:ext cx="549641" cy="5506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>
              <a:latin typeface="Lato Light" panose="020F0502020204030203" pitchFamily="34" charset="0"/>
            </a:endParaRPr>
          </a:p>
        </p:txBody>
      </p:sp>
      <p:sp>
        <p:nvSpPr>
          <p:cNvPr id="70" name="Oval 1">
            <a:extLst>
              <a:ext uri="{FF2B5EF4-FFF2-40B4-BE49-F238E27FC236}">
                <a16:creationId xmlns:a16="http://schemas.microsoft.com/office/drawing/2014/main" id="{7CBC00E3-1825-374A-86B8-61E465BBAFF4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4710034" y="4193631"/>
            <a:ext cx="549641" cy="5506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>
              <a:latin typeface="Lato Light" panose="020F0502020204030203" pitchFamily="34" charset="0"/>
            </a:endParaRPr>
          </a:p>
        </p:txBody>
      </p:sp>
      <p:sp>
        <p:nvSpPr>
          <p:cNvPr id="39" name="Espace réservé du numéro de diapositive 3"/>
          <p:cNvSpPr txBox="1">
            <a:spLocks/>
          </p:cNvSpPr>
          <p:nvPr>
            <p:custDataLst>
              <p:tags r:id="rId15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11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40" name="Connecteur droit 39"/>
          <p:cNvCxnSpPr/>
          <p:nvPr>
            <p:custDataLst>
              <p:tags r:id="rId16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57">
            <a:extLst>
              <a:ext uri="{FF2B5EF4-FFF2-40B4-BE49-F238E27FC236}">
                <a16:creationId xmlns:a16="http://schemas.microsoft.com/office/drawing/2014/main" id="{4CBF6C0E-7DE5-FC41-8940-644E34B76DE8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5562839" y="1658081"/>
            <a:ext cx="2183611" cy="30777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SITUATION SOUHAITÉE</a:t>
            </a:r>
            <a:endParaRPr lang="en-US" b="1" dirty="0">
              <a:solidFill>
                <a:schemeClr val="bg1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6247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Espace réservé du contenu 4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41437509"/>
              </p:ext>
            </p:extLst>
          </p:nvPr>
        </p:nvGraphicFramePr>
        <p:xfrm>
          <a:off x="174171" y="1628844"/>
          <a:ext cx="8812163" cy="2786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5" name="Groupe 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6" name="Rectangle 5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7" name="Image 9" descr="Gatineau_logo_Blanc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tre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720000" y="539999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Hiérarchisation </a:t>
            </a:r>
            <a:br>
              <a:rPr lang="fr-CA" sz="2400" dirty="0" smtClean="0">
                <a:solidFill>
                  <a:srgbClr val="74B6A7"/>
                </a:solidFill>
              </a:rPr>
            </a:br>
            <a:r>
              <a:rPr lang="fr-CA" sz="2400" dirty="0" smtClean="0">
                <a:solidFill>
                  <a:srgbClr val="74B6A7"/>
                </a:solidFill>
              </a:rPr>
              <a:t>des outils de planification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endParaRPr lang="fr-CA" sz="1800" b="0" dirty="0">
              <a:solidFill>
                <a:srgbClr val="74B6A7"/>
              </a:solidFill>
            </a:endParaRPr>
          </a:p>
        </p:txBody>
      </p:sp>
      <p:sp>
        <p:nvSpPr>
          <p:cNvPr id="9" name="Espace réservé du numéro de diapositive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12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0" name="Connecteur droit 9"/>
          <p:cNvCxnSpPr/>
          <p:nvPr>
            <p:custDataLst>
              <p:tags r:id="rId5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232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>
            <p:custDataLst>
              <p:tags r:id="rId1"/>
            </p:custDataLst>
          </p:nvPr>
        </p:nvGrpSpPr>
        <p:grpSpPr>
          <a:xfrm>
            <a:off x="-719114" y="1384062"/>
            <a:ext cx="10429336" cy="3175206"/>
            <a:chOff x="-1790300" y="4363462"/>
            <a:chExt cx="27807778" cy="7124193"/>
          </a:xfrm>
        </p:grpSpPr>
        <p:sp>
          <p:nvSpPr>
            <p:cNvPr id="5" name="Freeform 69">
              <a:extLst>
                <a:ext uri="{FF2B5EF4-FFF2-40B4-BE49-F238E27FC236}">
                  <a16:creationId xmlns:a16="http://schemas.microsoft.com/office/drawing/2014/main" id="{9CFDAC84-5060-7947-9072-B24E27C0EE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790300" y="5244056"/>
              <a:ext cx="27807778" cy="5744103"/>
            </a:xfrm>
            <a:custGeom>
              <a:avLst/>
              <a:gdLst>
                <a:gd name="T0" fmla="*/ 14021 w 19570"/>
                <a:gd name="T1" fmla="*/ 4382 h 4383"/>
                <a:gd name="T2" fmla="*/ 13556 w 19570"/>
                <a:gd name="T3" fmla="*/ 3916 h 4383"/>
                <a:gd name="T4" fmla="*/ 13556 w 19570"/>
                <a:gd name="T5" fmla="*/ 465 h 4383"/>
                <a:gd name="T6" fmla="*/ 10045 w 19570"/>
                <a:gd name="T7" fmla="*/ 408 h 4383"/>
                <a:gd name="T8" fmla="*/ 9988 w 19570"/>
                <a:gd name="T9" fmla="*/ 465 h 4383"/>
                <a:gd name="T10" fmla="*/ 9988 w 19570"/>
                <a:gd name="T11" fmla="*/ 3916 h 4383"/>
                <a:gd name="T12" fmla="*/ 6071 w 19570"/>
                <a:gd name="T13" fmla="*/ 4382 h 4383"/>
                <a:gd name="T14" fmla="*/ 5606 w 19570"/>
                <a:gd name="T15" fmla="*/ 3916 h 4383"/>
                <a:gd name="T16" fmla="*/ 5606 w 19570"/>
                <a:gd name="T17" fmla="*/ 465 h 4383"/>
                <a:gd name="T18" fmla="*/ 2096 w 19570"/>
                <a:gd name="T19" fmla="*/ 408 h 4383"/>
                <a:gd name="T20" fmla="*/ 2038 w 19570"/>
                <a:gd name="T21" fmla="*/ 465 h 4383"/>
                <a:gd name="T22" fmla="*/ 2038 w 19570"/>
                <a:gd name="T23" fmla="*/ 2758 h 4383"/>
                <a:gd name="T24" fmla="*/ 0 w 19570"/>
                <a:gd name="T25" fmla="*/ 3223 h 4383"/>
                <a:gd name="T26" fmla="*/ 1574 w 19570"/>
                <a:gd name="T27" fmla="*/ 2815 h 4383"/>
                <a:gd name="T28" fmla="*/ 1631 w 19570"/>
                <a:gd name="T29" fmla="*/ 2758 h 4383"/>
                <a:gd name="T30" fmla="*/ 1631 w 19570"/>
                <a:gd name="T31" fmla="*/ 465 h 4383"/>
                <a:gd name="T32" fmla="*/ 5549 w 19570"/>
                <a:gd name="T33" fmla="*/ 0 h 4383"/>
                <a:gd name="T34" fmla="*/ 6014 w 19570"/>
                <a:gd name="T35" fmla="*/ 465 h 4383"/>
                <a:gd name="T36" fmla="*/ 6014 w 19570"/>
                <a:gd name="T37" fmla="*/ 3916 h 4383"/>
                <a:gd name="T38" fmla="*/ 9524 w 19570"/>
                <a:gd name="T39" fmla="*/ 3974 h 4383"/>
                <a:gd name="T40" fmla="*/ 9581 w 19570"/>
                <a:gd name="T41" fmla="*/ 3916 h 4383"/>
                <a:gd name="T42" fmla="*/ 9581 w 19570"/>
                <a:gd name="T43" fmla="*/ 465 h 4383"/>
                <a:gd name="T44" fmla="*/ 13498 w 19570"/>
                <a:gd name="T45" fmla="*/ 0 h 4383"/>
                <a:gd name="T46" fmla="*/ 13963 w 19570"/>
                <a:gd name="T47" fmla="*/ 465 h 4383"/>
                <a:gd name="T48" fmla="*/ 13963 w 19570"/>
                <a:gd name="T49" fmla="*/ 3916 h 4383"/>
                <a:gd name="T50" fmla="*/ 17473 w 19570"/>
                <a:gd name="T51" fmla="*/ 3974 h 4383"/>
                <a:gd name="T52" fmla="*/ 17531 w 19570"/>
                <a:gd name="T53" fmla="*/ 3916 h 4383"/>
                <a:gd name="T54" fmla="*/ 17531 w 19570"/>
                <a:gd name="T55" fmla="*/ 1622 h 4383"/>
                <a:gd name="T56" fmla="*/ 19569 w 19570"/>
                <a:gd name="T57" fmla="*/ 1158 h 4383"/>
                <a:gd name="T58" fmla="*/ 17996 w 19570"/>
                <a:gd name="T59" fmla="*/ 1565 h 4383"/>
                <a:gd name="T60" fmla="*/ 17938 w 19570"/>
                <a:gd name="T61" fmla="*/ 1622 h 4383"/>
                <a:gd name="T62" fmla="*/ 17938 w 19570"/>
                <a:gd name="T63" fmla="*/ 3916 h 4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570" h="4383">
                  <a:moveTo>
                    <a:pt x="17473" y="4382"/>
                  </a:moveTo>
                  <a:lnTo>
                    <a:pt x="14021" y="4382"/>
                  </a:lnTo>
                  <a:lnTo>
                    <a:pt x="14021" y="4382"/>
                  </a:lnTo>
                  <a:cubicBezTo>
                    <a:pt x="13764" y="4382"/>
                    <a:pt x="13556" y="4173"/>
                    <a:pt x="13556" y="3916"/>
                  </a:cubicBezTo>
                  <a:lnTo>
                    <a:pt x="13556" y="465"/>
                  </a:lnTo>
                  <a:lnTo>
                    <a:pt x="13556" y="465"/>
                  </a:lnTo>
                  <a:cubicBezTo>
                    <a:pt x="13556" y="433"/>
                    <a:pt x="13529" y="408"/>
                    <a:pt x="13498" y="408"/>
                  </a:cubicBezTo>
                  <a:lnTo>
                    <a:pt x="10045" y="408"/>
                  </a:lnTo>
                  <a:lnTo>
                    <a:pt x="10045" y="408"/>
                  </a:lnTo>
                  <a:cubicBezTo>
                    <a:pt x="10014" y="408"/>
                    <a:pt x="9988" y="433"/>
                    <a:pt x="9988" y="465"/>
                  </a:cubicBezTo>
                  <a:lnTo>
                    <a:pt x="9988" y="3916"/>
                  </a:lnTo>
                  <a:lnTo>
                    <a:pt x="9988" y="3916"/>
                  </a:lnTo>
                  <a:cubicBezTo>
                    <a:pt x="9988" y="4173"/>
                    <a:pt x="9780" y="4382"/>
                    <a:pt x="9524" y="4382"/>
                  </a:cubicBezTo>
                  <a:lnTo>
                    <a:pt x="6071" y="4382"/>
                  </a:lnTo>
                  <a:lnTo>
                    <a:pt x="6071" y="4382"/>
                  </a:lnTo>
                  <a:cubicBezTo>
                    <a:pt x="5815" y="4382"/>
                    <a:pt x="5606" y="4173"/>
                    <a:pt x="5606" y="3916"/>
                  </a:cubicBezTo>
                  <a:lnTo>
                    <a:pt x="5606" y="465"/>
                  </a:lnTo>
                  <a:lnTo>
                    <a:pt x="5606" y="465"/>
                  </a:lnTo>
                  <a:cubicBezTo>
                    <a:pt x="5606" y="433"/>
                    <a:pt x="5580" y="408"/>
                    <a:pt x="5549" y="408"/>
                  </a:cubicBezTo>
                  <a:lnTo>
                    <a:pt x="2096" y="408"/>
                  </a:lnTo>
                  <a:lnTo>
                    <a:pt x="2096" y="408"/>
                  </a:lnTo>
                  <a:cubicBezTo>
                    <a:pt x="2065" y="408"/>
                    <a:pt x="2038" y="433"/>
                    <a:pt x="2038" y="465"/>
                  </a:cubicBezTo>
                  <a:lnTo>
                    <a:pt x="2038" y="2758"/>
                  </a:lnTo>
                  <a:lnTo>
                    <a:pt x="2038" y="2758"/>
                  </a:lnTo>
                  <a:cubicBezTo>
                    <a:pt x="2038" y="3015"/>
                    <a:pt x="1830" y="3223"/>
                    <a:pt x="1574" y="3223"/>
                  </a:cubicBezTo>
                  <a:lnTo>
                    <a:pt x="0" y="3223"/>
                  </a:lnTo>
                  <a:lnTo>
                    <a:pt x="0" y="2815"/>
                  </a:lnTo>
                  <a:lnTo>
                    <a:pt x="1574" y="2815"/>
                  </a:lnTo>
                  <a:lnTo>
                    <a:pt x="1574" y="2815"/>
                  </a:lnTo>
                  <a:cubicBezTo>
                    <a:pt x="1605" y="2815"/>
                    <a:pt x="1631" y="2790"/>
                    <a:pt x="1631" y="2758"/>
                  </a:cubicBezTo>
                  <a:lnTo>
                    <a:pt x="1631" y="465"/>
                  </a:lnTo>
                  <a:lnTo>
                    <a:pt x="1631" y="465"/>
                  </a:lnTo>
                  <a:cubicBezTo>
                    <a:pt x="1631" y="208"/>
                    <a:pt x="1840" y="0"/>
                    <a:pt x="2096" y="0"/>
                  </a:cubicBezTo>
                  <a:lnTo>
                    <a:pt x="5549" y="0"/>
                  </a:lnTo>
                  <a:lnTo>
                    <a:pt x="5549" y="0"/>
                  </a:lnTo>
                  <a:cubicBezTo>
                    <a:pt x="5805" y="0"/>
                    <a:pt x="6014" y="208"/>
                    <a:pt x="6014" y="465"/>
                  </a:cubicBezTo>
                  <a:lnTo>
                    <a:pt x="6014" y="3916"/>
                  </a:lnTo>
                  <a:lnTo>
                    <a:pt x="6014" y="3916"/>
                  </a:lnTo>
                  <a:cubicBezTo>
                    <a:pt x="6014" y="3948"/>
                    <a:pt x="6040" y="3974"/>
                    <a:pt x="6071" y="3974"/>
                  </a:cubicBezTo>
                  <a:lnTo>
                    <a:pt x="9524" y="3974"/>
                  </a:lnTo>
                  <a:lnTo>
                    <a:pt x="9524" y="3974"/>
                  </a:lnTo>
                  <a:cubicBezTo>
                    <a:pt x="9555" y="3974"/>
                    <a:pt x="9581" y="3948"/>
                    <a:pt x="9581" y="3916"/>
                  </a:cubicBezTo>
                  <a:lnTo>
                    <a:pt x="9581" y="465"/>
                  </a:lnTo>
                  <a:lnTo>
                    <a:pt x="9581" y="465"/>
                  </a:lnTo>
                  <a:cubicBezTo>
                    <a:pt x="9581" y="208"/>
                    <a:pt x="9790" y="0"/>
                    <a:pt x="10045" y="0"/>
                  </a:cubicBezTo>
                  <a:lnTo>
                    <a:pt x="13498" y="0"/>
                  </a:lnTo>
                  <a:lnTo>
                    <a:pt x="13498" y="0"/>
                  </a:lnTo>
                  <a:cubicBezTo>
                    <a:pt x="13754" y="0"/>
                    <a:pt x="13963" y="208"/>
                    <a:pt x="13963" y="465"/>
                  </a:cubicBezTo>
                  <a:lnTo>
                    <a:pt x="13963" y="3916"/>
                  </a:lnTo>
                  <a:lnTo>
                    <a:pt x="13963" y="3916"/>
                  </a:lnTo>
                  <a:cubicBezTo>
                    <a:pt x="13963" y="3948"/>
                    <a:pt x="13989" y="3974"/>
                    <a:pt x="14021" y="3974"/>
                  </a:cubicBezTo>
                  <a:lnTo>
                    <a:pt x="17473" y="3974"/>
                  </a:lnTo>
                  <a:lnTo>
                    <a:pt x="17473" y="3974"/>
                  </a:lnTo>
                  <a:cubicBezTo>
                    <a:pt x="17505" y="3974"/>
                    <a:pt x="17531" y="3948"/>
                    <a:pt x="17531" y="3916"/>
                  </a:cubicBezTo>
                  <a:lnTo>
                    <a:pt x="17531" y="1622"/>
                  </a:lnTo>
                  <a:lnTo>
                    <a:pt x="17531" y="1622"/>
                  </a:lnTo>
                  <a:cubicBezTo>
                    <a:pt x="17531" y="1366"/>
                    <a:pt x="17740" y="1158"/>
                    <a:pt x="17996" y="1158"/>
                  </a:cubicBezTo>
                  <a:lnTo>
                    <a:pt x="19569" y="1158"/>
                  </a:lnTo>
                  <a:lnTo>
                    <a:pt x="19569" y="1565"/>
                  </a:lnTo>
                  <a:lnTo>
                    <a:pt x="17996" y="1565"/>
                  </a:lnTo>
                  <a:lnTo>
                    <a:pt x="17996" y="1565"/>
                  </a:lnTo>
                  <a:cubicBezTo>
                    <a:pt x="17965" y="1565"/>
                    <a:pt x="17938" y="1591"/>
                    <a:pt x="17938" y="1622"/>
                  </a:cubicBezTo>
                  <a:lnTo>
                    <a:pt x="17938" y="3916"/>
                  </a:lnTo>
                  <a:lnTo>
                    <a:pt x="17938" y="3916"/>
                  </a:lnTo>
                  <a:cubicBezTo>
                    <a:pt x="17938" y="4173"/>
                    <a:pt x="17730" y="4382"/>
                    <a:pt x="17473" y="4382"/>
                  </a:cubicBezTo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00" dirty="0">
                <a:latin typeface="DM Sans" pitchFamily="2" charset="77"/>
              </a:endParaRPr>
            </a:p>
          </p:txBody>
        </p:sp>
        <p:sp>
          <p:nvSpPr>
            <p:cNvPr id="6" name="Freeform 27">
              <a:extLst>
                <a:ext uri="{FF2B5EF4-FFF2-40B4-BE49-F238E27FC236}">
                  <a16:creationId xmlns:a16="http://schemas.microsoft.com/office/drawing/2014/main" id="{7049D6DF-3918-8C44-AF69-8391CA35FD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498958" y="5389692"/>
              <a:ext cx="27516436" cy="5319663"/>
            </a:xfrm>
            <a:custGeom>
              <a:avLst/>
              <a:gdLst>
                <a:gd name="connsiteX0" fmla="*/ 11493973 w 13283255"/>
                <a:gd name="connsiteY0" fmla="*/ 2728875 h 2749414"/>
                <a:gd name="connsiteX1" fmla="*/ 11705292 w 13283255"/>
                <a:gd name="connsiteY1" fmla="*/ 2728875 h 2749414"/>
                <a:gd name="connsiteX2" fmla="*/ 11705292 w 13283255"/>
                <a:gd name="connsiteY2" fmla="*/ 2749391 h 2749414"/>
                <a:gd name="connsiteX3" fmla="*/ 11493973 w 13283255"/>
                <a:gd name="connsiteY3" fmla="*/ 2749391 h 2749414"/>
                <a:gd name="connsiteX4" fmla="*/ 11072983 w 13283255"/>
                <a:gd name="connsiteY4" fmla="*/ 2728875 h 2749414"/>
                <a:gd name="connsiteX5" fmla="*/ 11284302 w 13283255"/>
                <a:gd name="connsiteY5" fmla="*/ 2728875 h 2749414"/>
                <a:gd name="connsiteX6" fmla="*/ 11284302 w 13283255"/>
                <a:gd name="connsiteY6" fmla="*/ 2749391 h 2749414"/>
                <a:gd name="connsiteX7" fmla="*/ 11072983 w 13283255"/>
                <a:gd name="connsiteY7" fmla="*/ 2749391 h 2749414"/>
                <a:gd name="connsiteX8" fmla="*/ 10651990 w 13283255"/>
                <a:gd name="connsiteY8" fmla="*/ 2728875 h 2749414"/>
                <a:gd name="connsiteX9" fmla="*/ 10863309 w 13283255"/>
                <a:gd name="connsiteY9" fmla="*/ 2728875 h 2749414"/>
                <a:gd name="connsiteX10" fmla="*/ 10863309 w 13283255"/>
                <a:gd name="connsiteY10" fmla="*/ 2749391 h 2749414"/>
                <a:gd name="connsiteX11" fmla="*/ 10651990 w 13283255"/>
                <a:gd name="connsiteY11" fmla="*/ 2749391 h 2749414"/>
                <a:gd name="connsiteX12" fmla="*/ 10234027 w 13283255"/>
                <a:gd name="connsiteY12" fmla="*/ 2728875 h 2749414"/>
                <a:gd name="connsiteX13" fmla="*/ 10445346 w 13283255"/>
                <a:gd name="connsiteY13" fmla="*/ 2728875 h 2749414"/>
                <a:gd name="connsiteX14" fmla="*/ 10445346 w 13283255"/>
                <a:gd name="connsiteY14" fmla="*/ 2749391 h 2749414"/>
                <a:gd name="connsiteX15" fmla="*/ 10234027 w 13283255"/>
                <a:gd name="connsiteY15" fmla="*/ 2749391 h 2749414"/>
                <a:gd name="connsiteX16" fmla="*/ 9813036 w 13283255"/>
                <a:gd name="connsiteY16" fmla="*/ 2728875 h 2749414"/>
                <a:gd name="connsiteX17" fmla="*/ 10024355 w 13283255"/>
                <a:gd name="connsiteY17" fmla="*/ 2728875 h 2749414"/>
                <a:gd name="connsiteX18" fmla="*/ 10024355 w 13283255"/>
                <a:gd name="connsiteY18" fmla="*/ 2749391 h 2749414"/>
                <a:gd name="connsiteX19" fmla="*/ 9813036 w 13283255"/>
                <a:gd name="connsiteY19" fmla="*/ 2749391 h 2749414"/>
                <a:gd name="connsiteX20" fmla="*/ 6145268 w 13283255"/>
                <a:gd name="connsiteY20" fmla="*/ 2728875 h 2749414"/>
                <a:gd name="connsiteX21" fmla="*/ 6356586 w 13283255"/>
                <a:gd name="connsiteY21" fmla="*/ 2728875 h 2749414"/>
                <a:gd name="connsiteX22" fmla="*/ 6356586 w 13283255"/>
                <a:gd name="connsiteY22" fmla="*/ 2749391 h 2749414"/>
                <a:gd name="connsiteX23" fmla="*/ 6145268 w 13283255"/>
                <a:gd name="connsiteY23" fmla="*/ 2749391 h 2749414"/>
                <a:gd name="connsiteX24" fmla="*/ 5724273 w 13283255"/>
                <a:gd name="connsiteY24" fmla="*/ 2728875 h 2749414"/>
                <a:gd name="connsiteX25" fmla="*/ 5935594 w 13283255"/>
                <a:gd name="connsiteY25" fmla="*/ 2728875 h 2749414"/>
                <a:gd name="connsiteX26" fmla="*/ 5935594 w 13283255"/>
                <a:gd name="connsiteY26" fmla="*/ 2749391 h 2749414"/>
                <a:gd name="connsiteX27" fmla="*/ 5724273 w 13283255"/>
                <a:gd name="connsiteY27" fmla="*/ 2749391 h 2749414"/>
                <a:gd name="connsiteX28" fmla="*/ 5306312 w 13283255"/>
                <a:gd name="connsiteY28" fmla="*/ 2728875 h 2749414"/>
                <a:gd name="connsiteX29" fmla="*/ 5514610 w 13283255"/>
                <a:gd name="connsiteY29" fmla="*/ 2728875 h 2749414"/>
                <a:gd name="connsiteX30" fmla="*/ 5514610 w 13283255"/>
                <a:gd name="connsiteY30" fmla="*/ 2749391 h 2749414"/>
                <a:gd name="connsiteX31" fmla="*/ 5306312 w 13283255"/>
                <a:gd name="connsiteY31" fmla="*/ 2749391 h 2749414"/>
                <a:gd name="connsiteX32" fmla="*/ 4885317 w 13283255"/>
                <a:gd name="connsiteY32" fmla="*/ 2728875 h 2749414"/>
                <a:gd name="connsiteX33" fmla="*/ 5096638 w 13283255"/>
                <a:gd name="connsiteY33" fmla="*/ 2728875 h 2749414"/>
                <a:gd name="connsiteX34" fmla="*/ 5096638 w 13283255"/>
                <a:gd name="connsiteY34" fmla="*/ 2749391 h 2749414"/>
                <a:gd name="connsiteX35" fmla="*/ 4885317 w 13283255"/>
                <a:gd name="connsiteY35" fmla="*/ 2749391 h 2749414"/>
                <a:gd name="connsiteX36" fmla="*/ 4464325 w 13283255"/>
                <a:gd name="connsiteY36" fmla="*/ 2728875 h 2749414"/>
                <a:gd name="connsiteX37" fmla="*/ 4672622 w 13283255"/>
                <a:gd name="connsiteY37" fmla="*/ 2728875 h 2749414"/>
                <a:gd name="connsiteX38" fmla="*/ 4672622 w 13283255"/>
                <a:gd name="connsiteY38" fmla="*/ 2749391 h 2749414"/>
                <a:gd name="connsiteX39" fmla="*/ 4464325 w 13283255"/>
                <a:gd name="connsiteY39" fmla="*/ 2749391 h 2749414"/>
                <a:gd name="connsiteX40" fmla="*/ 4046365 w 13283255"/>
                <a:gd name="connsiteY40" fmla="*/ 2728875 h 2749414"/>
                <a:gd name="connsiteX41" fmla="*/ 4257681 w 13283255"/>
                <a:gd name="connsiteY41" fmla="*/ 2728875 h 2749414"/>
                <a:gd name="connsiteX42" fmla="*/ 4257681 w 13283255"/>
                <a:gd name="connsiteY42" fmla="*/ 2749391 h 2749414"/>
                <a:gd name="connsiteX43" fmla="*/ 4046365 w 13283255"/>
                <a:gd name="connsiteY43" fmla="*/ 2749391 h 2749414"/>
                <a:gd name="connsiteX44" fmla="*/ 9400935 w 13283255"/>
                <a:gd name="connsiteY44" fmla="*/ 2713730 h 2749414"/>
                <a:gd name="connsiteX45" fmla="*/ 9472745 w 13283255"/>
                <a:gd name="connsiteY45" fmla="*/ 2728929 h 2749414"/>
                <a:gd name="connsiteX46" fmla="*/ 9603370 w 13283255"/>
                <a:gd name="connsiteY46" fmla="*/ 2728929 h 2749414"/>
                <a:gd name="connsiteX47" fmla="*/ 9603370 w 13283255"/>
                <a:gd name="connsiteY47" fmla="*/ 2749414 h 2749414"/>
                <a:gd name="connsiteX48" fmla="*/ 9472745 w 13283255"/>
                <a:gd name="connsiteY48" fmla="*/ 2749414 h 2749414"/>
                <a:gd name="connsiteX49" fmla="*/ 9392044 w 13283255"/>
                <a:gd name="connsiteY49" fmla="*/ 2732233 h 2749414"/>
                <a:gd name="connsiteX50" fmla="*/ 12013991 w 13283255"/>
                <a:gd name="connsiteY50" fmla="*/ 2562296 h 2749414"/>
                <a:gd name="connsiteX51" fmla="*/ 12035423 w 13283255"/>
                <a:gd name="connsiteY51" fmla="*/ 2562296 h 2749414"/>
                <a:gd name="connsiteX52" fmla="*/ 11917204 w 13283255"/>
                <a:gd name="connsiteY52" fmla="*/ 2737271 h 2749414"/>
                <a:gd name="connsiteX53" fmla="*/ 11908908 w 13283255"/>
                <a:gd name="connsiteY53" fmla="*/ 2717905 h 2749414"/>
                <a:gd name="connsiteX54" fmla="*/ 12013991 w 13283255"/>
                <a:gd name="connsiteY54" fmla="*/ 2562296 h 2749414"/>
                <a:gd name="connsiteX55" fmla="*/ 3822240 w 13283255"/>
                <a:gd name="connsiteY55" fmla="*/ 2453262 h 2749414"/>
                <a:gd name="connsiteX56" fmla="*/ 3842431 w 13283255"/>
                <a:gd name="connsiteY56" fmla="*/ 2453262 h 2749414"/>
                <a:gd name="connsiteX57" fmla="*/ 3842431 w 13283255"/>
                <a:gd name="connsiteY57" fmla="*/ 2558231 h 2749414"/>
                <a:gd name="connsiteX58" fmla="*/ 3870026 w 13283255"/>
                <a:gd name="connsiteY58" fmla="*/ 2652841 h 2749414"/>
                <a:gd name="connsiteX59" fmla="*/ 3853200 w 13283255"/>
                <a:gd name="connsiteY59" fmla="*/ 2664581 h 2749414"/>
                <a:gd name="connsiteX60" fmla="*/ 3822240 w 13283255"/>
                <a:gd name="connsiteY60" fmla="*/ 2558231 h 2749414"/>
                <a:gd name="connsiteX61" fmla="*/ 6551966 w 13283255"/>
                <a:gd name="connsiteY61" fmla="*/ 2450235 h 2749414"/>
                <a:gd name="connsiteX62" fmla="*/ 6571633 w 13283255"/>
                <a:gd name="connsiteY62" fmla="*/ 2450235 h 2749414"/>
                <a:gd name="connsiteX63" fmla="*/ 6571633 w 13283255"/>
                <a:gd name="connsiteY63" fmla="*/ 2560729 h 2749414"/>
                <a:gd name="connsiteX64" fmla="*/ 6544507 w 13283255"/>
                <a:gd name="connsiteY64" fmla="*/ 2661554 h 2749414"/>
                <a:gd name="connsiteX65" fmla="*/ 6526878 w 13283255"/>
                <a:gd name="connsiteY65" fmla="*/ 2650505 h 2749414"/>
                <a:gd name="connsiteX66" fmla="*/ 6551966 w 13283255"/>
                <a:gd name="connsiteY66" fmla="*/ 2560729 h 2749414"/>
                <a:gd name="connsiteX67" fmla="*/ 9283010 w 13283255"/>
                <a:gd name="connsiteY67" fmla="*/ 2344227 h 2749414"/>
                <a:gd name="connsiteX68" fmla="*/ 9303549 w 13283255"/>
                <a:gd name="connsiteY68" fmla="*/ 2344227 h 2749414"/>
                <a:gd name="connsiteX69" fmla="*/ 9303549 w 13283255"/>
                <a:gd name="connsiteY69" fmla="*/ 2552526 h 2749414"/>
                <a:gd name="connsiteX70" fmla="*/ 9283010 w 13283255"/>
                <a:gd name="connsiteY70" fmla="*/ 2552526 h 2749414"/>
                <a:gd name="connsiteX71" fmla="*/ 12011883 w 13283255"/>
                <a:gd name="connsiteY71" fmla="*/ 2141306 h 2749414"/>
                <a:gd name="connsiteX72" fmla="*/ 12032421 w 13283255"/>
                <a:gd name="connsiteY72" fmla="*/ 2141306 h 2749414"/>
                <a:gd name="connsiteX73" fmla="*/ 12032421 w 13283255"/>
                <a:gd name="connsiteY73" fmla="*/ 2352625 h 2749414"/>
                <a:gd name="connsiteX74" fmla="*/ 12011883 w 13283255"/>
                <a:gd name="connsiteY74" fmla="*/ 2352625 h 2749414"/>
                <a:gd name="connsiteX75" fmla="*/ 3822240 w 13283255"/>
                <a:gd name="connsiteY75" fmla="*/ 2035298 h 2749414"/>
                <a:gd name="connsiteX76" fmla="*/ 3842756 w 13283255"/>
                <a:gd name="connsiteY76" fmla="*/ 2035298 h 2749414"/>
                <a:gd name="connsiteX77" fmla="*/ 3842756 w 13283255"/>
                <a:gd name="connsiteY77" fmla="*/ 2243597 h 2749414"/>
                <a:gd name="connsiteX78" fmla="*/ 3822240 w 13283255"/>
                <a:gd name="connsiteY78" fmla="*/ 2243597 h 2749414"/>
                <a:gd name="connsiteX79" fmla="*/ 6551111 w 13283255"/>
                <a:gd name="connsiteY79" fmla="*/ 2029242 h 2749414"/>
                <a:gd name="connsiteX80" fmla="*/ 6571604 w 13283255"/>
                <a:gd name="connsiteY80" fmla="*/ 2029242 h 2749414"/>
                <a:gd name="connsiteX81" fmla="*/ 6571604 w 13283255"/>
                <a:gd name="connsiteY81" fmla="*/ 2240561 h 2749414"/>
                <a:gd name="connsiteX82" fmla="*/ 6551111 w 13283255"/>
                <a:gd name="connsiteY82" fmla="*/ 2240561 h 2749414"/>
                <a:gd name="connsiteX83" fmla="*/ 420991 w 13283255"/>
                <a:gd name="connsiteY83" fmla="*/ 1932323 h 2749414"/>
                <a:gd name="connsiteX84" fmla="*/ 632310 w 13283255"/>
                <a:gd name="connsiteY84" fmla="*/ 1932323 h 2749414"/>
                <a:gd name="connsiteX85" fmla="*/ 632310 w 13283255"/>
                <a:gd name="connsiteY85" fmla="*/ 1952862 h 2749414"/>
                <a:gd name="connsiteX86" fmla="*/ 420991 w 13283255"/>
                <a:gd name="connsiteY86" fmla="*/ 1952862 h 2749414"/>
                <a:gd name="connsiteX87" fmla="*/ 0 w 13283255"/>
                <a:gd name="connsiteY87" fmla="*/ 1932323 h 2749414"/>
                <a:gd name="connsiteX88" fmla="*/ 211319 w 13283255"/>
                <a:gd name="connsiteY88" fmla="*/ 1932323 h 2749414"/>
                <a:gd name="connsiteX89" fmla="*/ 211319 w 13283255"/>
                <a:gd name="connsiteY89" fmla="*/ 1952862 h 2749414"/>
                <a:gd name="connsiteX90" fmla="*/ 0 w 13283255"/>
                <a:gd name="connsiteY90" fmla="*/ 1952862 h 2749414"/>
                <a:gd name="connsiteX91" fmla="*/ 9283010 w 13283255"/>
                <a:gd name="connsiteY91" fmla="*/ 1923238 h 2749414"/>
                <a:gd name="connsiteX92" fmla="*/ 9303549 w 13283255"/>
                <a:gd name="connsiteY92" fmla="*/ 1923238 h 2749414"/>
                <a:gd name="connsiteX93" fmla="*/ 9303549 w 13283255"/>
                <a:gd name="connsiteY93" fmla="*/ 2134557 h 2749414"/>
                <a:gd name="connsiteX94" fmla="*/ 9283010 w 13283255"/>
                <a:gd name="connsiteY94" fmla="*/ 2134557 h 2749414"/>
                <a:gd name="connsiteX95" fmla="*/ 1033566 w 13283255"/>
                <a:gd name="connsiteY95" fmla="*/ 1889919 h 2749414"/>
                <a:gd name="connsiteX96" fmla="*/ 1047251 w 13283255"/>
                <a:gd name="connsiteY96" fmla="*/ 1905649 h 2749414"/>
                <a:gd name="connsiteX97" fmla="*/ 922721 w 13283255"/>
                <a:gd name="connsiteY97" fmla="*/ 1952839 h 2749414"/>
                <a:gd name="connsiteX98" fmla="*/ 841982 w 13283255"/>
                <a:gd name="connsiteY98" fmla="*/ 1952839 h 2749414"/>
                <a:gd name="connsiteX99" fmla="*/ 841982 w 13283255"/>
                <a:gd name="connsiteY99" fmla="*/ 1931638 h 2749414"/>
                <a:gd name="connsiteX100" fmla="*/ 922721 w 13283255"/>
                <a:gd name="connsiteY100" fmla="*/ 1931638 h 2749414"/>
                <a:gd name="connsiteX101" fmla="*/ 1033566 w 13283255"/>
                <a:gd name="connsiteY101" fmla="*/ 1889919 h 2749414"/>
                <a:gd name="connsiteX102" fmla="*/ 12011883 w 13283255"/>
                <a:gd name="connsiteY102" fmla="*/ 1720313 h 2749414"/>
                <a:gd name="connsiteX103" fmla="*/ 12032421 w 13283255"/>
                <a:gd name="connsiteY103" fmla="*/ 1720313 h 2749414"/>
                <a:gd name="connsiteX104" fmla="*/ 12032421 w 13283255"/>
                <a:gd name="connsiteY104" fmla="*/ 1931632 h 2749414"/>
                <a:gd name="connsiteX105" fmla="*/ 12011883 w 13283255"/>
                <a:gd name="connsiteY105" fmla="*/ 1931632 h 2749414"/>
                <a:gd name="connsiteX106" fmla="*/ 3822238 w 13283255"/>
                <a:gd name="connsiteY106" fmla="*/ 1614309 h 2749414"/>
                <a:gd name="connsiteX107" fmla="*/ 3842755 w 13283255"/>
                <a:gd name="connsiteY107" fmla="*/ 1614309 h 2749414"/>
                <a:gd name="connsiteX108" fmla="*/ 3842755 w 13283255"/>
                <a:gd name="connsiteY108" fmla="*/ 1825628 h 2749414"/>
                <a:gd name="connsiteX109" fmla="*/ 3822238 w 13283255"/>
                <a:gd name="connsiteY109" fmla="*/ 1825628 h 2749414"/>
                <a:gd name="connsiteX110" fmla="*/ 6551111 w 13283255"/>
                <a:gd name="connsiteY110" fmla="*/ 1608252 h 2749414"/>
                <a:gd name="connsiteX111" fmla="*/ 6571604 w 13283255"/>
                <a:gd name="connsiteY111" fmla="*/ 1608252 h 2749414"/>
                <a:gd name="connsiteX112" fmla="*/ 6571604 w 13283255"/>
                <a:gd name="connsiteY112" fmla="*/ 1819571 h 2749414"/>
                <a:gd name="connsiteX113" fmla="*/ 6551111 w 13283255"/>
                <a:gd name="connsiteY113" fmla="*/ 1819571 h 2749414"/>
                <a:gd name="connsiteX114" fmla="*/ 9283010 w 13283255"/>
                <a:gd name="connsiteY114" fmla="*/ 1502244 h 2749414"/>
                <a:gd name="connsiteX115" fmla="*/ 9303549 w 13283255"/>
                <a:gd name="connsiteY115" fmla="*/ 1502244 h 2749414"/>
                <a:gd name="connsiteX116" fmla="*/ 9303549 w 13283255"/>
                <a:gd name="connsiteY116" fmla="*/ 1710543 h 2749414"/>
                <a:gd name="connsiteX117" fmla="*/ 9283010 w 13283255"/>
                <a:gd name="connsiteY117" fmla="*/ 1710543 h 2749414"/>
                <a:gd name="connsiteX118" fmla="*/ 1090335 w 13283255"/>
                <a:gd name="connsiteY118" fmla="*/ 1496188 h 2749414"/>
                <a:gd name="connsiteX119" fmla="*/ 1110872 w 13283255"/>
                <a:gd name="connsiteY119" fmla="*/ 1496188 h 2749414"/>
                <a:gd name="connsiteX120" fmla="*/ 1110872 w 13283255"/>
                <a:gd name="connsiteY120" fmla="*/ 1707507 h 2749414"/>
                <a:gd name="connsiteX121" fmla="*/ 1090335 w 13283255"/>
                <a:gd name="connsiteY121" fmla="*/ 1707507 h 2749414"/>
                <a:gd name="connsiteX122" fmla="*/ 12011883 w 13283255"/>
                <a:gd name="connsiteY122" fmla="*/ 1302350 h 2749414"/>
                <a:gd name="connsiteX123" fmla="*/ 12032421 w 13283255"/>
                <a:gd name="connsiteY123" fmla="*/ 1302350 h 2749414"/>
                <a:gd name="connsiteX124" fmla="*/ 12032421 w 13283255"/>
                <a:gd name="connsiteY124" fmla="*/ 1513669 h 2749414"/>
                <a:gd name="connsiteX125" fmla="*/ 12011883 w 13283255"/>
                <a:gd name="connsiteY125" fmla="*/ 1513669 h 2749414"/>
                <a:gd name="connsiteX126" fmla="*/ 3822238 w 13283255"/>
                <a:gd name="connsiteY126" fmla="*/ 1193316 h 2749414"/>
                <a:gd name="connsiteX127" fmla="*/ 3842755 w 13283255"/>
                <a:gd name="connsiteY127" fmla="*/ 1193316 h 2749414"/>
                <a:gd name="connsiteX128" fmla="*/ 3842755 w 13283255"/>
                <a:gd name="connsiteY128" fmla="*/ 1404635 h 2749414"/>
                <a:gd name="connsiteX129" fmla="*/ 3822238 w 13283255"/>
                <a:gd name="connsiteY129" fmla="*/ 1404635 h 2749414"/>
                <a:gd name="connsiteX130" fmla="*/ 6551111 w 13283255"/>
                <a:gd name="connsiteY130" fmla="*/ 1190289 h 2749414"/>
                <a:gd name="connsiteX131" fmla="*/ 6571604 w 13283255"/>
                <a:gd name="connsiteY131" fmla="*/ 1190289 h 2749414"/>
                <a:gd name="connsiteX132" fmla="*/ 6571604 w 13283255"/>
                <a:gd name="connsiteY132" fmla="*/ 1401608 h 2749414"/>
                <a:gd name="connsiteX133" fmla="*/ 6551111 w 13283255"/>
                <a:gd name="connsiteY133" fmla="*/ 1401608 h 2749414"/>
                <a:gd name="connsiteX134" fmla="*/ 9283010 w 13283255"/>
                <a:gd name="connsiteY134" fmla="*/ 1081255 h 2749414"/>
                <a:gd name="connsiteX135" fmla="*/ 9303549 w 13283255"/>
                <a:gd name="connsiteY135" fmla="*/ 1081255 h 2749414"/>
                <a:gd name="connsiteX136" fmla="*/ 9303549 w 13283255"/>
                <a:gd name="connsiteY136" fmla="*/ 1292574 h 2749414"/>
                <a:gd name="connsiteX137" fmla="*/ 9283010 w 13283255"/>
                <a:gd name="connsiteY137" fmla="*/ 1292574 h 2749414"/>
                <a:gd name="connsiteX138" fmla="*/ 1090334 w 13283255"/>
                <a:gd name="connsiteY138" fmla="*/ 1075197 h 2749414"/>
                <a:gd name="connsiteX139" fmla="*/ 1110871 w 13283255"/>
                <a:gd name="connsiteY139" fmla="*/ 1075197 h 2749414"/>
                <a:gd name="connsiteX140" fmla="*/ 1110871 w 13283255"/>
                <a:gd name="connsiteY140" fmla="*/ 1286516 h 2749414"/>
                <a:gd name="connsiteX141" fmla="*/ 1090334 w 13283255"/>
                <a:gd name="connsiteY141" fmla="*/ 1286516 h 2749414"/>
                <a:gd name="connsiteX142" fmla="*/ 12041914 w 13283255"/>
                <a:gd name="connsiteY142" fmla="*/ 881360 h 2749414"/>
                <a:gd name="connsiteX143" fmla="*/ 12059659 w 13283255"/>
                <a:gd name="connsiteY143" fmla="*/ 893100 h 2749414"/>
                <a:gd name="connsiteX144" fmla="*/ 12033041 w 13283255"/>
                <a:gd name="connsiteY144" fmla="*/ 984948 h 2749414"/>
                <a:gd name="connsiteX145" fmla="*/ 12033041 w 13283255"/>
                <a:gd name="connsiteY145" fmla="*/ 1092679 h 2749414"/>
                <a:gd name="connsiteX146" fmla="*/ 12011883 w 13283255"/>
                <a:gd name="connsiteY146" fmla="*/ 1092679 h 2749414"/>
                <a:gd name="connsiteX147" fmla="*/ 12011883 w 13283255"/>
                <a:gd name="connsiteY147" fmla="*/ 984948 h 2749414"/>
                <a:gd name="connsiteX148" fmla="*/ 12041914 w 13283255"/>
                <a:gd name="connsiteY148" fmla="*/ 881360 h 2749414"/>
                <a:gd name="connsiteX149" fmla="*/ 13071936 w 13283255"/>
                <a:gd name="connsiteY149" fmla="*/ 793526 h 2749414"/>
                <a:gd name="connsiteX150" fmla="*/ 13283255 w 13283255"/>
                <a:gd name="connsiteY150" fmla="*/ 793526 h 2749414"/>
                <a:gd name="connsiteX151" fmla="*/ 13283255 w 13283255"/>
                <a:gd name="connsiteY151" fmla="*/ 814065 h 2749414"/>
                <a:gd name="connsiteX152" fmla="*/ 13071936 w 13283255"/>
                <a:gd name="connsiteY152" fmla="*/ 814065 h 2749414"/>
                <a:gd name="connsiteX153" fmla="*/ 12653973 w 13283255"/>
                <a:gd name="connsiteY153" fmla="*/ 793526 h 2749414"/>
                <a:gd name="connsiteX154" fmla="*/ 12865292 w 13283255"/>
                <a:gd name="connsiteY154" fmla="*/ 793526 h 2749414"/>
                <a:gd name="connsiteX155" fmla="*/ 12865292 w 13283255"/>
                <a:gd name="connsiteY155" fmla="*/ 814065 h 2749414"/>
                <a:gd name="connsiteX156" fmla="*/ 12653973 w 13283255"/>
                <a:gd name="connsiteY156" fmla="*/ 814065 h 2749414"/>
                <a:gd name="connsiteX157" fmla="*/ 12232980 w 13283255"/>
                <a:gd name="connsiteY157" fmla="*/ 793526 h 2749414"/>
                <a:gd name="connsiteX158" fmla="*/ 12444299 w 13283255"/>
                <a:gd name="connsiteY158" fmla="*/ 793526 h 2749414"/>
                <a:gd name="connsiteX159" fmla="*/ 12444299 w 13283255"/>
                <a:gd name="connsiteY159" fmla="*/ 814065 h 2749414"/>
                <a:gd name="connsiteX160" fmla="*/ 12232980 w 13283255"/>
                <a:gd name="connsiteY160" fmla="*/ 814065 h 2749414"/>
                <a:gd name="connsiteX161" fmla="*/ 3822237 w 13283255"/>
                <a:gd name="connsiteY161" fmla="*/ 775354 h 2749414"/>
                <a:gd name="connsiteX162" fmla="*/ 3842753 w 13283255"/>
                <a:gd name="connsiteY162" fmla="*/ 775354 h 2749414"/>
                <a:gd name="connsiteX163" fmla="*/ 3842753 w 13283255"/>
                <a:gd name="connsiteY163" fmla="*/ 986673 h 2749414"/>
                <a:gd name="connsiteX164" fmla="*/ 3822237 w 13283255"/>
                <a:gd name="connsiteY164" fmla="*/ 986673 h 2749414"/>
                <a:gd name="connsiteX165" fmla="*/ 6551111 w 13283255"/>
                <a:gd name="connsiteY165" fmla="*/ 769296 h 2749414"/>
                <a:gd name="connsiteX166" fmla="*/ 6571604 w 13283255"/>
                <a:gd name="connsiteY166" fmla="*/ 769296 h 2749414"/>
                <a:gd name="connsiteX167" fmla="*/ 6571604 w 13283255"/>
                <a:gd name="connsiteY167" fmla="*/ 980615 h 2749414"/>
                <a:gd name="connsiteX168" fmla="*/ 6551111 w 13283255"/>
                <a:gd name="connsiteY168" fmla="*/ 980615 h 2749414"/>
                <a:gd name="connsiteX169" fmla="*/ 9283010 w 13283255"/>
                <a:gd name="connsiteY169" fmla="*/ 663292 h 2749414"/>
                <a:gd name="connsiteX170" fmla="*/ 9303549 w 13283255"/>
                <a:gd name="connsiteY170" fmla="*/ 663292 h 2749414"/>
                <a:gd name="connsiteX171" fmla="*/ 9303549 w 13283255"/>
                <a:gd name="connsiteY171" fmla="*/ 871589 h 2749414"/>
                <a:gd name="connsiteX172" fmla="*/ 9283010 w 13283255"/>
                <a:gd name="connsiteY172" fmla="*/ 871589 h 2749414"/>
                <a:gd name="connsiteX173" fmla="*/ 1090333 w 13283255"/>
                <a:gd name="connsiteY173" fmla="*/ 657235 h 2749414"/>
                <a:gd name="connsiteX174" fmla="*/ 1110870 w 13283255"/>
                <a:gd name="connsiteY174" fmla="*/ 657235 h 2749414"/>
                <a:gd name="connsiteX175" fmla="*/ 1110870 w 13283255"/>
                <a:gd name="connsiteY175" fmla="*/ 865532 h 2749414"/>
                <a:gd name="connsiteX176" fmla="*/ 1090333 w 13283255"/>
                <a:gd name="connsiteY176" fmla="*/ 865532 h 2749414"/>
                <a:gd name="connsiteX177" fmla="*/ 3822236 w 13283255"/>
                <a:gd name="connsiteY177" fmla="*/ 354363 h 2749414"/>
                <a:gd name="connsiteX178" fmla="*/ 3842751 w 13283255"/>
                <a:gd name="connsiteY178" fmla="*/ 354363 h 2749414"/>
                <a:gd name="connsiteX179" fmla="*/ 3842751 w 13283255"/>
                <a:gd name="connsiteY179" fmla="*/ 565682 h 2749414"/>
                <a:gd name="connsiteX180" fmla="*/ 3822236 w 13283255"/>
                <a:gd name="connsiteY180" fmla="*/ 565682 h 2749414"/>
                <a:gd name="connsiteX181" fmla="*/ 6551111 w 13283255"/>
                <a:gd name="connsiteY181" fmla="*/ 348306 h 2749414"/>
                <a:gd name="connsiteX182" fmla="*/ 6571604 w 13283255"/>
                <a:gd name="connsiteY182" fmla="*/ 348306 h 2749414"/>
                <a:gd name="connsiteX183" fmla="*/ 6571604 w 13283255"/>
                <a:gd name="connsiteY183" fmla="*/ 559625 h 2749414"/>
                <a:gd name="connsiteX184" fmla="*/ 6551111 w 13283255"/>
                <a:gd name="connsiteY184" fmla="*/ 559625 h 2749414"/>
                <a:gd name="connsiteX185" fmla="*/ 9283010 w 13283255"/>
                <a:gd name="connsiteY185" fmla="*/ 242300 h 2749414"/>
                <a:gd name="connsiteX186" fmla="*/ 9303549 w 13283255"/>
                <a:gd name="connsiteY186" fmla="*/ 242300 h 2749414"/>
                <a:gd name="connsiteX187" fmla="*/ 9303549 w 13283255"/>
                <a:gd name="connsiteY187" fmla="*/ 453619 h 2749414"/>
                <a:gd name="connsiteX188" fmla="*/ 9283010 w 13283255"/>
                <a:gd name="connsiteY188" fmla="*/ 453619 h 2749414"/>
                <a:gd name="connsiteX189" fmla="*/ 1090332 w 13283255"/>
                <a:gd name="connsiteY189" fmla="*/ 236242 h 2749414"/>
                <a:gd name="connsiteX190" fmla="*/ 1110869 w 13283255"/>
                <a:gd name="connsiteY190" fmla="*/ 236242 h 2749414"/>
                <a:gd name="connsiteX191" fmla="*/ 1110869 w 13283255"/>
                <a:gd name="connsiteY191" fmla="*/ 447561 h 2749414"/>
                <a:gd name="connsiteX192" fmla="*/ 1090332 w 13283255"/>
                <a:gd name="connsiteY192" fmla="*/ 447561 h 2749414"/>
                <a:gd name="connsiteX193" fmla="*/ 9028596 w 13283255"/>
                <a:gd name="connsiteY193" fmla="*/ 673 h 2749414"/>
                <a:gd name="connsiteX194" fmla="*/ 9111796 w 13283255"/>
                <a:gd name="connsiteY194" fmla="*/ 673 h 2749414"/>
                <a:gd name="connsiteX195" fmla="*/ 9233867 w 13283255"/>
                <a:gd name="connsiteY195" fmla="*/ 44421 h 2749414"/>
                <a:gd name="connsiteX196" fmla="*/ 9220228 w 13283255"/>
                <a:gd name="connsiteY196" fmla="*/ 59901 h 2749414"/>
                <a:gd name="connsiteX197" fmla="*/ 9111796 w 13283255"/>
                <a:gd name="connsiteY197" fmla="*/ 20864 h 2749414"/>
                <a:gd name="connsiteX198" fmla="*/ 9028596 w 13283255"/>
                <a:gd name="connsiteY198" fmla="*/ 20864 h 2749414"/>
                <a:gd name="connsiteX199" fmla="*/ 8607607 w 13283255"/>
                <a:gd name="connsiteY199" fmla="*/ 2 h 2749414"/>
                <a:gd name="connsiteX200" fmla="*/ 8818926 w 13283255"/>
                <a:gd name="connsiteY200" fmla="*/ 2 h 2749414"/>
                <a:gd name="connsiteX201" fmla="*/ 8818926 w 13283255"/>
                <a:gd name="connsiteY201" fmla="*/ 20520 h 2749414"/>
                <a:gd name="connsiteX202" fmla="*/ 8607607 w 13283255"/>
                <a:gd name="connsiteY202" fmla="*/ 20520 h 2749414"/>
                <a:gd name="connsiteX203" fmla="*/ 8189644 w 13283255"/>
                <a:gd name="connsiteY203" fmla="*/ 2 h 2749414"/>
                <a:gd name="connsiteX204" fmla="*/ 8400963 w 13283255"/>
                <a:gd name="connsiteY204" fmla="*/ 2 h 2749414"/>
                <a:gd name="connsiteX205" fmla="*/ 8400963 w 13283255"/>
                <a:gd name="connsiteY205" fmla="*/ 20520 h 2749414"/>
                <a:gd name="connsiteX206" fmla="*/ 8189644 w 13283255"/>
                <a:gd name="connsiteY206" fmla="*/ 20520 h 2749414"/>
                <a:gd name="connsiteX207" fmla="*/ 7768651 w 13283255"/>
                <a:gd name="connsiteY207" fmla="*/ 2 h 2749414"/>
                <a:gd name="connsiteX208" fmla="*/ 7979970 w 13283255"/>
                <a:gd name="connsiteY208" fmla="*/ 2 h 2749414"/>
                <a:gd name="connsiteX209" fmla="*/ 7979970 w 13283255"/>
                <a:gd name="connsiteY209" fmla="*/ 20520 h 2749414"/>
                <a:gd name="connsiteX210" fmla="*/ 7768651 w 13283255"/>
                <a:gd name="connsiteY210" fmla="*/ 20520 h 2749414"/>
                <a:gd name="connsiteX211" fmla="*/ 7347661 w 13283255"/>
                <a:gd name="connsiteY211" fmla="*/ 2 h 2749414"/>
                <a:gd name="connsiteX212" fmla="*/ 7555959 w 13283255"/>
                <a:gd name="connsiteY212" fmla="*/ 2 h 2749414"/>
                <a:gd name="connsiteX213" fmla="*/ 7555959 w 13283255"/>
                <a:gd name="connsiteY213" fmla="*/ 20520 h 2749414"/>
                <a:gd name="connsiteX214" fmla="*/ 7347661 w 13283255"/>
                <a:gd name="connsiteY214" fmla="*/ 20520 h 2749414"/>
                <a:gd name="connsiteX215" fmla="*/ 6929698 w 13283255"/>
                <a:gd name="connsiteY215" fmla="*/ 2 h 2749414"/>
                <a:gd name="connsiteX216" fmla="*/ 7141017 w 13283255"/>
                <a:gd name="connsiteY216" fmla="*/ 2 h 2749414"/>
                <a:gd name="connsiteX217" fmla="*/ 7141017 w 13283255"/>
                <a:gd name="connsiteY217" fmla="*/ 20520 h 2749414"/>
                <a:gd name="connsiteX218" fmla="*/ 6929698 w 13283255"/>
                <a:gd name="connsiteY218" fmla="*/ 20520 h 2749414"/>
                <a:gd name="connsiteX219" fmla="*/ 6719587 w 13283255"/>
                <a:gd name="connsiteY219" fmla="*/ 2 h 2749414"/>
                <a:gd name="connsiteX220" fmla="*/ 6723052 w 13283255"/>
                <a:gd name="connsiteY220" fmla="*/ 21116 h 2749414"/>
                <a:gd name="connsiteX221" fmla="*/ 6579602 w 13283255"/>
                <a:gd name="connsiteY221" fmla="*/ 141672 h 2749414"/>
                <a:gd name="connsiteX222" fmla="*/ 6560194 w 13283255"/>
                <a:gd name="connsiteY222" fmla="*/ 136223 h 2749414"/>
                <a:gd name="connsiteX223" fmla="*/ 6719587 w 13283255"/>
                <a:gd name="connsiteY223" fmla="*/ 2 h 2749414"/>
                <a:gd name="connsiteX224" fmla="*/ 3261922 w 13283255"/>
                <a:gd name="connsiteY224" fmla="*/ 2 h 2749414"/>
                <a:gd name="connsiteX225" fmla="*/ 3473242 w 13283255"/>
                <a:gd name="connsiteY225" fmla="*/ 2 h 2749414"/>
                <a:gd name="connsiteX226" fmla="*/ 3473242 w 13283255"/>
                <a:gd name="connsiteY226" fmla="*/ 20520 h 2749414"/>
                <a:gd name="connsiteX227" fmla="*/ 3261922 w 13283255"/>
                <a:gd name="connsiteY227" fmla="*/ 20520 h 2749414"/>
                <a:gd name="connsiteX228" fmla="*/ 2840931 w 13283255"/>
                <a:gd name="connsiteY228" fmla="*/ 2 h 2749414"/>
                <a:gd name="connsiteX229" fmla="*/ 3049229 w 13283255"/>
                <a:gd name="connsiteY229" fmla="*/ 2 h 2749414"/>
                <a:gd name="connsiteX230" fmla="*/ 3049229 w 13283255"/>
                <a:gd name="connsiteY230" fmla="*/ 20520 h 2749414"/>
                <a:gd name="connsiteX231" fmla="*/ 2840931 w 13283255"/>
                <a:gd name="connsiteY231" fmla="*/ 20520 h 2749414"/>
                <a:gd name="connsiteX232" fmla="*/ 2419937 w 13283255"/>
                <a:gd name="connsiteY232" fmla="*/ 2 h 2749414"/>
                <a:gd name="connsiteX233" fmla="*/ 2631257 w 13283255"/>
                <a:gd name="connsiteY233" fmla="*/ 2 h 2749414"/>
                <a:gd name="connsiteX234" fmla="*/ 2631257 w 13283255"/>
                <a:gd name="connsiteY234" fmla="*/ 20520 h 2749414"/>
                <a:gd name="connsiteX235" fmla="*/ 2419937 w 13283255"/>
                <a:gd name="connsiteY235" fmla="*/ 20520 h 2749414"/>
                <a:gd name="connsiteX236" fmla="*/ 2001974 w 13283255"/>
                <a:gd name="connsiteY236" fmla="*/ 2 h 2749414"/>
                <a:gd name="connsiteX237" fmla="*/ 2213294 w 13283255"/>
                <a:gd name="connsiteY237" fmla="*/ 2 h 2749414"/>
                <a:gd name="connsiteX238" fmla="*/ 2213294 w 13283255"/>
                <a:gd name="connsiteY238" fmla="*/ 20520 h 2749414"/>
                <a:gd name="connsiteX239" fmla="*/ 2001974 w 13283255"/>
                <a:gd name="connsiteY239" fmla="*/ 20520 h 2749414"/>
                <a:gd name="connsiteX240" fmla="*/ 1580984 w 13283255"/>
                <a:gd name="connsiteY240" fmla="*/ 2 h 2749414"/>
                <a:gd name="connsiteX241" fmla="*/ 1792304 w 13283255"/>
                <a:gd name="connsiteY241" fmla="*/ 2 h 2749414"/>
                <a:gd name="connsiteX242" fmla="*/ 1792304 w 13283255"/>
                <a:gd name="connsiteY242" fmla="*/ 20520 h 2749414"/>
                <a:gd name="connsiteX243" fmla="*/ 1580984 w 13283255"/>
                <a:gd name="connsiteY243" fmla="*/ 20520 h 2749414"/>
                <a:gd name="connsiteX244" fmla="*/ 1281652 w 13283255"/>
                <a:gd name="connsiteY244" fmla="*/ 2 h 2749414"/>
                <a:gd name="connsiteX245" fmla="*/ 1371314 w 13283255"/>
                <a:gd name="connsiteY245" fmla="*/ 2 h 2749414"/>
                <a:gd name="connsiteX246" fmla="*/ 1371314 w 13283255"/>
                <a:gd name="connsiteY246" fmla="*/ 20990 h 2749414"/>
                <a:gd name="connsiteX247" fmla="*/ 1281652 w 13283255"/>
                <a:gd name="connsiteY247" fmla="*/ 20990 h 2749414"/>
                <a:gd name="connsiteX248" fmla="*/ 1176127 w 13283255"/>
                <a:gd name="connsiteY248" fmla="*/ 56872 h 2749414"/>
                <a:gd name="connsiteX249" fmla="*/ 1163023 w 13283255"/>
                <a:gd name="connsiteY249" fmla="*/ 40623 h 2749414"/>
                <a:gd name="connsiteX250" fmla="*/ 1281652 w 13283255"/>
                <a:gd name="connsiteY250" fmla="*/ 2 h 2749414"/>
                <a:gd name="connsiteX251" fmla="*/ 3683294 w 13283255"/>
                <a:gd name="connsiteY251" fmla="*/ 0 h 2749414"/>
                <a:gd name="connsiteX252" fmla="*/ 3836696 w 13283255"/>
                <a:gd name="connsiteY252" fmla="*/ 142195 h 2749414"/>
                <a:gd name="connsiteX253" fmla="*/ 3816242 w 13283255"/>
                <a:gd name="connsiteY253" fmla="*/ 147718 h 2749414"/>
                <a:gd name="connsiteX254" fmla="*/ 3679885 w 13283255"/>
                <a:gd name="connsiteY254" fmla="*/ 20708 h 2749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</a:cxnLst>
              <a:rect l="l" t="t" r="r" b="b"/>
              <a:pathLst>
                <a:path w="13283255" h="2749414">
                  <a:moveTo>
                    <a:pt x="11493973" y="2728875"/>
                  </a:moveTo>
                  <a:lnTo>
                    <a:pt x="11705292" y="2728875"/>
                  </a:lnTo>
                  <a:lnTo>
                    <a:pt x="11705292" y="2749391"/>
                  </a:lnTo>
                  <a:lnTo>
                    <a:pt x="11493973" y="2749391"/>
                  </a:lnTo>
                  <a:close/>
                  <a:moveTo>
                    <a:pt x="11072983" y="2728875"/>
                  </a:moveTo>
                  <a:lnTo>
                    <a:pt x="11284302" y="2728875"/>
                  </a:lnTo>
                  <a:lnTo>
                    <a:pt x="11284302" y="2749391"/>
                  </a:lnTo>
                  <a:lnTo>
                    <a:pt x="11072983" y="2749391"/>
                  </a:lnTo>
                  <a:close/>
                  <a:moveTo>
                    <a:pt x="10651990" y="2728875"/>
                  </a:moveTo>
                  <a:lnTo>
                    <a:pt x="10863309" y="2728875"/>
                  </a:lnTo>
                  <a:lnTo>
                    <a:pt x="10863309" y="2749391"/>
                  </a:lnTo>
                  <a:lnTo>
                    <a:pt x="10651990" y="2749391"/>
                  </a:lnTo>
                  <a:close/>
                  <a:moveTo>
                    <a:pt x="10234027" y="2728875"/>
                  </a:moveTo>
                  <a:lnTo>
                    <a:pt x="10445346" y="2728875"/>
                  </a:lnTo>
                  <a:lnTo>
                    <a:pt x="10445346" y="2749391"/>
                  </a:lnTo>
                  <a:lnTo>
                    <a:pt x="10234027" y="2749391"/>
                  </a:lnTo>
                  <a:close/>
                  <a:moveTo>
                    <a:pt x="9813036" y="2728875"/>
                  </a:moveTo>
                  <a:lnTo>
                    <a:pt x="10024355" y="2728875"/>
                  </a:lnTo>
                  <a:lnTo>
                    <a:pt x="10024355" y="2749391"/>
                  </a:lnTo>
                  <a:lnTo>
                    <a:pt x="9813036" y="2749391"/>
                  </a:lnTo>
                  <a:close/>
                  <a:moveTo>
                    <a:pt x="6145268" y="2728875"/>
                  </a:moveTo>
                  <a:lnTo>
                    <a:pt x="6356586" y="2728875"/>
                  </a:lnTo>
                  <a:lnTo>
                    <a:pt x="6356586" y="2749391"/>
                  </a:lnTo>
                  <a:lnTo>
                    <a:pt x="6145268" y="2749391"/>
                  </a:lnTo>
                  <a:close/>
                  <a:moveTo>
                    <a:pt x="5724273" y="2728875"/>
                  </a:moveTo>
                  <a:lnTo>
                    <a:pt x="5935594" y="2728875"/>
                  </a:lnTo>
                  <a:lnTo>
                    <a:pt x="5935594" y="2749391"/>
                  </a:lnTo>
                  <a:lnTo>
                    <a:pt x="5724273" y="2749391"/>
                  </a:lnTo>
                  <a:close/>
                  <a:moveTo>
                    <a:pt x="5306312" y="2728875"/>
                  </a:moveTo>
                  <a:lnTo>
                    <a:pt x="5514610" y="2728875"/>
                  </a:lnTo>
                  <a:lnTo>
                    <a:pt x="5514610" y="2749391"/>
                  </a:lnTo>
                  <a:lnTo>
                    <a:pt x="5306312" y="2749391"/>
                  </a:lnTo>
                  <a:close/>
                  <a:moveTo>
                    <a:pt x="4885317" y="2728875"/>
                  </a:moveTo>
                  <a:lnTo>
                    <a:pt x="5096638" y="2728875"/>
                  </a:lnTo>
                  <a:lnTo>
                    <a:pt x="5096638" y="2749391"/>
                  </a:lnTo>
                  <a:lnTo>
                    <a:pt x="4885317" y="2749391"/>
                  </a:lnTo>
                  <a:close/>
                  <a:moveTo>
                    <a:pt x="4464325" y="2728875"/>
                  </a:moveTo>
                  <a:lnTo>
                    <a:pt x="4672622" y="2728875"/>
                  </a:lnTo>
                  <a:lnTo>
                    <a:pt x="4672622" y="2749391"/>
                  </a:lnTo>
                  <a:lnTo>
                    <a:pt x="4464325" y="2749391"/>
                  </a:lnTo>
                  <a:close/>
                  <a:moveTo>
                    <a:pt x="4046365" y="2728875"/>
                  </a:moveTo>
                  <a:lnTo>
                    <a:pt x="4257681" y="2728875"/>
                  </a:lnTo>
                  <a:lnTo>
                    <a:pt x="4257681" y="2749391"/>
                  </a:lnTo>
                  <a:lnTo>
                    <a:pt x="4046365" y="2749391"/>
                  </a:lnTo>
                  <a:close/>
                  <a:moveTo>
                    <a:pt x="9400935" y="2713730"/>
                  </a:moveTo>
                  <a:cubicBezTo>
                    <a:pt x="9423504" y="2724303"/>
                    <a:pt x="9447440" y="2728929"/>
                    <a:pt x="9472745" y="2728929"/>
                  </a:cubicBezTo>
                  <a:lnTo>
                    <a:pt x="9603370" y="2728929"/>
                  </a:lnTo>
                  <a:lnTo>
                    <a:pt x="9603370" y="2749414"/>
                  </a:lnTo>
                  <a:lnTo>
                    <a:pt x="9472745" y="2749414"/>
                  </a:lnTo>
                  <a:cubicBezTo>
                    <a:pt x="9444705" y="2749414"/>
                    <a:pt x="9417348" y="2743467"/>
                    <a:pt x="9392044" y="2732233"/>
                  </a:cubicBezTo>
                  <a:close/>
                  <a:moveTo>
                    <a:pt x="12013991" y="2562296"/>
                  </a:moveTo>
                  <a:lnTo>
                    <a:pt x="12035423" y="2562296"/>
                  </a:lnTo>
                  <a:cubicBezTo>
                    <a:pt x="12034040" y="2639755"/>
                    <a:pt x="11987720" y="2708223"/>
                    <a:pt x="11917204" y="2737271"/>
                  </a:cubicBezTo>
                  <a:lnTo>
                    <a:pt x="11908908" y="2717905"/>
                  </a:lnTo>
                  <a:cubicBezTo>
                    <a:pt x="11972511" y="2691625"/>
                    <a:pt x="12013300" y="2630764"/>
                    <a:pt x="12013991" y="2562296"/>
                  </a:cubicBezTo>
                  <a:close/>
                  <a:moveTo>
                    <a:pt x="3822240" y="2453262"/>
                  </a:moveTo>
                  <a:lnTo>
                    <a:pt x="3842431" y="2453262"/>
                  </a:lnTo>
                  <a:lnTo>
                    <a:pt x="3842431" y="2558231"/>
                  </a:lnTo>
                  <a:cubicBezTo>
                    <a:pt x="3842431" y="2592070"/>
                    <a:pt x="3851853" y="2624527"/>
                    <a:pt x="3870026" y="2652841"/>
                  </a:cubicBezTo>
                  <a:lnTo>
                    <a:pt x="3853200" y="2664581"/>
                  </a:lnTo>
                  <a:cubicBezTo>
                    <a:pt x="3833008" y="2632814"/>
                    <a:pt x="3822240" y="2596213"/>
                    <a:pt x="3822240" y="2558231"/>
                  </a:cubicBezTo>
                  <a:close/>
                  <a:moveTo>
                    <a:pt x="6551966" y="2450235"/>
                  </a:moveTo>
                  <a:lnTo>
                    <a:pt x="6571633" y="2450235"/>
                  </a:lnTo>
                  <a:lnTo>
                    <a:pt x="6571633" y="2560729"/>
                  </a:lnTo>
                  <a:cubicBezTo>
                    <a:pt x="6571633" y="2596639"/>
                    <a:pt x="6562820" y="2631168"/>
                    <a:pt x="6544507" y="2661554"/>
                  </a:cubicBezTo>
                  <a:lnTo>
                    <a:pt x="6526878" y="2650505"/>
                  </a:lnTo>
                  <a:cubicBezTo>
                    <a:pt x="6543152" y="2623572"/>
                    <a:pt x="6551966" y="2592496"/>
                    <a:pt x="6551966" y="2560729"/>
                  </a:cubicBezTo>
                  <a:close/>
                  <a:moveTo>
                    <a:pt x="9283010" y="2344227"/>
                  </a:moveTo>
                  <a:lnTo>
                    <a:pt x="9303549" y="2344227"/>
                  </a:lnTo>
                  <a:lnTo>
                    <a:pt x="9303549" y="2552526"/>
                  </a:lnTo>
                  <a:lnTo>
                    <a:pt x="9283010" y="2552526"/>
                  </a:lnTo>
                  <a:close/>
                  <a:moveTo>
                    <a:pt x="12011883" y="2141306"/>
                  </a:moveTo>
                  <a:lnTo>
                    <a:pt x="12032421" y="2141306"/>
                  </a:lnTo>
                  <a:lnTo>
                    <a:pt x="12032421" y="2352625"/>
                  </a:lnTo>
                  <a:lnTo>
                    <a:pt x="12011883" y="2352625"/>
                  </a:lnTo>
                  <a:close/>
                  <a:moveTo>
                    <a:pt x="3822240" y="2035298"/>
                  </a:moveTo>
                  <a:lnTo>
                    <a:pt x="3842756" y="2035298"/>
                  </a:lnTo>
                  <a:lnTo>
                    <a:pt x="3842756" y="2243597"/>
                  </a:lnTo>
                  <a:lnTo>
                    <a:pt x="3822240" y="2243597"/>
                  </a:lnTo>
                  <a:close/>
                  <a:moveTo>
                    <a:pt x="6551111" y="2029242"/>
                  </a:moveTo>
                  <a:lnTo>
                    <a:pt x="6571604" y="2029242"/>
                  </a:lnTo>
                  <a:lnTo>
                    <a:pt x="6571604" y="2240561"/>
                  </a:lnTo>
                  <a:lnTo>
                    <a:pt x="6551111" y="2240561"/>
                  </a:lnTo>
                  <a:close/>
                  <a:moveTo>
                    <a:pt x="420991" y="1932323"/>
                  </a:moveTo>
                  <a:lnTo>
                    <a:pt x="632310" y="1932323"/>
                  </a:lnTo>
                  <a:lnTo>
                    <a:pt x="632310" y="1952862"/>
                  </a:lnTo>
                  <a:lnTo>
                    <a:pt x="420991" y="1952862"/>
                  </a:lnTo>
                  <a:close/>
                  <a:moveTo>
                    <a:pt x="0" y="1932323"/>
                  </a:moveTo>
                  <a:lnTo>
                    <a:pt x="211319" y="1932323"/>
                  </a:lnTo>
                  <a:lnTo>
                    <a:pt x="211319" y="1952862"/>
                  </a:lnTo>
                  <a:lnTo>
                    <a:pt x="0" y="1952862"/>
                  </a:lnTo>
                  <a:close/>
                  <a:moveTo>
                    <a:pt x="9283010" y="1923238"/>
                  </a:moveTo>
                  <a:lnTo>
                    <a:pt x="9303549" y="1923238"/>
                  </a:lnTo>
                  <a:lnTo>
                    <a:pt x="9303549" y="2134557"/>
                  </a:lnTo>
                  <a:lnTo>
                    <a:pt x="9283010" y="2134557"/>
                  </a:lnTo>
                  <a:close/>
                  <a:moveTo>
                    <a:pt x="1033566" y="1889919"/>
                  </a:moveTo>
                  <a:lnTo>
                    <a:pt x="1047251" y="1905649"/>
                  </a:lnTo>
                  <a:cubicBezTo>
                    <a:pt x="1012355" y="1936425"/>
                    <a:pt x="967880" y="1952839"/>
                    <a:pt x="922721" y="1952839"/>
                  </a:cubicBezTo>
                  <a:lnTo>
                    <a:pt x="841982" y="1952839"/>
                  </a:lnTo>
                  <a:lnTo>
                    <a:pt x="841982" y="1931638"/>
                  </a:lnTo>
                  <a:lnTo>
                    <a:pt x="922721" y="1931638"/>
                  </a:lnTo>
                  <a:cubicBezTo>
                    <a:pt x="963091" y="1931638"/>
                    <a:pt x="1002091" y="1916591"/>
                    <a:pt x="1033566" y="1889919"/>
                  </a:cubicBezTo>
                  <a:close/>
                  <a:moveTo>
                    <a:pt x="12011883" y="1720313"/>
                  </a:moveTo>
                  <a:lnTo>
                    <a:pt x="12032421" y="1720313"/>
                  </a:lnTo>
                  <a:lnTo>
                    <a:pt x="12032421" y="1931632"/>
                  </a:lnTo>
                  <a:lnTo>
                    <a:pt x="12011883" y="1931632"/>
                  </a:lnTo>
                  <a:close/>
                  <a:moveTo>
                    <a:pt x="3822238" y="1614309"/>
                  </a:moveTo>
                  <a:lnTo>
                    <a:pt x="3842755" y="1614309"/>
                  </a:lnTo>
                  <a:lnTo>
                    <a:pt x="3842755" y="1825628"/>
                  </a:lnTo>
                  <a:lnTo>
                    <a:pt x="3822238" y="1825628"/>
                  </a:lnTo>
                  <a:close/>
                  <a:moveTo>
                    <a:pt x="6551111" y="1608252"/>
                  </a:moveTo>
                  <a:lnTo>
                    <a:pt x="6571604" y="1608252"/>
                  </a:lnTo>
                  <a:lnTo>
                    <a:pt x="6571604" y="1819571"/>
                  </a:lnTo>
                  <a:lnTo>
                    <a:pt x="6551111" y="1819571"/>
                  </a:lnTo>
                  <a:close/>
                  <a:moveTo>
                    <a:pt x="9283010" y="1502244"/>
                  </a:moveTo>
                  <a:lnTo>
                    <a:pt x="9303549" y="1502244"/>
                  </a:lnTo>
                  <a:lnTo>
                    <a:pt x="9303549" y="1710543"/>
                  </a:lnTo>
                  <a:lnTo>
                    <a:pt x="9283010" y="1710543"/>
                  </a:lnTo>
                  <a:close/>
                  <a:moveTo>
                    <a:pt x="1090335" y="1496188"/>
                  </a:moveTo>
                  <a:lnTo>
                    <a:pt x="1110872" y="1496188"/>
                  </a:lnTo>
                  <a:lnTo>
                    <a:pt x="1110872" y="1707507"/>
                  </a:lnTo>
                  <a:lnTo>
                    <a:pt x="1090335" y="1707507"/>
                  </a:lnTo>
                  <a:close/>
                  <a:moveTo>
                    <a:pt x="12011883" y="1302350"/>
                  </a:moveTo>
                  <a:lnTo>
                    <a:pt x="12032421" y="1302350"/>
                  </a:lnTo>
                  <a:lnTo>
                    <a:pt x="12032421" y="1513669"/>
                  </a:lnTo>
                  <a:lnTo>
                    <a:pt x="12011883" y="1513669"/>
                  </a:lnTo>
                  <a:close/>
                  <a:moveTo>
                    <a:pt x="3822238" y="1193316"/>
                  </a:moveTo>
                  <a:lnTo>
                    <a:pt x="3842755" y="1193316"/>
                  </a:lnTo>
                  <a:lnTo>
                    <a:pt x="3842755" y="1404635"/>
                  </a:lnTo>
                  <a:lnTo>
                    <a:pt x="3822238" y="1404635"/>
                  </a:lnTo>
                  <a:close/>
                  <a:moveTo>
                    <a:pt x="6551111" y="1190289"/>
                  </a:moveTo>
                  <a:lnTo>
                    <a:pt x="6571604" y="1190289"/>
                  </a:lnTo>
                  <a:lnTo>
                    <a:pt x="6571604" y="1401608"/>
                  </a:lnTo>
                  <a:lnTo>
                    <a:pt x="6551111" y="1401608"/>
                  </a:lnTo>
                  <a:close/>
                  <a:moveTo>
                    <a:pt x="9283010" y="1081255"/>
                  </a:moveTo>
                  <a:lnTo>
                    <a:pt x="9303549" y="1081255"/>
                  </a:lnTo>
                  <a:lnTo>
                    <a:pt x="9303549" y="1292574"/>
                  </a:lnTo>
                  <a:lnTo>
                    <a:pt x="9283010" y="1292574"/>
                  </a:lnTo>
                  <a:close/>
                  <a:moveTo>
                    <a:pt x="1090334" y="1075197"/>
                  </a:moveTo>
                  <a:lnTo>
                    <a:pt x="1110871" y="1075197"/>
                  </a:lnTo>
                  <a:lnTo>
                    <a:pt x="1110871" y="1286516"/>
                  </a:lnTo>
                  <a:lnTo>
                    <a:pt x="1090334" y="1286516"/>
                  </a:lnTo>
                  <a:close/>
                  <a:moveTo>
                    <a:pt x="12041914" y="881360"/>
                  </a:moveTo>
                  <a:lnTo>
                    <a:pt x="12059659" y="893100"/>
                  </a:lnTo>
                  <a:cubicBezTo>
                    <a:pt x="12041914" y="920723"/>
                    <a:pt x="12033041" y="952490"/>
                    <a:pt x="12033041" y="984948"/>
                  </a:cubicBezTo>
                  <a:lnTo>
                    <a:pt x="12033041" y="1092679"/>
                  </a:lnTo>
                  <a:lnTo>
                    <a:pt x="12011883" y="1092679"/>
                  </a:lnTo>
                  <a:lnTo>
                    <a:pt x="12011883" y="984948"/>
                  </a:lnTo>
                  <a:cubicBezTo>
                    <a:pt x="12011883" y="948347"/>
                    <a:pt x="12022803" y="912436"/>
                    <a:pt x="12041914" y="881360"/>
                  </a:cubicBezTo>
                  <a:close/>
                  <a:moveTo>
                    <a:pt x="13071936" y="793526"/>
                  </a:moveTo>
                  <a:lnTo>
                    <a:pt x="13283255" y="793526"/>
                  </a:lnTo>
                  <a:lnTo>
                    <a:pt x="13283255" y="814065"/>
                  </a:lnTo>
                  <a:lnTo>
                    <a:pt x="13071936" y="814065"/>
                  </a:lnTo>
                  <a:close/>
                  <a:moveTo>
                    <a:pt x="12653973" y="793526"/>
                  </a:moveTo>
                  <a:lnTo>
                    <a:pt x="12865292" y="793526"/>
                  </a:lnTo>
                  <a:lnTo>
                    <a:pt x="12865292" y="814065"/>
                  </a:lnTo>
                  <a:lnTo>
                    <a:pt x="12653973" y="814065"/>
                  </a:lnTo>
                  <a:close/>
                  <a:moveTo>
                    <a:pt x="12232980" y="793526"/>
                  </a:moveTo>
                  <a:lnTo>
                    <a:pt x="12444299" y="793526"/>
                  </a:lnTo>
                  <a:lnTo>
                    <a:pt x="12444299" y="814065"/>
                  </a:lnTo>
                  <a:lnTo>
                    <a:pt x="12232980" y="814065"/>
                  </a:lnTo>
                  <a:close/>
                  <a:moveTo>
                    <a:pt x="3822237" y="775354"/>
                  </a:moveTo>
                  <a:lnTo>
                    <a:pt x="3842753" y="775354"/>
                  </a:lnTo>
                  <a:lnTo>
                    <a:pt x="3842753" y="986673"/>
                  </a:lnTo>
                  <a:lnTo>
                    <a:pt x="3822237" y="986673"/>
                  </a:lnTo>
                  <a:close/>
                  <a:moveTo>
                    <a:pt x="6551111" y="769296"/>
                  </a:moveTo>
                  <a:lnTo>
                    <a:pt x="6571604" y="769296"/>
                  </a:lnTo>
                  <a:lnTo>
                    <a:pt x="6571604" y="980615"/>
                  </a:lnTo>
                  <a:lnTo>
                    <a:pt x="6551111" y="980615"/>
                  </a:lnTo>
                  <a:close/>
                  <a:moveTo>
                    <a:pt x="9283010" y="663292"/>
                  </a:moveTo>
                  <a:lnTo>
                    <a:pt x="9303549" y="663292"/>
                  </a:lnTo>
                  <a:lnTo>
                    <a:pt x="9303549" y="871589"/>
                  </a:lnTo>
                  <a:lnTo>
                    <a:pt x="9283010" y="871589"/>
                  </a:lnTo>
                  <a:close/>
                  <a:moveTo>
                    <a:pt x="1090333" y="657235"/>
                  </a:moveTo>
                  <a:lnTo>
                    <a:pt x="1110870" y="657235"/>
                  </a:lnTo>
                  <a:lnTo>
                    <a:pt x="1110870" y="865532"/>
                  </a:lnTo>
                  <a:lnTo>
                    <a:pt x="1090333" y="865532"/>
                  </a:lnTo>
                  <a:close/>
                  <a:moveTo>
                    <a:pt x="3822236" y="354363"/>
                  </a:moveTo>
                  <a:lnTo>
                    <a:pt x="3842751" y="354363"/>
                  </a:lnTo>
                  <a:lnTo>
                    <a:pt x="3842751" y="565682"/>
                  </a:lnTo>
                  <a:lnTo>
                    <a:pt x="3822236" y="565682"/>
                  </a:lnTo>
                  <a:close/>
                  <a:moveTo>
                    <a:pt x="6551111" y="348306"/>
                  </a:moveTo>
                  <a:lnTo>
                    <a:pt x="6571604" y="348306"/>
                  </a:lnTo>
                  <a:lnTo>
                    <a:pt x="6571604" y="559625"/>
                  </a:lnTo>
                  <a:lnTo>
                    <a:pt x="6551111" y="559625"/>
                  </a:lnTo>
                  <a:close/>
                  <a:moveTo>
                    <a:pt x="9283010" y="242300"/>
                  </a:moveTo>
                  <a:lnTo>
                    <a:pt x="9303549" y="242300"/>
                  </a:lnTo>
                  <a:lnTo>
                    <a:pt x="9303549" y="453619"/>
                  </a:lnTo>
                  <a:lnTo>
                    <a:pt x="9283010" y="453619"/>
                  </a:lnTo>
                  <a:close/>
                  <a:moveTo>
                    <a:pt x="1090332" y="236242"/>
                  </a:moveTo>
                  <a:lnTo>
                    <a:pt x="1110869" y="236242"/>
                  </a:lnTo>
                  <a:lnTo>
                    <a:pt x="1110869" y="447561"/>
                  </a:lnTo>
                  <a:lnTo>
                    <a:pt x="1090332" y="447561"/>
                  </a:lnTo>
                  <a:close/>
                  <a:moveTo>
                    <a:pt x="9028596" y="673"/>
                  </a:moveTo>
                  <a:lnTo>
                    <a:pt x="9111796" y="673"/>
                  </a:lnTo>
                  <a:cubicBezTo>
                    <a:pt x="9156123" y="0"/>
                    <a:pt x="9199769" y="16153"/>
                    <a:pt x="9233867" y="44421"/>
                  </a:cubicBezTo>
                  <a:lnTo>
                    <a:pt x="9220228" y="59901"/>
                  </a:lnTo>
                  <a:cubicBezTo>
                    <a:pt x="9190221" y="34325"/>
                    <a:pt x="9151349" y="20864"/>
                    <a:pt x="9111796" y="20864"/>
                  </a:cubicBezTo>
                  <a:lnTo>
                    <a:pt x="9028596" y="20864"/>
                  </a:lnTo>
                  <a:close/>
                  <a:moveTo>
                    <a:pt x="8607607" y="2"/>
                  </a:moveTo>
                  <a:lnTo>
                    <a:pt x="8818926" y="2"/>
                  </a:lnTo>
                  <a:lnTo>
                    <a:pt x="8818926" y="20520"/>
                  </a:lnTo>
                  <a:lnTo>
                    <a:pt x="8607607" y="20520"/>
                  </a:lnTo>
                  <a:close/>
                  <a:moveTo>
                    <a:pt x="8189644" y="2"/>
                  </a:moveTo>
                  <a:lnTo>
                    <a:pt x="8400963" y="2"/>
                  </a:lnTo>
                  <a:lnTo>
                    <a:pt x="8400963" y="20520"/>
                  </a:lnTo>
                  <a:lnTo>
                    <a:pt x="8189644" y="20520"/>
                  </a:lnTo>
                  <a:close/>
                  <a:moveTo>
                    <a:pt x="7768651" y="2"/>
                  </a:moveTo>
                  <a:lnTo>
                    <a:pt x="7979970" y="2"/>
                  </a:lnTo>
                  <a:lnTo>
                    <a:pt x="7979970" y="20520"/>
                  </a:lnTo>
                  <a:lnTo>
                    <a:pt x="7768651" y="20520"/>
                  </a:lnTo>
                  <a:close/>
                  <a:moveTo>
                    <a:pt x="7347661" y="2"/>
                  </a:moveTo>
                  <a:lnTo>
                    <a:pt x="7555959" y="2"/>
                  </a:lnTo>
                  <a:lnTo>
                    <a:pt x="7555959" y="20520"/>
                  </a:lnTo>
                  <a:lnTo>
                    <a:pt x="7347661" y="20520"/>
                  </a:lnTo>
                  <a:close/>
                  <a:moveTo>
                    <a:pt x="6929698" y="2"/>
                  </a:moveTo>
                  <a:lnTo>
                    <a:pt x="7141017" y="2"/>
                  </a:lnTo>
                  <a:lnTo>
                    <a:pt x="7141017" y="20520"/>
                  </a:lnTo>
                  <a:lnTo>
                    <a:pt x="6929698" y="20520"/>
                  </a:lnTo>
                  <a:close/>
                  <a:moveTo>
                    <a:pt x="6719587" y="2"/>
                  </a:moveTo>
                  <a:lnTo>
                    <a:pt x="6723052" y="21116"/>
                  </a:lnTo>
                  <a:cubicBezTo>
                    <a:pt x="6654443" y="29289"/>
                    <a:pt x="6599002" y="76967"/>
                    <a:pt x="6579602" y="141672"/>
                  </a:cubicBezTo>
                  <a:lnTo>
                    <a:pt x="6560194" y="136223"/>
                  </a:lnTo>
                  <a:cubicBezTo>
                    <a:pt x="6580292" y="63345"/>
                    <a:pt x="6643355" y="10218"/>
                    <a:pt x="6719587" y="2"/>
                  </a:cubicBezTo>
                  <a:close/>
                  <a:moveTo>
                    <a:pt x="3261922" y="2"/>
                  </a:moveTo>
                  <a:lnTo>
                    <a:pt x="3473242" y="2"/>
                  </a:lnTo>
                  <a:lnTo>
                    <a:pt x="3473242" y="20520"/>
                  </a:lnTo>
                  <a:lnTo>
                    <a:pt x="3261922" y="20520"/>
                  </a:lnTo>
                  <a:close/>
                  <a:moveTo>
                    <a:pt x="2840931" y="2"/>
                  </a:moveTo>
                  <a:lnTo>
                    <a:pt x="3049229" y="2"/>
                  </a:lnTo>
                  <a:lnTo>
                    <a:pt x="3049229" y="20520"/>
                  </a:lnTo>
                  <a:lnTo>
                    <a:pt x="2840931" y="20520"/>
                  </a:lnTo>
                  <a:close/>
                  <a:moveTo>
                    <a:pt x="2419937" y="2"/>
                  </a:moveTo>
                  <a:lnTo>
                    <a:pt x="2631257" y="2"/>
                  </a:lnTo>
                  <a:lnTo>
                    <a:pt x="2631257" y="20520"/>
                  </a:lnTo>
                  <a:lnTo>
                    <a:pt x="2419937" y="20520"/>
                  </a:lnTo>
                  <a:close/>
                  <a:moveTo>
                    <a:pt x="2001974" y="2"/>
                  </a:moveTo>
                  <a:lnTo>
                    <a:pt x="2213294" y="2"/>
                  </a:lnTo>
                  <a:lnTo>
                    <a:pt x="2213294" y="20520"/>
                  </a:lnTo>
                  <a:lnTo>
                    <a:pt x="2001974" y="20520"/>
                  </a:lnTo>
                  <a:close/>
                  <a:moveTo>
                    <a:pt x="1580984" y="2"/>
                  </a:moveTo>
                  <a:lnTo>
                    <a:pt x="1792304" y="2"/>
                  </a:lnTo>
                  <a:lnTo>
                    <a:pt x="1792304" y="20520"/>
                  </a:lnTo>
                  <a:lnTo>
                    <a:pt x="1580984" y="20520"/>
                  </a:lnTo>
                  <a:close/>
                  <a:moveTo>
                    <a:pt x="1281652" y="2"/>
                  </a:moveTo>
                  <a:lnTo>
                    <a:pt x="1371314" y="2"/>
                  </a:lnTo>
                  <a:lnTo>
                    <a:pt x="1371314" y="20990"/>
                  </a:lnTo>
                  <a:lnTo>
                    <a:pt x="1281652" y="20990"/>
                  </a:lnTo>
                  <a:cubicBezTo>
                    <a:pt x="1243029" y="20990"/>
                    <a:pt x="1206474" y="33176"/>
                    <a:pt x="1176127" y="56872"/>
                  </a:cubicBezTo>
                  <a:lnTo>
                    <a:pt x="1163023" y="40623"/>
                  </a:lnTo>
                  <a:cubicBezTo>
                    <a:pt x="1196819" y="14219"/>
                    <a:pt x="1238201" y="2"/>
                    <a:pt x="1281652" y="2"/>
                  </a:cubicBezTo>
                  <a:close/>
                  <a:moveTo>
                    <a:pt x="3683294" y="0"/>
                  </a:moveTo>
                  <a:cubicBezTo>
                    <a:pt x="3758290" y="11734"/>
                    <a:pt x="3818287" y="67646"/>
                    <a:pt x="3836696" y="142195"/>
                  </a:cubicBezTo>
                  <a:lnTo>
                    <a:pt x="3816242" y="147718"/>
                  </a:lnTo>
                  <a:cubicBezTo>
                    <a:pt x="3800561" y="81452"/>
                    <a:pt x="3746700" y="31062"/>
                    <a:pt x="3679885" y="2070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3200" dirty="0">
                <a:latin typeface="DM Sans" pitchFamily="2" charset="77"/>
              </a:endParaRPr>
            </a:p>
          </p:txBody>
        </p:sp>
        <p:sp>
          <p:nvSpPr>
            <p:cNvPr id="7" name="Freeform 68">
              <a:extLst>
                <a:ext uri="{FF2B5EF4-FFF2-40B4-BE49-F238E27FC236}">
                  <a16:creationId xmlns:a16="http://schemas.microsoft.com/office/drawing/2014/main" id="{99FF63DE-E674-0147-8356-33D243B6C2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305" y="5934158"/>
              <a:ext cx="4622715" cy="4154932"/>
            </a:xfrm>
            <a:custGeom>
              <a:avLst/>
              <a:gdLst>
                <a:gd name="T0" fmla="*/ 2871 w 3133"/>
                <a:gd name="T1" fmla="*/ 3131 h 3132"/>
                <a:gd name="T2" fmla="*/ 262 w 3133"/>
                <a:gd name="T3" fmla="*/ 3131 h 3132"/>
                <a:gd name="T4" fmla="*/ 262 w 3133"/>
                <a:gd name="T5" fmla="*/ 3131 h 3132"/>
                <a:gd name="T6" fmla="*/ 0 w 3133"/>
                <a:gd name="T7" fmla="*/ 2870 h 3132"/>
                <a:gd name="T8" fmla="*/ 0 w 3133"/>
                <a:gd name="T9" fmla="*/ 261 h 3132"/>
                <a:gd name="T10" fmla="*/ 0 w 3133"/>
                <a:gd name="T11" fmla="*/ 261 h 3132"/>
                <a:gd name="T12" fmla="*/ 262 w 3133"/>
                <a:gd name="T13" fmla="*/ 0 h 3132"/>
                <a:gd name="T14" fmla="*/ 2871 w 3133"/>
                <a:gd name="T15" fmla="*/ 0 h 3132"/>
                <a:gd name="T16" fmla="*/ 2871 w 3133"/>
                <a:gd name="T17" fmla="*/ 0 h 3132"/>
                <a:gd name="T18" fmla="*/ 3132 w 3133"/>
                <a:gd name="T19" fmla="*/ 261 h 3132"/>
                <a:gd name="T20" fmla="*/ 3132 w 3133"/>
                <a:gd name="T21" fmla="*/ 2870 h 3132"/>
                <a:gd name="T22" fmla="*/ 3132 w 3133"/>
                <a:gd name="T23" fmla="*/ 2870 h 3132"/>
                <a:gd name="T24" fmla="*/ 2871 w 3133"/>
                <a:gd name="T25" fmla="*/ 3131 h 3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33" h="3132">
                  <a:moveTo>
                    <a:pt x="2871" y="3131"/>
                  </a:moveTo>
                  <a:lnTo>
                    <a:pt x="262" y="3131"/>
                  </a:lnTo>
                  <a:lnTo>
                    <a:pt x="262" y="3131"/>
                  </a:lnTo>
                  <a:cubicBezTo>
                    <a:pt x="118" y="3131"/>
                    <a:pt x="0" y="3014"/>
                    <a:pt x="0" y="2870"/>
                  </a:cubicBezTo>
                  <a:lnTo>
                    <a:pt x="0" y="261"/>
                  </a:lnTo>
                  <a:lnTo>
                    <a:pt x="0" y="261"/>
                  </a:lnTo>
                  <a:cubicBezTo>
                    <a:pt x="0" y="117"/>
                    <a:pt x="118" y="0"/>
                    <a:pt x="262" y="0"/>
                  </a:cubicBezTo>
                  <a:lnTo>
                    <a:pt x="2871" y="0"/>
                  </a:lnTo>
                  <a:lnTo>
                    <a:pt x="2871" y="0"/>
                  </a:lnTo>
                  <a:cubicBezTo>
                    <a:pt x="3015" y="0"/>
                    <a:pt x="3132" y="117"/>
                    <a:pt x="3132" y="261"/>
                  </a:cubicBezTo>
                  <a:lnTo>
                    <a:pt x="3132" y="2870"/>
                  </a:lnTo>
                  <a:lnTo>
                    <a:pt x="3132" y="2870"/>
                  </a:lnTo>
                  <a:cubicBezTo>
                    <a:pt x="3132" y="3014"/>
                    <a:pt x="3015" y="3131"/>
                    <a:pt x="2871" y="313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00" dirty="0">
                <a:latin typeface="DM Sans" pitchFamily="2" charset="77"/>
              </a:endParaRPr>
            </a:p>
          </p:txBody>
        </p:sp>
        <p:sp>
          <p:nvSpPr>
            <p:cNvPr id="8" name="Freeform 143">
              <a:extLst>
                <a:ext uri="{FF2B5EF4-FFF2-40B4-BE49-F238E27FC236}">
                  <a16:creationId xmlns:a16="http://schemas.microsoft.com/office/drawing/2014/main" id="{186B0D9D-829F-BE47-B814-47FE3F18CF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1693" y="5967078"/>
              <a:ext cx="4681928" cy="4099102"/>
            </a:xfrm>
            <a:custGeom>
              <a:avLst/>
              <a:gdLst>
                <a:gd name="T0" fmla="*/ 2871 w 3134"/>
                <a:gd name="T1" fmla="*/ 3131 h 3132"/>
                <a:gd name="T2" fmla="*/ 262 w 3134"/>
                <a:gd name="T3" fmla="*/ 3131 h 3132"/>
                <a:gd name="T4" fmla="*/ 262 w 3134"/>
                <a:gd name="T5" fmla="*/ 3131 h 3132"/>
                <a:gd name="T6" fmla="*/ 0 w 3134"/>
                <a:gd name="T7" fmla="*/ 2870 h 3132"/>
                <a:gd name="T8" fmla="*/ 0 w 3134"/>
                <a:gd name="T9" fmla="*/ 261 h 3132"/>
                <a:gd name="T10" fmla="*/ 0 w 3134"/>
                <a:gd name="T11" fmla="*/ 261 h 3132"/>
                <a:gd name="T12" fmla="*/ 262 w 3134"/>
                <a:gd name="T13" fmla="*/ 0 h 3132"/>
                <a:gd name="T14" fmla="*/ 2871 w 3134"/>
                <a:gd name="T15" fmla="*/ 0 h 3132"/>
                <a:gd name="T16" fmla="*/ 2871 w 3134"/>
                <a:gd name="T17" fmla="*/ 0 h 3132"/>
                <a:gd name="T18" fmla="*/ 3133 w 3134"/>
                <a:gd name="T19" fmla="*/ 261 h 3132"/>
                <a:gd name="T20" fmla="*/ 3133 w 3134"/>
                <a:gd name="T21" fmla="*/ 2870 h 3132"/>
                <a:gd name="T22" fmla="*/ 3133 w 3134"/>
                <a:gd name="T23" fmla="*/ 2870 h 3132"/>
                <a:gd name="T24" fmla="*/ 2871 w 3134"/>
                <a:gd name="T25" fmla="*/ 3131 h 3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34" h="3132">
                  <a:moveTo>
                    <a:pt x="2871" y="3131"/>
                  </a:moveTo>
                  <a:lnTo>
                    <a:pt x="262" y="3131"/>
                  </a:lnTo>
                  <a:lnTo>
                    <a:pt x="262" y="3131"/>
                  </a:lnTo>
                  <a:cubicBezTo>
                    <a:pt x="118" y="3131"/>
                    <a:pt x="0" y="3014"/>
                    <a:pt x="0" y="2870"/>
                  </a:cubicBezTo>
                  <a:lnTo>
                    <a:pt x="0" y="261"/>
                  </a:lnTo>
                  <a:lnTo>
                    <a:pt x="0" y="261"/>
                  </a:lnTo>
                  <a:cubicBezTo>
                    <a:pt x="0" y="117"/>
                    <a:pt x="118" y="0"/>
                    <a:pt x="262" y="0"/>
                  </a:cubicBezTo>
                  <a:lnTo>
                    <a:pt x="2871" y="0"/>
                  </a:lnTo>
                  <a:lnTo>
                    <a:pt x="2871" y="0"/>
                  </a:lnTo>
                  <a:cubicBezTo>
                    <a:pt x="3015" y="0"/>
                    <a:pt x="3133" y="117"/>
                    <a:pt x="3133" y="261"/>
                  </a:cubicBezTo>
                  <a:lnTo>
                    <a:pt x="3133" y="2870"/>
                  </a:lnTo>
                  <a:lnTo>
                    <a:pt x="3133" y="2870"/>
                  </a:lnTo>
                  <a:cubicBezTo>
                    <a:pt x="3133" y="3014"/>
                    <a:pt x="3015" y="3131"/>
                    <a:pt x="2871" y="313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00" dirty="0">
                <a:latin typeface="DM Sans" pitchFamily="2" charset="77"/>
              </a:endParaRPr>
            </a:p>
          </p:txBody>
        </p:sp>
        <p:sp>
          <p:nvSpPr>
            <p:cNvPr id="9" name="Freeform 215">
              <a:extLst>
                <a:ext uri="{FF2B5EF4-FFF2-40B4-BE49-F238E27FC236}">
                  <a16:creationId xmlns:a16="http://schemas.microsoft.com/office/drawing/2014/main" id="{288E6EBF-D43C-8549-B648-BA5A1B110E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99265" y="5968375"/>
              <a:ext cx="4869044" cy="4147010"/>
            </a:xfrm>
            <a:custGeom>
              <a:avLst/>
              <a:gdLst>
                <a:gd name="T0" fmla="*/ 2871 w 3134"/>
                <a:gd name="T1" fmla="*/ 3131 h 3132"/>
                <a:gd name="T2" fmla="*/ 262 w 3134"/>
                <a:gd name="T3" fmla="*/ 3131 h 3132"/>
                <a:gd name="T4" fmla="*/ 262 w 3134"/>
                <a:gd name="T5" fmla="*/ 3131 h 3132"/>
                <a:gd name="T6" fmla="*/ 0 w 3134"/>
                <a:gd name="T7" fmla="*/ 2870 h 3132"/>
                <a:gd name="T8" fmla="*/ 0 w 3134"/>
                <a:gd name="T9" fmla="*/ 261 h 3132"/>
                <a:gd name="T10" fmla="*/ 0 w 3134"/>
                <a:gd name="T11" fmla="*/ 261 h 3132"/>
                <a:gd name="T12" fmla="*/ 262 w 3134"/>
                <a:gd name="T13" fmla="*/ 0 h 3132"/>
                <a:gd name="T14" fmla="*/ 2871 w 3134"/>
                <a:gd name="T15" fmla="*/ 0 h 3132"/>
                <a:gd name="T16" fmla="*/ 2871 w 3134"/>
                <a:gd name="T17" fmla="*/ 0 h 3132"/>
                <a:gd name="T18" fmla="*/ 3133 w 3134"/>
                <a:gd name="T19" fmla="*/ 261 h 3132"/>
                <a:gd name="T20" fmla="*/ 3133 w 3134"/>
                <a:gd name="T21" fmla="*/ 2870 h 3132"/>
                <a:gd name="T22" fmla="*/ 3133 w 3134"/>
                <a:gd name="T23" fmla="*/ 2870 h 3132"/>
                <a:gd name="T24" fmla="*/ 2871 w 3134"/>
                <a:gd name="T25" fmla="*/ 3131 h 3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34" h="3132">
                  <a:moveTo>
                    <a:pt x="2871" y="3131"/>
                  </a:moveTo>
                  <a:lnTo>
                    <a:pt x="262" y="3131"/>
                  </a:lnTo>
                  <a:lnTo>
                    <a:pt x="262" y="3131"/>
                  </a:lnTo>
                  <a:cubicBezTo>
                    <a:pt x="118" y="3131"/>
                    <a:pt x="0" y="3014"/>
                    <a:pt x="0" y="2870"/>
                  </a:cubicBezTo>
                  <a:lnTo>
                    <a:pt x="0" y="261"/>
                  </a:lnTo>
                  <a:lnTo>
                    <a:pt x="0" y="261"/>
                  </a:lnTo>
                  <a:cubicBezTo>
                    <a:pt x="0" y="117"/>
                    <a:pt x="118" y="0"/>
                    <a:pt x="262" y="0"/>
                  </a:cubicBezTo>
                  <a:lnTo>
                    <a:pt x="2871" y="0"/>
                  </a:lnTo>
                  <a:lnTo>
                    <a:pt x="2871" y="0"/>
                  </a:lnTo>
                  <a:cubicBezTo>
                    <a:pt x="3016" y="0"/>
                    <a:pt x="3133" y="117"/>
                    <a:pt x="3133" y="261"/>
                  </a:cubicBezTo>
                  <a:lnTo>
                    <a:pt x="3133" y="2870"/>
                  </a:lnTo>
                  <a:lnTo>
                    <a:pt x="3133" y="2870"/>
                  </a:lnTo>
                  <a:cubicBezTo>
                    <a:pt x="3133" y="3014"/>
                    <a:pt x="3016" y="3131"/>
                    <a:pt x="2871" y="313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00" dirty="0">
                <a:latin typeface="DM Sans" pitchFamily="2" charset="77"/>
              </a:endParaRPr>
            </a:p>
          </p:txBody>
        </p:sp>
        <p:sp>
          <p:nvSpPr>
            <p:cNvPr id="10" name="Freeform 290">
              <a:extLst>
                <a:ext uri="{FF2B5EF4-FFF2-40B4-BE49-F238E27FC236}">
                  <a16:creationId xmlns:a16="http://schemas.microsoft.com/office/drawing/2014/main" id="{7070F5FC-F50C-1048-9C2A-4DDD8360F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23320" y="6016753"/>
              <a:ext cx="4792212" cy="4072335"/>
            </a:xfrm>
            <a:custGeom>
              <a:avLst/>
              <a:gdLst>
                <a:gd name="T0" fmla="*/ 2870 w 3133"/>
                <a:gd name="T1" fmla="*/ 3131 h 3132"/>
                <a:gd name="T2" fmla="*/ 261 w 3133"/>
                <a:gd name="T3" fmla="*/ 3131 h 3132"/>
                <a:gd name="T4" fmla="*/ 261 w 3133"/>
                <a:gd name="T5" fmla="*/ 3131 h 3132"/>
                <a:gd name="T6" fmla="*/ 0 w 3133"/>
                <a:gd name="T7" fmla="*/ 2870 h 3132"/>
                <a:gd name="T8" fmla="*/ 0 w 3133"/>
                <a:gd name="T9" fmla="*/ 261 h 3132"/>
                <a:gd name="T10" fmla="*/ 0 w 3133"/>
                <a:gd name="T11" fmla="*/ 261 h 3132"/>
                <a:gd name="T12" fmla="*/ 261 w 3133"/>
                <a:gd name="T13" fmla="*/ 0 h 3132"/>
                <a:gd name="T14" fmla="*/ 2870 w 3133"/>
                <a:gd name="T15" fmla="*/ 0 h 3132"/>
                <a:gd name="T16" fmla="*/ 2870 w 3133"/>
                <a:gd name="T17" fmla="*/ 0 h 3132"/>
                <a:gd name="T18" fmla="*/ 3132 w 3133"/>
                <a:gd name="T19" fmla="*/ 261 h 3132"/>
                <a:gd name="T20" fmla="*/ 3132 w 3133"/>
                <a:gd name="T21" fmla="*/ 2870 h 3132"/>
                <a:gd name="T22" fmla="*/ 3132 w 3133"/>
                <a:gd name="T23" fmla="*/ 2870 h 3132"/>
                <a:gd name="T24" fmla="*/ 2870 w 3133"/>
                <a:gd name="T25" fmla="*/ 3131 h 3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33" h="3132">
                  <a:moveTo>
                    <a:pt x="2870" y="3131"/>
                  </a:moveTo>
                  <a:lnTo>
                    <a:pt x="261" y="3131"/>
                  </a:lnTo>
                  <a:lnTo>
                    <a:pt x="261" y="3131"/>
                  </a:lnTo>
                  <a:cubicBezTo>
                    <a:pt x="117" y="3131"/>
                    <a:pt x="0" y="3014"/>
                    <a:pt x="0" y="2870"/>
                  </a:cubicBezTo>
                  <a:lnTo>
                    <a:pt x="0" y="261"/>
                  </a:lnTo>
                  <a:lnTo>
                    <a:pt x="0" y="261"/>
                  </a:lnTo>
                  <a:cubicBezTo>
                    <a:pt x="0" y="117"/>
                    <a:pt x="117" y="0"/>
                    <a:pt x="261" y="0"/>
                  </a:cubicBezTo>
                  <a:lnTo>
                    <a:pt x="2870" y="0"/>
                  </a:lnTo>
                  <a:lnTo>
                    <a:pt x="2870" y="0"/>
                  </a:lnTo>
                  <a:cubicBezTo>
                    <a:pt x="3015" y="0"/>
                    <a:pt x="3132" y="117"/>
                    <a:pt x="3132" y="261"/>
                  </a:cubicBezTo>
                  <a:lnTo>
                    <a:pt x="3132" y="2870"/>
                  </a:lnTo>
                  <a:lnTo>
                    <a:pt x="3132" y="2870"/>
                  </a:lnTo>
                  <a:cubicBezTo>
                    <a:pt x="3132" y="3014"/>
                    <a:pt x="3015" y="3131"/>
                    <a:pt x="2870" y="313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DM Sans" pitchFamily="2" charset="77"/>
              </a:endParaRPr>
            </a:p>
            <a:p>
              <a:endPara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DM Sans" pitchFamily="2" charset="77"/>
              </a:endParaRPr>
            </a:p>
          </p:txBody>
        </p:sp>
        <p:sp>
          <p:nvSpPr>
            <p:cNvPr id="11" name="Freeform 365">
              <a:extLst>
                <a:ext uri="{FF2B5EF4-FFF2-40B4-BE49-F238E27FC236}">
                  <a16:creationId xmlns:a16="http://schemas.microsoft.com/office/drawing/2014/main" id="{867FEE79-712F-BC4D-8C50-FD2EDFDC62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4124" y="10367894"/>
              <a:ext cx="1016915" cy="884473"/>
            </a:xfrm>
            <a:custGeom>
              <a:avLst/>
              <a:gdLst>
                <a:gd name="T0" fmla="*/ 0 w 710"/>
                <a:gd name="T1" fmla="*/ 355 h 710"/>
                <a:gd name="T2" fmla="*/ 0 w 710"/>
                <a:gd name="T3" fmla="*/ 355 h 710"/>
                <a:gd name="T4" fmla="*/ 354 w 710"/>
                <a:gd name="T5" fmla="*/ 709 h 710"/>
                <a:gd name="T6" fmla="*/ 354 w 710"/>
                <a:gd name="T7" fmla="*/ 709 h 710"/>
                <a:gd name="T8" fmla="*/ 709 w 710"/>
                <a:gd name="T9" fmla="*/ 355 h 710"/>
                <a:gd name="T10" fmla="*/ 709 w 710"/>
                <a:gd name="T11" fmla="*/ 355 h 710"/>
                <a:gd name="T12" fmla="*/ 354 w 710"/>
                <a:gd name="T13" fmla="*/ 0 h 710"/>
                <a:gd name="T14" fmla="*/ 354 w 710"/>
                <a:gd name="T15" fmla="*/ 0 h 710"/>
                <a:gd name="T16" fmla="*/ 0 w 710"/>
                <a:gd name="T17" fmla="*/ 355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0" h="710">
                  <a:moveTo>
                    <a:pt x="0" y="355"/>
                  </a:moveTo>
                  <a:lnTo>
                    <a:pt x="0" y="355"/>
                  </a:lnTo>
                  <a:cubicBezTo>
                    <a:pt x="0" y="551"/>
                    <a:pt x="158" y="709"/>
                    <a:pt x="354" y="709"/>
                  </a:cubicBezTo>
                  <a:lnTo>
                    <a:pt x="354" y="709"/>
                  </a:lnTo>
                  <a:cubicBezTo>
                    <a:pt x="550" y="709"/>
                    <a:pt x="709" y="551"/>
                    <a:pt x="709" y="355"/>
                  </a:cubicBezTo>
                  <a:lnTo>
                    <a:pt x="709" y="355"/>
                  </a:lnTo>
                  <a:cubicBezTo>
                    <a:pt x="709" y="159"/>
                    <a:pt x="550" y="0"/>
                    <a:pt x="354" y="0"/>
                  </a:cubicBezTo>
                  <a:lnTo>
                    <a:pt x="354" y="0"/>
                  </a:lnTo>
                  <a:cubicBezTo>
                    <a:pt x="158" y="0"/>
                    <a:pt x="0" y="159"/>
                    <a:pt x="0" y="35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00" dirty="0">
                <a:latin typeface="DM Sans" pitchFamily="2" charset="77"/>
              </a:endParaRPr>
            </a:p>
          </p:txBody>
        </p:sp>
        <p:sp>
          <p:nvSpPr>
            <p:cNvPr id="12" name="Freeform 367">
              <a:extLst>
                <a:ext uri="{FF2B5EF4-FFF2-40B4-BE49-F238E27FC236}">
                  <a16:creationId xmlns:a16="http://schemas.microsoft.com/office/drawing/2014/main" id="{34AA195C-89FD-354E-BA90-A650F1B1D6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53433" y="10355293"/>
              <a:ext cx="1000658" cy="812947"/>
            </a:xfrm>
            <a:custGeom>
              <a:avLst/>
              <a:gdLst>
                <a:gd name="T0" fmla="*/ 0 w 710"/>
                <a:gd name="T1" fmla="*/ 355 h 710"/>
                <a:gd name="T2" fmla="*/ 0 w 710"/>
                <a:gd name="T3" fmla="*/ 355 h 710"/>
                <a:gd name="T4" fmla="*/ 355 w 710"/>
                <a:gd name="T5" fmla="*/ 709 h 710"/>
                <a:gd name="T6" fmla="*/ 355 w 710"/>
                <a:gd name="T7" fmla="*/ 709 h 710"/>
                <a:gd name="T8" fmla="*/ 709 w 710"/>
                <a:gd name="T9" fmla="*/ 355 h 710"/>
                <a:gd name="T10" fmla="*/ 709 w 710"/>
                <a:gd name="T11" fmla="*/ 355 h 710"/>
                <a:gd name="T12" fmla="*/ 355 w 710"/>
                <a:gd name="T13" fmla="*/ 0 h 710"/>
                <a:gd name="T14" fmla="*/ 355 w 710"/>
                <a:gd name="T15" fmla="*/ 0 h 710"/>
                <a:gd name="T16" fmla="*/ 0 w 710"/>
                <a:gd name="T17" fmla="*/ 355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0" h="710">
                  <a:moveTo>
                    <a:pt x="0" y="355"/>
                  </a:moveTo>
                  <a:lnTo>
                    <a:pt x="0" y="355"/>
                  </a:lnTo>
                  <a:cubicBezTo>
                    <a:pt x="0" y="551"/>
                    <a:pt x="159" y="709"/>
                    <a:pt x="355" y="709"/>
                  </a:cubicBezTo>
                  <a:lnTo>
                    <a:pt x="355" y="709"/>
                  </a:lnTo>
                  <a:cubicBezTo>
                    <a:pt x="550" y="709"/>
                    <a:pt x="709" y="551"/>
                    <a:pt x="709" y="355"/>
                  </a:cubicBezTo>
                  <a:lnTo>
                    <a:pt x="709" y="355"/>
                  </a:lnTo>
                  <a:cubicBezTo>
                    <a:pt x="709" y="159"/>
                    <a:pt x="550" y="0"/>
                    <a:pt x="355" y="0"/>
                  </a:cubicBezTo>
                  <a:lnTo>
                    <a:pt x="355" y="0"/>
                  </a:lnTo>
                  <a:cubicBezTo>
                    <a:pt x="159" y="0"/>
                    <a:pt x="0" y="159"/>
                    <a:pt x="0" y="35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00" dirty="0">
                <a:latin typeface="DM Sans" pitchFamily="2" charset="77"/>
              </a:endParaRPr>
            </a:p>
          </p:txBody>
        </p:sp>
        <p:sp>
          <p:nvSpPr>
            <p:cNvPr id="13" name="Freeform 369">
              <a:extLst>
                <a:ext uri="{FF2B5EF4-FFF2-40B4-BE49-F238E27FC236}">
                  <a16:creationId xmlns:a16="http://schemas.microsoft.com/office/drawing/2014/main" id="{BC5D0B10-BC85-464F-AC7D-35E88C5BD3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2159" y="4748449"/>
              <a:ext cx="1081813" cy="884471"/>
            </a:xfrm>
            <a:custGeom>
              <a:avLst/>
              <a:gdLst>
                <a:gd name="T0" fmla="*/ 0 w 710"/>
                <a:gd name="T1" fmla="*/ 354 h 710"/>
                <a:gd name="T2" fmla="*/ 0 w 710"/>
                <a:gd name="T3" fmla="*/ 354 h 710"/>
                <a:gd name="T4" fmla="*/ 355 w 710"/>
                <a:gd name="T5" fmla="*/ 709 h 710"/>
                <a:gd name="T6" fmla="*/ 355 w 710"/>
                <a:gd name="T7" fmla="*/ 709 h 710"/>
                <a:gd name="T8" fmla="*/ 709 w 710"/>
                <a:gd name="T9" fmla="*/ 354 h 710"/>
                <a:gd name="T10" fmla="*/ 709 w 710"/>
                <a:gd name="T11" fmla="*/ 354 h 710"/>
                <a:gd name="T12" fmla="*/ 355 w 710"/>
                <a:gd name="T13" fmla="*/ 0 h 710"/>
                <a:gd name="T14" fmla="*/ 355 w 710"/>
                <a:gd name="T15" fmla="*/ 0 h 710"/>
                <a:gd name="T16" fmla="*/ 0 w 710"/>
                <a:gd name="T17" fmla="*/ 354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0" h="710">
                  <a:moveTo>
                    <a:pt x="0" y="354"/>
                  </a:moveTo>
                  <a:lnTo>
                    <a:pt x="0" y="354"/>
                  </a:lnTo>
                  <a:cubicBezTo>
                    <a:pt x="0" y="551"/>
                    <a:pt x="159" y="709"/>
                    <a:pt x="355" y="709"/>
                  </a:cubicBezTo>
                  <a:lnTo>
                    <a:pt x="355" y="709"/>
                  </a:lnTo>
                  <a:cubicBezTo>
                    <a:pt x="550" y="709"/>
                    <a:pt x="709" y="551"/>
                    <a:pt x="709" y="354"/>
                  </a:cubicBezTo>
                  <a:lnTo>
                    <a:pt x="709" y="354"/>
                  </a:lnTo>
                  <a:cubicBezTo>
                    <a:pt x="709" y="159"/>
                    <a:pt x="550" y="0"/>
                    <a:pt x="355" y="0"/>
                  </a:cubicBezTo>
                  <a:lnTo>
                    <a:pt x="355" y="0"/>
                  </a:lnTo>
                  <a:cubicBezTo>
                    <a:pt x="159" y="0"/>
                    <a:pt x="0" y="159"/>
                    <a:pt x="0" y="35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00" dirty="0">
                <a:latin typeface="DM Sans" pitchFamily="2" charset="77"/>
              </a:endParaRPr>
            </a:p>
          </p:txBody>
        </p:sp>
        <p:sp>
          <p:nvSpPr>
            <p:cNvPr id="14" name="Freeform 371">
              <a:extLst>
                <a:ext uri="{FF2B5EF4-FFF2-40B4-BE49-F238E27FC236}">
                  <a16:creationId xmlns:a16="http://schemas.microsoft.com/office/drawing/2014/main" id="{2A4E1016-9033-4647-8B93-356C847BE9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85711" y="4998049"/>
              <a:ext cx="1028636" cy="884471"/>
            </a:xfrm>
            <a:custGeom>
              <a:avLst/>
              <a:gdLst>
                <a:gd name="T0" fmla="*/ 0 w 711"/>
                <a:gd name="T1" fmla="*/ 354 h 710"/>
                <a:gd name="T2" fmla="*/ 0 w 711"/>
                <a:gd name="T3" fmla="*/ 354 h 710"/>
                <a:gd name="T4" fmla="*/ 355 w 711"/>
                <a:gd name="T5" fmla="*/ 709 h 710"/>
                <a:gd name="T6" fmla="*/ 355 w 711"/>
                <a:gd name="T7" fmla="*/ 709 h 710"/>
                <a:gd name="T8" fmla="*/ 710 w 711"/>
                <a:gd name="T9" fmla="*/ 354 h 710"/>
                <a:gd name="T10" fmla="*/ 710 w 711"/>
                <a:gd name="T11" fmla="*/ 354 h 710"/>
                <a:gd name="T12" fmla="*/ 355 w 711"/>
                <a:gd name="T13" fmla="*/ 0 h 710"/>
                <a:gd name="T14" fmla="*/ 355 w 711"/>
                <a:gd name="T15" fmla="*/ 0 h 710"/>
                <a:gd name="T16" fmla="*/ 0 w 711"/>
                <a:gd name="T17" fmla="*/ 354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1" h="710">
                  <a:moveTo>
                    <a:pt x="0" y="354"/>
                  </a:moveTo>
                  <a:lnTo>
                    <a:pt x="0" y="354"/>
                  </a:lnTo>
                  <a:cubicBezTo>
                    <a:pt x="0" y="551"/>
                    <a:pt x="159" y="709"/>
                    <a:pt x="355" y="709"/>
                  </a:cubicBezTo>
                  <a:lnTo>
                    <a:pt x="355" y="709"/>
                  </a:lnTo>
                  <a:cubicBezTo>
                    <a:pt x="551" y="709"/>
                    <a:pt x="710" y="551"/>
                    <a:pt x="710" y="354"/>
                  </a:cubicBezTo>
                  <a:lnTo>
                    <a:pt x="710" y="354"/>
                  </a:lnTo>
                  <a:cubicBezTo>
                    <a:pt x="710" y="159"/>
                    <a:pt x="551" y="0"/>
                    <a:pt x="355" y="0"/>
                  </a:cubicBezTo>
                  <a:lnTo>
                    <a:pt x="355" y="0"/>
                  </a:lnTo>
                  <a:cubicBezTo>
                    <a:pt x="159" y="0"/>
                    <a:pt x="0" y="159"/>
                    <a:pt x="0" y="35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00" dirty="0">
                <a:latin typeface="DM Sans" pitchFamily="2" charset="77"/>
              </a:endParaRPr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AA40F819-9BA7-1946-9A56-81989C0F4AB8}"/>
                </a:ext>
              </a:extLst>
            </p:cNvPr>
            <p:cNvSpPr txBox="1"/>
            <p:nvPr/>
          </p:nvSpPr>
          <p:spPr>
            <a:xfrm>
              <a:off x="1328966" y="7473806"/>
              <a:ext cx="4603054" cy="107036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300" b="1" spc="-30" dirty="0" err="1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DM Sans" pitchFamily="2" charset="77"/>
                </a:rPr>
                <a:t>Sociodémographique</a:t>
              </a:r>
              <a:endParaRPr lang="en-US" sz="1300" b="1" spc="-3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DM Sans" pitchFamily="2" charset="77"/>
              </a:endParaRPr>
            </a:p>
            <a:p>
              <a:pPr algn="ctr"/>
              <a:r>
                <a:rPr lang="en-US" sz="1300" b="1" spc="-30" dirty="0" err="1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DM Sans" pitchFamily="2" charset="77"/>
                </a:rPr>
                <a:t>Besoins</a:t>
              </a:r>
              <a:r>
                <a:rPr lang="en-US" sz="1300" b="1" spc="-30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DM Sans" pitchFamily="2" charset="77"/>
                </a:rPr>
                <a:t> </a:t>
              </a:r>
              <a:r>
                <a:rPr lang="en-US" sz="1300" b="1" spc="-30" dirty="0" err="1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DM Sans" pitchFamily="2" charset="77"/>
                </a:rPr>
                <a:t>fonctionnels</a:t>
              </a:r>
              <a:endParaRPr lang="en-US" sz="1300" b="1" spc="-30" dirty="0">
                <a:solidFill>
                  <a:schemeClr val="bg2">
                    <a:lumMod val="20000"/>
                    <a:lumOff val="80000"/>
                  </a:schemeClr>
                </a:solidFill>
                <a:latin typeface="DM Sans" pitchFamily="2" charset="77"/>
              </a:endParaRPr>
            </a:p>
          </p:txBody>
        </p:sp>
        <p:sp>
          <p:nvSpPr>
            <p:cNvPr id="16" name="TextBox 6">
              <a:extLst>
                <a:ext uri="{FF2B5EF4-FFF2-40B4-BE49-F238E27FC236}">
                  <a16:creationId xmlns:a16="http://schemas.microsoft.com/office/drawing/2014/main" id="{8F366C4E-F45D-0244-955D-88DD8617FE6D}"/>
                </a:ext>
              </a:extLst>
            </p:cNvPr>
            <p:cNvSpPr txBox="1"/>
            <p:nvPr/>
          </p:nvSpPr>
          <p:spPr>
            <a:xfrm>
              <a:off x="1377008" y="6148368"/>
              <a:ext cx="4469978" cy="897725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fr-CA" sz="1300" b="1" dirty="0" smtClean="0">
                  <a:solidFill>
                    <a:schemeClr val="bg1"/>
                  </a:solidFill>
                  <a:latin typeface="DM Sans"/>
                </a:rPr>
                <a:t>PORTRAIT </a:t>
              </a:r>
              <a:br>
                <a:rPr lang="fr-CA" sz="1300" b="1" dirty="0" smtClean="0">
                  <a:solidFill>
                    <a:schemeClr val="bg1"/>
                  </a:solidFill>
                  <a:latin typeface="DM Sans"/>
                </a:rPr>
              </a:br>
              <a:r>
                <a:rPr lang="fr-CA" sz="1300" b="1" dirty="0" smtClean="0">
                  <a:solidFill>
                    <a:schemeClr val="bg1"/>
                  </a:solidFill>
                  <a:latin typeface="DM Sans"/>
                </a:rPr>
                <a:t>DES BESOINS</a:t>
              </a:r>
              <a:endParaRPr lang="fr-CA" sz="1300" b="1" dirty="0">
                <a:solidFill>
                  <a:schemeClr val="bg1"/>
                </a:solidFill>
                <a:latin typeface="DM Sans"/>
              </a:endParaRPr>
            </a:p>
          </p:txBody>
        </p: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4B7D9D37-58C0-EE48-AAFF-D6594460B48C}"/>
                </a:ext>
              </a:extLst>
            </p:cNvPr>
            <p:cNvSpPr txBox="1"/>
            <p:nvPr/>
          </p:nvSpPr>
          <p:spPr>
            <a:xfrm>
              <a:off x="6963989" y="7472171"/>
              <a:ext cx="4659632" cy="1691865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300" b="1" dirty="0" smtClean="0">
                  <a:solidFill>
                    <a:schemeClr val="bg1"/>
                  </a:solidFill>
                  <a:latin typeface="DM Sans" pitchFamily="2" charset="77"/>
                </a:rPr>
                <a:t>Forum </a:t>
              </a:r>
              <a:r>
                <a:rPr lang="en-US" sz="1300" b="1" dirty="0" err="1" smtClean="0">
                  <a:solidFill>
                    <a:schemeClr val="bg1"/>
                  </a:solidFill>
                  <a:latin typeface="DM Sans" pitchFamily="2" charset="77"/>
                </a:rPr>
                <a:t>d’experts</a:t>
              </a:r>
              <a:endParaRPr lang="en-US" sz="1300" b="1" dirty="0" smtClean="0">
                <a:solidFill>
                  <a:schemeClr val="bg1"/>
                </a:solidFill>
                <a:latin typeface="DM Sans" pitchFamily="2" charset="77"/>
              </a:endParaRPr>
            </a:p>
            <a:p>
              <a:pPr algn="ctr">
                <a:spcAft>
                  <a:spcPts val="600"/>
                </a:spcAft>
              </a:pPr>
              <a:r>
                <a:rPr lang="en-US" sz="1300" b="1" dirty="0" smtClean="0">
                  <a:solidFill>
                    <a:schemeClr val="bg1"/>
                  </a:solidFill>
                  <a:latin typeface="DM Sans" pitchFamily="2" charset="77"/>
                </a:rPr>
                <a:t>Café </a:t>
              </a:r>
              <a:r>
                <a:rPr lang="en-US" sz="1300" b="1" dirty="0" err="1" smtClean="0">
                  <a:solidFill>
                    <a:schemeClr val="bg1"/>
                  </a:solidFill>
                  <a:latin typeface="DM Sans" pitchFamily="2" charset="77"/>
                </a:rPr>
                <a:t>citoyens</a:t>
              </a:r>
              <a:endParaRPr lang="en-US" sz="1300" b="1" dirty="0" smtClean="0">
                <a:solidFill>
                  <a:schemeClr val="bg1"/>
                </a:solidFill>
                <a:latin typeface="DM Sans" pitchFamily="2" charset="77"/>
              </a:endParaRPr>
            </a:p>
            <a:p>
              <a:pPr algn="ctr"/>
              <a:r>
                <a:rPr lang="en-US" sz="1300" b="1" dirty="0" err="1" smtClean="0">
                  <a:solidFill>
                    <a:schemeClr val="bg1"/>
                  </a:solidFill>
                  <a:latin typeface="DM Sans" pitchFamily="2" charset="77"/>
                </a:rPr>
                <a:t>Comité</a:t>
              </a:r>
              <a:r>
                <a:rPr lang="en-US" sz="1300" b="1" dirty="0" smtClean="0">
                  <a:solidFill>
                    <a:schemeClr val="bg1"/>
                  </a:solidFill>
                  <a:latin typeface="DM Sans" pitchFamily="2" charset="77"/>
                </a:rPr>
                <a:t> de </a:t>
              </a:r>
              <a:r>
                <a:rPr lang="en-US" sz="1300" b="1" dirty="0" err="1" smtClean="0">
                  <a:solidFill>
                    <a:schemeClr val="bg1"/>
                  </a:solidFill>
                  <a:latin typeface="DM Sans" pitchFamily="2" charset="77"/>
                </a:rPr>
                <a:t>citoyens</a:t>
              </a:r>
              <a:endParaRPr lang="en-US" sz="1300" b="1" dirty="0">
                <a:solidFill>
                  <a:schemeClr val="bg1"/>
                </a:solidFill>
                <a:latin typeface="DM Sans" pitchFamily="2" charset="77"/>
              </a:endParaRPr>
            </a:p>
          </p:txBody>
        </p:sp>
        <p:sp>
          <p:nvSpPr>
            <p:cNvPr id="18" name="TextBox 8">
              <a:extLst>
                <a:ext uri="{FF2B5EF4-FFF2-40B4-BE49-F238E27FC236}">
                  <a16:creationId xmlns:a16="http://schemas.microsoft.com/office/drawing/2014/main" id="{1841CA37-FE9F-1445-847B-C64533336357}"/>
                </a:ext>
              </a:extLst>
            </p:cNvPr>
            <p:cNvSpPr txBox="1"/>
            <p:nvPr/>
          </p:nvSpPr>
          <p:spPr>
            <a:xfrm>
              <a:off x="7047215" y="6164166"/>
              <a:ext cx="4614399" cy="44886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en-US" sz="1300" b="1" spc="-30" dirty="0" smtClean="0">
                  <a:solidFill>
                    <a:schemeClr val="bg1"/>
                  </a:solidFill>
                  <a:latin typeface="DM Sans" pitchFamily="2" charset="77"/>
                </a:rPr>
                <a:t>CONSULTATIONS</a:t>
              </a:r>
              <a:endParaRPr lang="en-US" sz="1300" b="1" spc="-30" dirty="0">
                <a:solidFill>
                  <a:schemeClr val="bg1"/>
                </a:solidFill>
                <a:latin typeface="DM Sans" pitchFamily="2" charset="77"/>
              </a:endParaRPr>
            </a:p>
          </p:txBody>
        </p:sp>
        <p:sp>
          <p:nvSpPr>
            <p:cNvPr id="19" name="TextBox 9">
              <a:extLst>
                <a:ext uri="{FF2B5EF4-FFF2-40B4-BE49-F238E27FC236}">
                  <a16:creationId xmlns:a16="http://schemas.microsoft.com/office/drawing/2014/main" id="{614897AC-F624-D44D-B6DE-B7798A9214A7}"/>
                </a:ext>
              </a:extLst>
            </p:cNvPr>
            <p:cNvSpPr txBox="1"/>
            <p:nvPr/>
          </p:nvSpPr>
          <p:spPr>
            <a:xfrm>
              <a:off x="12499259" y="7488431"/>
              <a:ext cx="4869047" cy="19680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300" b="1" spc="-30" dirty="0" smtClean="0">
                  <a:solidFill>
                    <a:schemeClr val="bg1"/>
                  </a:solidFill>
                  <a:latin typeface="DM Sans" pitchFamily="2" charset="77"/>
                </a:rPr>
                <a:t>Revues des </a:t>
              </a:r>
              <a:r>
                <a:rPr lang="en-US" sz="1300" b="1" spc="-30" dirty="0" err="1" smtClean="0">
                  <a:solidFill>
                    <a:schemeClr val="bg1"/>
                  </a:solidFill>
                  <a:latin typeface="DM Sans" pitchFamily="2" charset="77"/>
                </a:rPr>
                <a:t>écrits</a:t>
              </a:r>
              <a:r>
                <a:rPr lang="en-US" sz="1300" b="1" spc="-30" dirty="0" smtClean="0">
                  <a:solidFill>
                    <a:schemeClr val="bg1"/>
                  </a:solidFill>
                  <a:latin typeface="DM Sans" pitchFamily="2" charset="77"/>
                </a:rPr>
                <a:t> </a:t>
              </a:r>
            </a:p>
            <a:p>
              <a:pPr algn="ctr"/>
              <a:r>
                <a:rPr lang="en-US" sz="1300" b="1" spc="-30" dirty="0" smtClean="0">
                  <a:solidFill>
                    <a:schemeClr val="bg1"/>
                  </a:solidFill>
                  <a:latin typeface="DM Sans" pitchFamily="2" charset="77"/>
                </a:rPr>
                <a:t>Comparable </a:t>
              </a:r>
              <a:br>
                <a:rPr lang="en-US" sz="1300" b="1" spc="-30" dirty="0" smtClean="0">
                  <a:solidFill>
                    <a:schemeClr val="bg1"/>
                  </a:solidFill>
                  <a:latin typeface="DM Sans" pitchFamily="2" charset="77"/>
                </a:rPr>
              </a:br>
              <a:r>
                <a:rPr lang="en-US" sz="1300" b="1" spc="-30" dirty="0" smtClean="0">
                  <a:solidFill>
                    <a:schemeClr val="bg1"/>
                  </a:solidFill>
                  <a:latin typeface="DM Sans" pitchFamily="2" charset="77"/>
                </a:rPr>
                <a:t>des </a:t>
              </a:r>
              <a:r>
                <a:rPr lang="en-US" sz="1300" b="1" spc="-30" dirty="0" err="1" smtClean="0">
                  <a:solidFill>
                    <a:schemeClr val="bg1"/>
                  </a:solidFill>
                  <a:latin typeface="DM Sans" pitchFamily="2" charset="77"/>
                </a:rPr>
                <a:t>grandes</a:t>
              </a:r>
              <a:r>
                <a:rPr lang="en-US" sz="1300" b="1" spc="-30" dirty="0" smtClean="0">
                  <a:solidFill>
                    <a:schemeClr val="bg1"/>
                  </a:solidFill>
                  <a:latin typeface="DM Sans" pitchFamily="2" charset="77"/>
                </a:rPr>
                <a:t> </a:t>
              </a:r>
              <a:r>
                <a:rPr lang="en-US" sz="1300" b="1" spc="-30" dirty="0" err="1" smtClean="0">
                  <a:solidFill>
                    <a:schemeClr val="bg1"/>
                  </a:solidFill>
                  <a:latin typeface="DM Sans" pitchFamily="2" charset="77"/>
                </a:rPr>
                <a:t>villes</a:t>
              </a:r>
              <a:endParaRPr lang="en-US" sz="1300" b="1" spc="-30" dirty="0" smtClean="0">
                <a:solidFill>
                  <a:schemeClr val="bg1"/>
                </a:solidFill>
                <a:latin typeface="DM Sans" pitchFamily="2" charset="77"/>
              </a:endParaRPr>
            </a:p>
            <a:p>
              <a:pPr algn="ctr"/>
              <a:endParaRPr lang="en-US" sz="1300" spc="-30" dirty="0">
                <a:solidFill>
                  <a:schemeClr val="bg1"/>
                </a:solidFill>
                <a:latin typeface="DM Sans" pitchFamily="2" charset="77"/>
              </a:endParaRPr>
            </a:p>
          </p:txBody>
        </p:sp>
        <p:sp>
          <p:nvSpPr>
            <p:cNvPr id="20" name="TextBox 10">
              <a:extLst>
                <a:ext uri="{FF2B5EF4-FFF2-40B4-BE49-F238E27FC236}">
                  <a16:creationId xmlns:a16="http://schemas.microsoft.com/office/drawing/2014/main" id="{14E0F1A9-DBF9-5A4F-8F17-C32D2DD0832C}"/>
                </a:ext>
              </a:extLst>
            </p:cNvPr>
            <p:cNvSpPr txBox="1"/>
            <p:nvPr/>
          </p:nvSpPr>
          <p:spPr>
            <a:xfrm>
              <a:off x="12499259" y="6180725"/>
              <a:ext cx="4828015" cy="82866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algn="ctr"/>
              <a:r>
                <a:rPr lang="en-US" sz="1200" b="1" spc="-30" dirty="0" smtClean="0">
                  <a:solidFill>
                    <a:schemeClr val="bg1"/>
                  </a:solidFill>
                  <a:latin typeface="DM Sans" pitchFamily="2" charset="77"/>
                </a:rPr>
                <a:t>TENDANCES ET </a:t>
              </a:r>
            </a:p>
            <a:p>
              <a:pPr algn="ctr"/>
              <a:r>
                <a:rPr lang="en-US" sz="1200" b="1" spc="-30" dirty="0" smtClean="0">
                  <a:solidFill>
                    <a:schemeClr val="bg1"/>
                  </a:solidFill>
                  <a:latin typeface="DM Sans" pitchFamily="2" charset="77"/>
                </a:rPr>
                <a:t>PRATIQUES EXEMPLAIRES</a:t>
              </a:r>
              <a:endParaRPr lang="en-US" sz="1200" b="1" spc="-30" dirty="0">
                <a:solidFill>
                  <a:schemeClr val="bg1"/>
                </a:solidFill>
                <a:latin typeface="DM Sans" pitchFamily="2" charset="77"/>
              </a:endParaRPr>
            </a:p>
          </p:txBody>
        </p:sp>
        <p:sp>
          <p:nvSpPr>
            <p:cNvPr id="22" name="TextBox 12">
              <a:extLst>
                <a:ext uri="{FF2B5EF4-FFF2-40B4-BE49-F238E27FC236}">
                  <a16:creationId xmlns:a16="http://schemas.microsoft.com/office/drawing/2014/main" id="{FAA8C87C-E9EE-BE4F-AB2D-FB2615D9C5F6}"/>
                </a:ext>
              </a:extLst>
            </p:cNvPr>
            <p:cNvSpPr txBox="1"/>
            <p:nvPr/>
          </p:nvSpPr>
          <p:spPr>
            <a:xfrm>
              <a:off x="18223315" y="6142988"/>
              <a:ext cx="4792217" cy="897725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en-US" sz="1300" b="1" spc="-30" dirty="0" smtClean="0">
                  <a:solidFill>
                    <a:schemeClr val="bg1"/>
                  </a:solidFill>
                  <a:latin typeface="DM Sans" pitchFamily="2" charset="77"/>
                </a:rPr>
                <a:t>ÉTAT DE SANTÉ DES </a:t>
              </a:r>
            </a:p>
            <a:p>
              <a:pPr algn="ctr"/>
              <a:r>
                <a:rPr lang="en-US" sz="1300" b="1" spc="-30" dirty="0" smtClean="0">
                  <a:solidFill>
                    <a:schemeClr val="bg1"/>
                  </a:solidFill>
                  <a:latin typeface="DM Sans" pitchFamily="2" charset="77"/>
                </a:rPr>
                <a:t>INFRASTRUCTURES</a:t>
              </a:r>
              <a:endParaRPr lang="en-US" sz="1300" b="1" spc="-30" dirty="0">
                <a:solidFill>
                  <a:schemeClr val="bg1"/>
                </a:solidFill>
                <a:latin typeface="DM Sans" pitchFamily="2" charset="77"/>
              </a:endParaRPr>
            </a:p>
          </p:txBody>
        </p:sp>
        <p:sp>
          <p:nvSpPr>
            <p:cNvPr id="23" name="TextBox 13">
              <a:extLst>
                <a:ext uri="{FF2B5EF4-FFF2-40B4-BE49-F238E27FC236}">
                  <a16:creationId xmlns:a16="http://schemas.microsoft.com/office/drawing/2014/main" id="{A7F079EA-9D69-DD43-A460-5ED0DF85455E}"/>
                </a:ext>
              </a:extLst>
            </p:cNvPr>
            <p:cNvSpPr txBox="1"/>
            <p:nvPr/>
          </p:nvSpPr>
          <p:spPr>
            <a:xfrm>
              <a:off x="4466758" y="10043241"/>
              <a:ext cx="469704" cy="144441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700" b="1" spc="-30" dirty="0">
                  <a:solidFill>
                    <a:schemeClr val="bg1"/>
                  </a:solidFill>
                  <a:latin typeface="DM Sans" pitchFamily="2" charset="77"/>
                </a:rPr>
                <a:t>1</a:t>
              </a:r>
            </a:p>
          </p:txBody>
        </p:sp>
        <p:sp>
          <p:nvSpPr>
            <p:cNvPr id="24" name="TextBox 14">
              <a:extLst>
                <a:ext uri="{FF2B5EF4-FFF2-40B4-BE49-F238E27FC236}">
                  <a16:creationId xmlns:a16="http://schemas.microsoft.com/office/drawing/2014/main" id="{A001DA41-0796-3E44-8BA0-DFD3A268C923}"/>
                </a:ext>
              </a:extLst>
            </p:cNvPr>
            <p:cNvSpPr txBox="1"/>
            <p:nvPr/>
          </p:nvSpPr>
          <p:spPr>
            <a:xfrm>
              <a:off x="9024210" y="4363462"/>
              <a:ext cx="836867" cy="125623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1800" b="1" spc="-30" dirty="0">
                  <a:solidFill>
                    <a:schemeClr val="bg1"/>
                  </a:solidFill>
                  <a:latin typeface="DM Sans" pitchFamily="2" charset="77"/>
                </a:rPr>
                <a:t>2</a:t>
              </a:r>
            </a:p>
          </p:txBody>
        </p:sp>
        <p:sp>
          <p:nvSpPr>
            <p:cNvPr id="25" name="TextBox 15">
              <a:extLst>
                <a:ext uri="{FF2B5EF4-FFF2-40B4-BE49-F238E27FC236}">
                  <a16:creationId xmlns:a16="http://schemas.microsoft.com/office/drawing/2014/main" id="{FACFE88E-4A5E-084F-8DE6-D393D2819C47}"/>
                </a:ext>
              </a:extLst>
            </p:cNvPr>
            <p:cNvSpPr txBox="1"/>
            <p:nvPr/>
          </p:nvSpPr>
          <p:spPr>
            <a:xfrm>
              <a:off x="14563203" y="9897721"/>
              <a:ext cx="1181117" cy="144441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1800" b="1" spc="-30" dirty="0">
                  <a:solidFill>
                    <a:schemeClr val="bg1"/>
                  </a:solidFill>
                  <a:latin typeface="DM Sans" pitchFamily="2" charset="77"/>
                </a:rPr>
                <a:t>3</a:t>
              </a:r>
            </a:p>
          </p:txBody>
        </p:sp>
      </p:grpSp>
      <p:sp>
        <p:nvSpPr>
          <p:cNvPr id="29" name="Rectangle 28"/>
          <p:cNvSpPr/>
          <p:nvPr>
            <p:custDataLst>
              <p:tags r:id="rId2"/>
            </p:custDataLst>
          </p:nvPr>
        </p:nvSpPr>
        <p:spPr>
          <a:xfrm>
            <a:off x="6763537" y="2780051"/>
            <a:ext cx="1797328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3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DM Sans" pitchFamily="2" charset="77"/>
              </a:rPr>
              <a:t>Audits </a:t>
            </a:r>
            <a:r>
              <a:rPr lang="en-US" sz="13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DM Sans" pitchFamily="2" charset="77"/>
              </a:rPr>
              <a:t>techniques</a:t>
            </a:r>
            <a:endParaRPr lang="en-US" sz="1300" b="1" dirty="0">
              <a:solidFill>
                <a:schemeClr val="bg2">
                  <a:lumMod val="20000"/>
                  <a:lumOff val="80000"/>
                </a:schemeClr>
              </a:solidFill>
              <a:latin typeface="DM Sans" pitchFamily="2" charset="77"/>
            </a:endParaRPr>
          </a:p>
          <a:p>
            <a:pPr algn="ctr">
              <a:spcAft>
                <a:spcPts val="600"/>
              </a:spcAft>
            </a:pPr>
            <a:r>
              <a:rPr lang="en-US" sz="1100" dirty="0">
                <a:solidFill>
                  <a:schemeClr val="bg2">
                    <a:lumMod val="20000"/>
                    <a:lumOff val="80000"/>
                  </a:schemeClr>
                </a:solidFill>
                <a:latin typeface="DM Sans" pitchFamily="2" charset="77"/>
              </a:rPr>
              <a:t>(</a:t>
            </a:r>
            <a:r>
              <a:rPr lang="en-US" sz="11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DM Sans" pitchFamily="2" charset="77"/>
              </a:rPr>
              <a:t>piscines</a:t>
            </a:r>
            <a:r>
              <a:rPr lang="en-US" sz="11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DM Sans" pitchFamily="2" charset="77"/>
              </a:rPr>
              <a:t>, </a:t>
            </a:r>
            <a:r>
              <a:rPr lang="en-US" sz="11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DM Sans" pitchFamily="2" charset="77"/>
              </a:rPr>
              <a:t>arénas</a:t>
            </a:r>
            <a:r>
              <a:rPr lang="en-US" sz="1100" dirty="0">
                <a:solidFill>
                  <a:schemeClr val="bg2">
                    <a:lumMod val="20000"/>
                    <a:lumOff val="80000"/>
                  </a:schemeClr>
                </a:solidFill>
                <a:latin typeface="DM Sans" pitchFamily="2" charset="77"/>
              </a:rPr>
              <a:t>, </a:t>
            </a:r>
            <a:r>
              <a:rPr lang="en-US" sz="11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DM Sans" pitchFamily="2" charset="77"/>
              </a:rPr>
              <a:t/>
            </a:r>
            <a:br>
              <a:rPr lang="en-US" sz="11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DM Sans" pitchFamily="2" charset="77"/>
              </a:rPr>
            </a:br>
            <a:r>
              <a:rPr lang="en-US" sz="11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DM Sans" pitchFamily="2" charset="77"/>
              </a:rPr>
              <a:t>centres</a:t>
            </a:r>
            <a:r>
              <a:rPr lang="en-US" sz="11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DM Sans" pitchFamily="2" charset="77"/>
              </a:rPr>
              <a:t> </a:t>
            </a:r>
            <a:r>
              <a:rPr lang="en-US" sz="11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DM Sans" pitchFamily="2" charset="77"/>
              </a:rPr>
              <a:t>communautaires</a:t>
            </a:r>
            <a:r>
              <a:rPr lang="en-US" sz="1100" dirty="0">
                <a:solidFill>
                  <a:schemeClr val="bg2">
                    <a:lumMod val="20000"/>
                    <a:lumOff val="80000"/>
                  </a:schemeClr>
                </a:solidFill>
                <a:latin typeface="DM Sans" pitchFamily="2" charset="77"/>
              </a:rPr>
              <a:t>)</a:t>
            </a:r>
          </a:p>
          <a:p>
            <a:pPr algn="ctr"/>
            <a:r>
              <a:rPr lang="en-US" sz="13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DM Sans" pitchFamily="2" charset="77"/>
              </a:rPr>
              <a:t>État</a:t>
            </a:r>
            <a:r>
              <a:rPr lang="en-US" sz="13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DM Sans" pitchFamily="2" charset="77"/>
              </a:rPr>
              <a:t> par observation</a:t>
            </a:r>
          </a:p>
        </p:txBody>
      </p:sp>
      <p:sp>
        <p:nvSpPr>
          <p:cNvPr id="31" name="TextBox 15">
            <a:extLst>
              <a:ext uri="{FF2B5EF4-FFF2-40B4-BE49-F238E27FC236}">
                <a16:creationId xmlns:a16="http://schemas.microsoft.com/office/drawing/2014/main" id="{FACFE88E-4A5E-084F-8DE6-D393D2819C4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403891" y="1511530"/>
            <a:ext cx="313868" cy="5598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1800" b="1" spc="-30" dirty="0" smtClean="0">
                <a:solidFill>
                  <a:schemeClr val="bg1"/>
                </a:solidFill>
                <a:latin typeface="DM Sans" pitchFamily="2" charset="77"/>
              </a:rPr>
              <a:t>4</a:t>
            </a:r>
            <a:endParaRPr lang="en-US" sz="1800" b="1" spc="-30" dirty="0">
              <a:solidFill>
                <a:schemeClr val="bg1"/>
              </a:solidFill>
              <a:latin typeface="DM Sans" pitchFamily="2" charset="77"/>
            </a:endParaRPr>
          </a:p>
        </p:txBody>
      </p:sp>
      <p:sp>
        <p:nvSpPr>
          <p:cNvPr id="32" name="TextBox 15">
            <a:extLst>
              <a:ext uri="{FF2B5EF4-FFF2-40B4-BE49-F238E27FC236}">
                <a16:creationId xmlns:a16="http://schemas.microsoft.com/office/drawing/2014/main" id="{FACFE88E-4A5E-084F-8DE6-D393D2819C4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1979" y="3925726"/>
            <a:ext cx="313868" cy="5598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1800" b="1" spc="-30" dirty="0">
                <a:solidFill>
                  <a:schemeClr val="bg1"/>
                </a:solidFill>
                <a:latin typeface="DM Sans" pitchFamily="2" charset="77"/>
              </a:rPr>
              <a:t>1</a:t>
            </a:r>
          </a:p>
        </p:txBody>
      </p:sp>
      <p:grpSp>
        <p:nvGrpSpPr>
          <p:cNvPr id="27" name="Groupe 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28" name="Rectangle 27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30" name="Image 9" descr="Gatineau_logo_Blanc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Espace réservé du numéro de diapositive 3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13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5" name="Connecteur droit 34"/>
          <p:cNvCxnSpPr/>
          <p:nvPr>
            <p:custDataLst>
              <p:tags r:id="rId7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re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700015" y="572710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Base de données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endParaRPr lang="fr-CA" sz="1800" b="0" dirty="0">
              <a:solidFill>
                <a:srgbClr val="74B6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25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e 2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35499005"/>
              </p:ext>
            </p:extLst>
          </p:nvPr>
        </p:nvGraphicFramePr>
        <p:xfrm>
          <a:off x="798256" y="1439862"/>
          <a:ext cx="4914900" cy="3502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Espace réservé du contenu 2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6010547" y="1558833"/>
            <a:ext cx="2724150" cy="3494149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fr-CA" sz="1800" b="1" dirty="0" smtClean="0">
                <a:solidFill>
                  <a:srgbClr val="74B6A7"/>
                </a:solidFill>
              </a:rPr>
              <a:t>Inspirer</a:t>
            </a:r>
            <a:r>
              <a:rPr lang="fr-CA" sz="1800" dirty="0" smtClean="0">
                <a:solidFill>
                  <a:srgbClr val="74B6A7"/>
                </a:solidFill>
              </a:rPr>
              <a:t> – </a:t>
            </a:r>
            <a:r>
              <a:rPr lang="fr-CA" sz="1800" b="1" dirty="0" smtClean="0">
                <a:solidFill>
                  <a:srgbClr val="74B6A7"/>
                </a:solidFill>
              </a:rPr>
              <a:t>Influencer</a:t>
            </a:r>
            <a:r>
              <a:rPr lang="fr-CA" sz="1600" dirty="0" smtClean="0">
                <a:solidFill>
                  <a:srgbClr val="00B050"/>
                </a:solidFill>
              </a:rPr>
              <a:t> </a:t>
            </a:r>
            <a:r>
              <a:rPr lang="fr-CA" sz="1600" dirty="0" smtClean="0"/>
              <a:t> </a:t>
            </a:r>
            <a:endParaRPr lang="fr-CA" sz="1600" dirty="0"/>
          </a:p>
          <a:p>
            <a:pPr algn="ctr">
              <a:lnSpc>
                <a:spcPct val="120000"/>
              </a:lnSpc>
            </a:pPr>
            <a:r>
              <a:rPr lang="fr-CA" sz="1600" dirty="0" smtClean="0"/>
              <a:t>dans nos pratiques pour que les infrastructures récréatives, sportives et communautaires agissent comme des </a:t>
            </a:r>
            <a:br>
              <a:rPr lang="fr-CA" sz="1600" dirty="0" smtClean="0"/>
            </a:br>
            <a:r>
              <a:rPr lang="fr-CA" sz="1600" u="sng" dirty="0" smtClean="0"/>
              <a:t>leviers au développement </a:t>
            </a:r>
            <a:br>
              <a:rPr lang="fr-CA" sz="1600" u="sng" dirty="0" smtClean="0"/>
            </a:br>
            <a:r>
              <a:rPr lang="fr-CA" sz="1600" u="sng" dirty="0" smtClean="0"/>
              <a:t>des communautés </a:t>
            </a:r>
            <a:br>
              <a:rPr lang="fr-CA" sz="1600" u="sng" dirty="0" smtClean="0"/>
            </a:br>
            <a:r>
              <a:rPr lang="fr-CA" sz="1600" u="sng" dirty="0" smtClean="0"/>
              <a:t>et valorisent la création </a:t>
            </a:r>
            <a:br>
              <a:rPr lang="fr-CA" sz="1600" u="sng" dirty="0" smtClean="0"/>
            </a:br>
            <a:r>
              <a:rPr lang="fr-CA" sz="1600" u="sng" dirty="0" smtClean="0"/>
              <a:t>d'un tissu social de qualité</a:t>
            </a:r>
          </a:p>
        </p:txBody>
      </p:sp>
      <p:grpSp>
        <p:nvGrpSpPr>
          <p:cNvPr id="5" name="Groupe 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6" name="Rectangle 5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7" name="Image 9" descr="Gatineau_logo_Blanc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Espace réservé du numéro de diapositive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14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0" name="Connecteur droit 9"/>
          <p:cNvCxnSpPr/>
          <p:nvPr>
            <p:custDataLst>
              <p:tags r:id="rId5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re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700015" y="572710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Stratégie consultative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Forum d’experts – 21 novembre 2019</a:t>
            </a:r>
            <a:endParaRPr lang="fr-CA" sz="1800" b="0" dirty="0">
              <a:solidFill>
                <a:srgbClr val="74B6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67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e 3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02103431"/>
              </p:ext>
            </p:extLst>
          </p:nvPr>
        </p:nvGraphicFramePr>
        <p:xfrm>
          <a:off x="124660" y="1124189"/>
          <a:ext cx="4913055" cy="4104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3" name="Forme libre 12"/>
          <p:cNvSpPr/>
          <p:nvPr>
            <p:custDataLst>
              <p:tags r:id="rId2"/>
            </p:custDataLst>
          </p:nvPr>
        </p:nvSpPr>
        <p:spPr>
          <a:xfrm>
            <a:off x="4520380" y="944880"/>
            <a:ext cx="4395019" cy="4198343"/>
          </a:xfrm>
          <a:custGeom>
            <a:avLst/>
            <a:gdLst>
              <a:gd name="connsiteX0" fmla="*/ 0 w 4438908"/>
              <a:gd name="connsiteY0" fmla="*/ 2080478 h 4160956"/>
              <a:gd name="connsiteX1" fmla="*/ 2219454 w 4438908"/>
              <a:gd name="connsiteY1" fmla="*/ 0 h 4160956"/>
              <a:gd name="connsiteX2" fmla="*/ 4438908 w 4438908"/>
              <a:gd name="connsiteY2" fmla="*/ 2080478 h 4160956"/>
              <a:gd name="connsiteX3" fmla="*/ 2219454 w 4438908"/>
              <a:gd name="connsiteY3" fmla="*/ 4160956 h 4160956"/>
              <a:gd name="connsiteX4" fmla="*/ 0 w 4438908"/>
              <a:gd name="connsiteY4" fmla="*/ 2080478 h 4160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8908" h="4160956">
                <a:moveTo>
                  <a:pt x="0" y="2080478"/>
                </a:moveTo>
                <a:cubicBezTo>
                  <a:pt x="0" y="931462"/>
                  <a:pt x="993683" y="0"/>
                  <a:pt x="2219454" y="0"/>
                </a:cubicBezTo>
                <a:cubicBezTo>
                  <a:pt x="3445225" y="0"/>
                  <a:pt x="4438908" y="931462"/>
                  <a:pt x="4438908" y="2080478"/>
                </a:cubicBezTo>
                <a:cubicBezTo>
                  <a:pt x="4438908" y="3229494"/>
                  <a:pt x="3445225" y="4160956"/>
                  <a:pt x="2219454" y="4160956"/>
                </a:cubicBezTo>
                <a:cubicBezTo>
                  <a:pt x="993683" y="4160956"/>
                  <a:pt x="0" y="3229494"/>
                  <a:pt x="0" y="208047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88000" tIns="108000" rIns="0" bIns="0" numCol="1" spcCol="1270" anchor="ctr" anchorCtr="1">
            <a:noAutofit/>
          </a:bodyPr>
          <a:lstStyle/>
          <a:p>
            <a:pPr lvl="0" defTabSz="889000">
              <a:spcBef>
                <a:spcPct val="0"/>
              </a:spcBef>
              <a:spcAft>
                <a:spcPts val="600"/>
              </a:spcAft>
              <a:tabLst>
                <a:tab pos="627063" algn="l"/>
              </a:tabLst>
            </a:pPr>
            <a:endParaRPr lang="fr-FR" sz="1400" kern="1200" dirty="0"/>
          </a:p>
        </p:txBody>
      </p:sp>
      <p:grpSp>
        <p:nvGrpSpPr>
          <p:cNvPr id="6" name="Groupe 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7" name="Rectangle 6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8" name="Image 9" descr="Gatineau_logo_Blanc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ZoneTexte 1"/>
          <p:cNvSpPr txBox="1"/>
          <p:nvPr>
            <p:custDataLst>
              <p:tags r:id="rId4"/>
            </p:custDataLst>
          </p:nvPr>
        </p:nvSpPr>
        <p:spPr>
          <a:xfrm>
            <a:off x="5037715" y="2532226"/>
            <a:ext cx="42119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defTabSz="889000">
              <a:spcBef>
                <a:spcPct val="0"/>
              </a:spcBef>
              <a:tabLst>
                <a:tab pos="361950" algn="l"/>
              </a:tabLst>
            </a:pPr>
            <a:r>
              <a:rPr lang="fr-FR" sz="1600" b="1" kern="1200" dirty="0" smtClean="0">
                <a:latin typeface="Montserrat" panose="020B0604020202020204" charset="0"/>
              </a:rPr>
              <a:t>1</a:t>
            </a:r>
            <a:r>
              <a:rPr lang="fr-FR" kern="1200" dirty="0">
                <a:latin typeface="Montserrat" panose="020B0604020202020204" charset="0"/>
              </a:rPr>
              <a:t>	</a:t>
            </a:r>
            <a:r>
              <a:rPr lang="fr-FR" sz="1100" kern="1200" dirty="0" smtClean="0">
                <a:latin typeface="Montserrat" panose="020B0604020202020204" charset="0"/>
              </a:rPr>
              <a:t>pour </a:t>
            </a:r>
            <a:r>
              <a:rPr lang="fr-FR" sz="1100" kern="1200" dirty="0">
                <a:latin typeface="Montserrat" panose="020B0604020202020204" charset="0"/>
              </a:rPr>
              <a:t>les aînés</a:t>
            </a:r>
          </a:p>
          <a:p>
            <a:pPr lvl="1" defTabSz="889000">
              <a:spcBef>
                <a:spcPct val="0"/>
              </a:spcBef>
              <a:tabLst>
                <a:tab pos="361950" algn="l"/>
              </a:tabLst>
            </a:pPr>
            <a:r>
              <a:rPr lang="fr-FR" sz="1600" b="1" kern="1200" dirty="0" smtClean="0">
                <a:latin typeface="Montserrat" panose="020B0604020202020204" charset="0"/>
              </a:rPr>
              <a:t>1</a:t>
            </a:r>
            <a:r>
              <a:rPr lang="fr-FR" kern="1200" dirty="0">
                <a:latin typeface="Montserrat" panose="020B0604020202020204" charset="0"/>
              </a:rPr>
              <a:t>	</a:t>
            </a:r>
            <a:r>
              <a:rPr lang="fr-FR" sz="1100" kern="1200" dirty="0" smtClean="0">
                <a:latin typeface="Montserrat" panose="020B0604020202020204" charset="0"/>
              </a:rPr>
              <a:t>pour </a:t>
            </a:r>
            <a:r>
              <a:rPr lang="fr-FR" sz="1100" kern="1200" dirty="0">
                <a:latin typeface="Montserrat" panose="020B0604020202020204" charset="0"/>
              </a:rPr>
              <a:t>les communautés culturelles</a:t>
            </a:r>
          </a:p>
          <a:p>
            <a:pPr lvl="1" defTabSz="889000">
              <a:spcBef>
                <a:spcPct val="0"/>
              </a:spcBef>
              <a:tabLst>
                <a:tab pos="361950" algn="l"/>
              </a:tabLst>
            </a:pPr>
            <a:r>
              <a:rPr lang="fr-FR" sz="1600" b="1" kern="1200" dirty="0" smtClean="0">
                <a:latin typeface="Montserrat" panose="020B0604020202020204" charset="0"/>
              </a:rPr>
              <a:t>2</a:t>
            </a:r>
            <a:r>
              <a:rPr lang="fr-FR" kern="1200" dirty="0">
                <a:latin typeface="Montserrat" panose="020B0604020202020204" charset="0"/>
              </a:rPr>
              <a:t>	</a:t>
            </a:r>
            <a:r>
              <a:rPr lang="fr-FR" sz="1100" kern="1200" dirty="0" smtClean="0">
                <a:latin typeface="Montserrat" panose="020B0604020202020204" charset="0"/>
              </a:rPr>
              <a:t>pour </a:t>
            </a:r>
            <a:r>
              <a:rPr lang="fr-FR" sz="1100" kern="1200" dirty="0">
                <a:latin typeface="Montserrat" panose="020B0604020202020204" charset="0"/>
              </a:rPr>
              <a:t>les personnes ayant un handicap </a:t>
            </a:r>
            <a:br>
              <a:rPr lang="fr-FR" sz="1100" kern="1200" dirty="0">
                <a:latin typeface="Montserrat" panose="020B0604020202020204" charset="0"/>
              </a:rPr>
            </a:br>
            <a:r>
              <a:rPr lang="fr-FR" sz="1100" kern="1200" dirty="0">
                <a:latin typeface="Montserrat" panose="020B0604020202020204" charset="0"/>
              </a:rPr>
              <a:t>   </a:t>
            </a:r>
            <a:r>
              <a:rPr lang="fr-FR" sz="1100" kern="1200" dirty="0" smtClean="0">
                <a:latin typeface="Montserrat" panose="020B0604020202020204" charset="0"/>
              </a:rPr>
              <a:t>	ou </a:t>
            </a:r>
            <a:r>
              <a:rPr lang="fr-FR" sz="1100" kern="1200" dirty="0">
                <a:latin typeface="Montserrat" panose="020B0604020202020204" charset="0"/>
              </a:rPr>
              <a:t>à mobilité réduite</a:t>
            </a:r>
          </a:p>
          <a:p>
            <a:pPr lvl="1" defTabSz="889000">
              <a:spcBef>
                <a:spcPct val="0"/>
              </a:spcBef>
              <a:tabLst>
                <a:tab pos="361950" algn="l"/>
              </a:tabLst>
            </a:pPr>
            <a:r>
              <a:rPr lang="fr-FR" sz="1600" b="1" kern="1200" dirty="0" smtClean="0">
                <a:latin typeface="Montserrat" panose="020B0604020202020204" charset="0"/>
              </a:rPr>
              <a:t>3</a:t>
            </a:r>
            <a:r>
              <a:rPr lang="fr-FR" b="1" kern="1200" dirty="0">
                <a:latin typeface="Montserrat" panose="020B0604020202020204" charset="0"/>
              </a:rPr>
              <a:t>	</a:t>
            </a:r>
            <a:r>
              <a:rPr lang="fr-FR" sz="1100" kern="1200" dirty="0" smtClean="0">
                <a:latin typeface="Montserrat" panose="020B0604020202020204" charset="0"/>
              </a:rPr>
              <a:t>pour </a:t>
            </a:r>
            <a:r>
              <a:rPr lang="fr-FR" sz="1100" kern="1200" dirty="0">
                <a:latin typeface="Montserrat" panose="020B0604020202020204" charset="0"/>
              </a:rPr>
              <a:t>les communautés sportives</a:t>
            </a:r>
          </a:p>
          <a:p>
            <a:pPr lvl="1" defTabSz="889000">
              <a:spcBef>
                <a:spcPct val="0"/>
              </a:spcBef>
              <a:tabLst>
                <a:tab pos="361950" algn="l"/>
              </a:tabLst>
            </a:pPr>
            <a:r>
              <a:rPr lang="fr-FR" sz="1600" b="1" kern="1200" dirty="0" smtClean="0">
                <a:latin typeface="Montserrat" panose="020B0604020202020204" charset="0"/>
              </a:rPr>
              <a:t>1</a:t>
            </a:r>
            <a:r>
              <a:rPr lang="fr-FR" b="1" kern="1200" dirty="0">
                <a:latin typeface="Montserrat" panose="020B0604020202020204" charset="0"/>
              </a:rPr>
              <a:t>	</a:t>
            </a:r>
            <a:r>
              <a:rPr lang="fr-FR" sz="1100" kern="1200" dirty="0" smtClean="0">
                <a:latin typeface="Montserrat" panose="020B0604020202020204" charset="0"/>
              </a:rPr>
              <a:t>pour </a:t>
            </a:r>
            <a:r>
              <a:rPr lang="fr-FR" sz="1100" kern="1200" dirty="0">
                <a:latin typeface="Montserrat" panose="020B0604020202020204" charset="0"/>
              </a:rPr>
              <a:t>les élus, commissions et </a:t>
            </a:r>
            <a:br>
              <a:rPr lang="fr-FR" sz="1100" kern="1200" dirty="0">
                <a:latin typeface="Montserrat" panose="020B0604020202020204" charset="0"/>
              </a:rPr>
            </a:br>
            <a:r>
              <a:rPr lang="fr-FR" sz="1100" kern="1200" dirty="0">
                <a:latin typeface="Montserrat" panose="020B0604020202020204" charset="0"/>
              </a:rPr>
              <a:t>	</a:t>
            </a:r>
            <a:r>
              <a:rPr lang="fr-FR" sz="1100" kern="1200" dirty="0" smtClean="0">
                <a:latin typeface="Montserrat" panose="020B0604020202020204" charset="0"/>
              </a:rPr>
              <a:t>tables </a:t>
            </a:r>
            <a:r>
              <a:rPr lang="fr-FR" sz="1100" kern="1200" dirty="0">
                <a:latin typeface="Montserrat" panose="020B0604020202020204" charset="0"/>
              </a:rPr>
              <a:t>de concertations</a:t>
            </a:r>
          </a:p>
          <a:p>
            <a:pPr lvl="1" defTabSz="889000">
              <a:spcBef>
                <a:spcPct val="0"/>
              </a:spcBef>
              <a:tabLst>
                <a:tab pos="361950" algn="l"/>
              </a:tabLst>
            </a:pPr>
            <a:r>
              <a:rPr lang="fr-FR" sz="1600" b="1" kern="1200" dirty="0" smtClean="0">
                <a:latin typeface="Montserrat" panose="020B0604020202020204" charset="0"/>
              </a:rPr>
              <a:t>3</a:t>
            </a:r>
            <a:r>
              <a:rPr lang="fr-FR" kern="1200" dirty="0">
                <a:latin typeface="Montserrat" panose="020B0604020202020204" charset="0"/>
              </a:rPr>
              <a:t>	</a:t>
            </a:r>
            <a:r>
              <a:rPr lang="fr-FR" sz="1100" kern="1200" dirty="0" smtClean="0">
                <a:latin typeface="Montserrat" panose="020B0604020202020204" charset="0"/>
              </a:rPr>
              <a:t>pour </a:t>
            </a:r>
            <a:r>
              <a:rPr lang="fr-FR" sz="1100" kern="1200" dirty="0">
                <a:latin typeface="Montserrat" panose="020B0604020202020204" charset="0"/>
              </a:rPr>
              <a:t>les adolescents, </a:t>
            </a:r>
            <a:br>
              <a:rPr lang="fr-FR" sz="1100" kern="1200" dirty="0">
                <a:latin typeface="Montserrat" panose="020B0604020202020204" charset="0"/>
              </a:rPr>
            </a:br>
            <a:r>
              <a:rPr lang="fr-FR" sz="1100" kern="1200" dirty="0">
                <a:latin typeface="Montserrat" panose="020B0604020202020204" charset="0"/>
              </a:rPr>
              <a:t>   </a:t>
            </a:r>
            <a:r>
              <a:rPr lang="fr-FR" sz="1100" kern="1200" dirty="0" smtClean="0">
                <a:latin typeface="Montserrat" panose="020B0604020202020204" charset="0"/>
              </a:rPr>
              <a:t>	dont </a:t>
            </a:r>
            <a:r>
              <a:rPr lang="fr-FR" sz="1100" kern="1200" dirty="0">
                <a:latin typeface="Montserrat" panose="020B0604020202020204" charset="0"/>
              </a:rPr>
              <a:t>1 avec la </a:t>
            </a:r>
            <a:r>
              <a:rPr lang="fr-FR" sz="1100" kern="1200" dirty="0" smtClean="0">
                <a:latin typeface="Montserrat" panose="020B0604020202020204" charset="0"/>
              </a:rPr>
              <a:t>Commission </a:t>
            </a:r>
            <a:r>
              <a:rPr lang="fr-FR" sz="1100" kern="1200" dirty="0">
                <a:latin typeface="Montserrat" panose="020B0604020202020204" charset="0"/>
              </a:rPr>
              <a:t>jeunesse</a:t>
            </a:r>
          </a:p>
        </p:txBody>
      </p:sp>
      <p:sp>
        <p:nvSpPr>
          <p:cNvPr id="3" name="ZoneTexte 2"/>
          <p:cNvSpPr txBox="1"/>
          <p:nvPr>
            <p:custDataLst>
              <p:tags r:id="rId5"/>
            </p:custDataLst>
          </p:nvPr>
        </p:nvSpPr>
        <p:spPr>
          <a:xfrm>
            <a:off x="4972779" y="1753395"/>
            <a:ext cx="3942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89000">
              <a:spcBef>
                <a:spcPct val="0"/>
              </a:spcBef>
              <a:spcAft>
                <a:spcPts val="600"/>
              </a:spcAft>
              <a:tabLst>
                <a:tab pos="627063" algn="l"/>
              </a:tabLst>
            </a:pPr>
            <a:r>
              <a:rPr lang="fr-FR" sz="2000" b="1" kern="1200" dirty="0">
                <a:latin typeface="Montserrat" panose="020B0604020202020204" charset="0"/>
              </a:rPr>
              <a:t>26</a:t>
            </a:r>
            <a:r>
              <a:rPr lang="fr-FR" sz="1200" kern="1200" dirty="0">
                <a:latin typeface="Montserrat" panose="020B0604020202020204" charset="0"/>
              </a:rPr>
              <a:t> consultations virtuelles </a:t>
            </a:r>
            <a:br>
              <a:rPr lang="fr-FR" sz="1200" kern="1200" dirty="0">
                <a:latin typeface="Montserrat" panose="020B0604020202020204" charset="0"/>
              </a:rPr>
            </a:br>
            <a:r>
              <a:rPr lang="fr-FR" sz="1200" kern="1200" dirty="0">
                <a:latin typeface="Montserrat" panose="020B0604020202020204" charset="0"/>
              </a:rPr>
              <a:t>sur différents sujets, dans différents secteurs </a:t>
            </a:r>
            <a:br>
              <a:rPr lang="fr-FR" sz="1200" kern="1200" dirty="0">
                <a:latin typeface="Montserrat" panose="020B0604020202020204" charset="0"/>
              </a:rPr>
            </a:br>
            <a:r>
              <a:rPr lang="fr-FR" sz="1200" kern="1200" dirty="0">
                <a:latin typeface="Montserrat" panose="020B0604020202020204" charset="0"/>
              </a:rPr>
              <a:t>de la ville, ciblant différentes clientèles, dont : </a:t>
            </a:r>
          </a:p>
        </p:txBody>
      </p:sp>
      <p:sp>
        <p:nvSpPr>
          <p:cNvPr id="10" name="Espace réservé du numéro de diapositive 3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15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1" name="Connecteur droit 10"/>
          <p:cNvCxnSpPr/>
          <p:nvPr>
            <p:custDataLst>
              <p:tags r:id="rId7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re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700015" y="572710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Stratégie consultative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Café citoyens</a:t>
            </a:r>
            <a:endParaRPr lang="fr-CA" sz="1800" b="0" dirty="0">
              <a:solidFill>
                <a:srgbClr val="74B6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2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4547158" y="1356256"/>
            <a:ext cx="4596842" cy="3249145"/>
          </a:xfrm>
        </p:spPr>
        <p:txBody>
          <a:bodyPr rIns="0" anchor="ctr"/>
          <a:lstStyle/>
          <a:p>
            <a:pPr marL="360000" indent="-360000" algn="just">
              <a:lnSpc>
                <a:spcPct val="100000"/>
              </a:lnSpc>
              <a:spcAft>
                <a:spcPts val="1800"/>
              </a:spcAft>
            </a:pPr>
            <a:r>
              <a:rPr lang="fr-CA" sz="1800" dirty="0" smtClean="0"/>
              <a:t>4 représentants sectoriels</a:t>
            </a:r>
          </a:p>
          <a:p>
            <a:pPr marL="360000" indent="-360000" algn="just">
              <a:lnSpc>
                <a:spcPct val="100000"/>
              </a:lnSpc>
            </a:pPr>
            <a:r>
              <a:rPr lang="fr-CA" sz="1800" dirty="0" smtClean="0"/>
              <a:t>15 autres citoyens</a:t>
            </a:r>
          </a:p>
          <a:p>
            <a:pPr marL="360000" indent="0">
              <a:lnSpc>
                <a:spcPct val="100000"/>
              </a:lnSpc>
              <a:buNone/>
            </a:pPr>
            <a:r>
              <a:rPr lang="fr-CA" sz="1800" dirty="0" smtClean="0"/>
              <a:t>ont suivi la démarche et </a:t>
            </a:r>
            <a:r>
              <a:rPr lang="fr-CA" sz="1800" dirty="0"/>
              <a:t>contribué par l’entremise d’un sondage, d’échanges écrits et d’un </a:t>
            </a:r>
            <a:r>
              <a:rPr lang="fr-CA" sz="1800" dirty="0" smtClean="0"/>
              <a:t>Webinaire </a:t>
            </a:r>
            <a:r>
              <a:rPr lang="fr-CA" sz="1800" dirty="0"/>
              <a:t>qui a clôturé la démarche</a:t>
            </a:r>
          </a:p>
        </p:txBody>
      </p:sp>
      <p:sp>
        <p:nvSpPr>
          <p:cNvPr id="4" name="Rectangle à coins arrondis 3"/>
          <p:cNvSpPr/>
          <p:nvPr>
            <p:custDataLst>
              <p:tags r:id="rId2"/>
            </p:custDataLst>
          </p:nvPr>
        </p:nvSpPr>
        <p:spPr>
          <a:xfrm>
            <a:off x="810228" y="1342663"/>
            <a:ext cx="3611301" cy="34419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800"/>
              </a:spcAft>
            </a:pPr>
            <a:r>
              <a:rPr lang="fr-CA" sz="2000" b="1" u="sng" dirty="0" smtClean="0"/>
              <a:t>MANDAT</a:t>
            </a:r>
          </a:p>
          <a:p>
            <a:pPr algn="ctr"/>
            <a:r>
              <a:rPr lang="fr-CA" sz="1800" dirty="0" smtClean="0"/>
              <a:t>Identifier quand</a:t>
            </a:r>
            <a:r>
              <a:rPr lang="fr-CA" sz="1800" dirty="0"/>
              <a:t>, pourquoi </a:t>
            </a:r>
            <a:r>
              <a:rPr lang="fr-CA" sz="1800" dirty="0" smtClean="0"/>
              <a:t/>
            </a:r>
            <a:br>
              <a:rPr lang="fr-CA" sz="1800" dirty="0" smtClean="0"/>
            </a:br>
            <a:r>
              <a:rPr lang="fr-CA" sz="1800" dirty="0" smtClean="0"/>
              <a:t>et </a:t>
            </a:r>
            <a:r>
              <a:rPr lang="fr-CA" sz="1800" dirty="0"/>
              <a:t>comment </a:t>
            </a:r>
            <a:r>
              <a:rPr lang="fr-CA" sz="1800" dirty="0" smtClean="0"/>
              <a:t>les </a:t>
            </a:r>
            <a:r>
              <a:rPr lang="fr-CA" sz="1800" dirty="0"/>
              <a:t>citoyens pourraient contribuer </a:t>
            </a:r>
            <a:r>
              <a:rPr lang="fr-CA" sz="1800" dirty="0" smtClean="0"/>
              <a:t/>
            </a:r>
            <a:br>
              <a:rPr lang="fr-CA" sz="1800" dirty="0" smtClean="0"/>
            </a:br>
            <a:r>
              <a:rPr lang="fr-CA" sz="1800" dirty="0" smtClean="0"/>
              <a:t>à </a:t>
            </a:r>
            <a:r>
              <a:rPr lang="fr-CA" sz="1800" dirty="0"/>
              <a:t>la planification, </a:t>
            </a:r>
            <a:r>
              <a:rPr lang="fr-CA" sz="1800" dirty="0" smtClean="0"/>
              <a:t/>
            </a:r>
            <a:br>
              <a:rPr lang="fr-CA" sz="1800" dirty="0" smtClean="0"/>
            </a:br>
            <a:r>
              <a:rPr lang="fr-CA" sz="1800" dirty="0" smtClean="0"/>
              <a:t>la </a:t>
            </a:r>
            <a:r>
              <a:rPr lang="fr-CA" sz="1800" dirty="0"/>
              <a:t>mise en œuvre </a:t>
            </a:r>
            <a:r>
              <a:rPr lang="fr-CA" sz="1800" dirty="0" smtClean="0"/>
              <a:t>et la </a:t>
            </a:r>
            <a:r>
              <a:rPr lang="fr-CA" sz="1800" dirty="0"/>
              <a:t>gestion </a:t>
            </a:r>
            <a:r>
              <a:rPr lang="fr-CA" sz="1800" dirty="0" smtClean="0"/>
              <a:t>des </a:t>
            </a:r>
            <a:r>
              <a:rPr lang="fr-CA" sz="1800" dirty="0"/>
              <a:t>infrastructures </a:t>
            </a:r>
            <a:r>
              <a:rPr lang="fr-CA" sz="1800" dirty="0" smtClean="0"/>
              <a:t>récréatives</a:t>
            </a:r>
            <a:endParaRPr lang="fr-CA" sz="1800" dirty="0"/>
          </a:p>
        </p:txBody>
      </p:sp>
      <p:grpSp>
        <p:nvGrpSpPr>
          <p:cNvPr id="7" name="Groupe 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8" name="Rectangle 7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9" name="Image 9" descr="Gatineau_logo_Blanc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itr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700015" y="572710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Comité de citoyens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endParaRPr lang="fr-CA" sz="1800" b="0" dirty="0">
              <a:solidFill>
                <a:srgbClr val="74B6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7"/>
          <p:cNvSpPr/>
          <p:nvPr>
            <p:custDataLst>
              <p:tags r:id="rId1"/>
            </p:custDataLst>
          </p:nvPr>
        </p:nvSpPr>
        <p:spPr>
          <a:xfrm>
            <a:off x="468266" y="326206"/>
            <a:ext cx="894600" cy="894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47"/>
          <p:cNvSpPr/>
          <p:nvPr>
            <p:custDataLst>
              <p:tags r:id="rId2"/>
            </p:custDataLst>
          </p:nvPr>
        </p:nvSpPr>
        <p:spPr>
          <a:xfrm>
            <a:off x="4719975" y="3021050"/>
            <a:ext cx="1281600" cy="12762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47"/>
          <p:cNvSpPr/>
          <p:nvPr>
            <p:custDataLst>
              <p:tags r:id="rId3"/>
            </p:custDataLst>
          </p:nvPr>
        </p:nvSpPr>
        <p:spPr>
          <a:xfrm>
            <a:off x="3233731" y="3021050"/>
            <a:ext cx="1281600" cy="127620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47"/>
          <p:cNvSpPr/>
          <p:nvPr>
            <p:custDataLst>
              <p:tags r:id="rId4"/>
            </p:custDataLst>
          </p:nvPr>
        </p:nvSpPr>
        <p:spPr>
          <a:xfrm>
            <a:off x="4720000" y="1454050"/>
            <a:ext cx="1281600" cy="127620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47"/>
          <p:cNvSpPr/>
          <p:nvPr>
            <p:custDataLst>
              <p:tags r:id="rId5"/>
            </p:custDataLst>
          </p:nvPr>
        </p:nvSpPr>
        <p:spPr>
          <a:xfrm>
            <a:off x="3178594" y="1454050"/>
            <a:ext cx="1336737" cy="12762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47"/>
          <p:cNvSpPr txBox="1">
            <a:spLocks noGrp="1"/>
          </p:cNvSpPr>
          <p:nvPr>
            <p:ph type="title" idx="4294967295"/>
            <p:custDataLst>
              <p:tags r:id="rId6"/>
            </p:custDataLst>
          </p:nvPr>
        </p:nvSpPr>
        <p:spPr>
          <a:xfrm>
            <a:off x="252233" y="1549808"/>
            <a:ext cx="2379288" cy="474873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l"/>
            <a:r>
              <a:rPr lang="fr-FR" sz="1400" u="sng" kern="1200" dirty="0">
                <a:solidFill>
                  <a:srgbClr val="74B6A7"/>
                </a:solidFill>
              </a:rPr>
              <a:t>Des parcs </a:t>
            </a:r>
            <a:r>
              <a:rPr lang="fr-FR" sz="1400" u="sng" kern="1200" dirty="0" smtClean="0">
                <a:solidFill>
                  <a:srgbClr val="74B6A7"/>
                </a:solidFill>
              </a:rPr>
              <a:t>et </a:t>
            </a:r>
            <a:r>
              <a:rPr lang="fr-FR" sz="1400" u="sng" kern="1200" dirty="0">
                <a:solidFill>
                  <a:srgbClr val="74B6A7"/>
                </a:solidFill>
              </a:rPr>
              <a:t>des espaces </a:t>
            </a:r>
            <a:r>
              <a:rPr lang="fr-FR" sz="1400" u="sng" kern="1200" dirty="0" smtClean="0">
                <a:solidFill>
                  <a:srgbClr val="74B6A7"/>
                </a:solidFill>
              </a:rPr>
              <a:t>conviviaux</a:t>
            </a:r>
            <a:endParaRPr sz="1400" dirty="0">
              <a:solidFill>
                <a:srgbClr val="74B6A7"/>
              </a:solidFill>
            </a:endParaRPr>
          </a:p>
        </p:txBody>
      </p:sp>
      <p:sp>
        <p:nvSpPr>
          <p:cNvPr id="399" name="Google Shape;399;p47"/>
          <p:cNvSpPr txBox="1">
            <a:spLocks noGrp="1"/>
          </p:cNvSpPr>
          <p:nvPr>
            <p:ph type="subTitle" idx="4294967295"/>
            <p:custDataLst>
              <p:tags r:id="rId7"/>
            </p:custDataLst>
          </p:nvPr>
        </p:nvSpPr>
        <p:spPr>
          <a:xfrm>
            <a:off x="261711" y="2041713"/>
            <a:ext cx="2602399" cy="105369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90000" lvl="1" indent="-90000" defTabSz="400050">
              <a:spcBef>
                <a:spcPct val="0"/>
              </a:spcBef>
              <a:spcAft>
                <a:spcPts val="300"/>
              </a:spcAft>
              <a:buClr>
                <a:schemeClr val="accent3"/>
              </a:buClr>
              <a:buChar char="••"/>
            </a:pPr>
            <a:r>
              <a:rPr lang="fr-FR" sz="1200" kern="1200" dirty="0"/>
              <a:t>Espaces adaptés, accueillants, inclusifs et accessibles</a:t>
            </a:r>
          </a:p>
          <a:p>
            <a:pPr marL="90000" lvl="1" indent="-90000" defTabSz="400050">
              <a:spcBef>
                <a:spcPct val="0"/>
              </a:spcBef>
              <a:spcAft>
                <a:spcPts val="300"/>
              </a:spcAft>
              <a:buClr>
                <a:schemeClr val="accent3"/>
              </a:buClr>
              <a:buChar char="••"/>
            </a:pPr>
            <a:r>
              <a:rPr lang="fr-FR" sz="1200" kern="1200" dirty="0"/>
              <a:t>Mise en valeur de la nature </a:t>
            </a:r>
            <a:r>
              <a:rPr lang="fr-FR" sz="1200" kern="1200" dirty="0" smtClean="0"/>
              <a:t/>
            </a:r>
            <a:br>
              <a:rPr lang="fr-FR" sz="1200" kern="1200" dirty="0" smtClean="0"/>
            </a:br>
            <a:r>
              <a:rPr lang="fr-FR" sz="1200" kern="1200" dirty="0" smtClean="0"/>
              <a:t>et la biodiversité</a:t>
            </a:r>
          </a:p>
          <a:p>
            <a:pPr marL="90000" lvl="1" indent="-90000" defTabSz="400050">
              <a:spcBef>
                <a:spcPct val="0"/>
              </a:spcBef>
              <a:buClr>
                <a:schemeClr val="accent3"/>
              </a:buClr>
              <a:buChar char="••"/>
            </a:pPr>
            <a:r>
              <a:rPr lang="fr-FR" sz="1200" kern="1200" dirty="0" smtClean="0"/>
              <a:t>Des usages variés à l’année</a:t>
            </a:r>
            <a:endParaRPr lang="fr-FR" sz="1200" kern="1200" dirty="0"/>
          </a:p>
        </p:txBody>
      </p:sp>
      <p:sp>
        <p:nvSpPr>
          <p:cNvPr id="400" name="Google Shape;400;p47"/>
          <p:cNvSpPr txBox="1">
            <a:spLocks noGrp="1"/>
          </p:cNvSpPr>
          <p:nvPr>
            <p:ph type="title" idx="4294967295"/>
            <p:custDataLst>
              <p:tags r:id="rId8"/>
            </p:custDataLst>
          </p:nvPr>
        </p:nvSpPr>
        <p:spPr>
          <a:xfrm>
            <a:off x="273275" y="3163359"/>
            <a:ext cx="2822996" cy="495791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l"/>
            <a:r>
              <a:rPr lang="fr-FR" sz="1400" u="sng" kern="1200" dirty="0">
                <a:solidFill>
                  <a:schemeClr val="accent5"/>
                </a:solidFill>
              </a:rPr>
              <a:t>Des installations sportives et communautaires invitantes</a:t>
            </a:r>
            <a:endParaRPr sz="1400" u="sng" kern="1200" dirty="0">
              <a:solidFill>
                <a:schemeClr val="accent5"/>
              </a:solidFill>
            </a:endParaRPr>
          </a:p>
        </p:txBody>
      </p:sp>
      <p:sp>
        <p:nvSpPr>
          <p:cNvPr id="401" name="Google Shape;401;p47"/>
          <p:cNvSpPr txBox="1">
            <a:spLocks noGrp="1"/>
          </p:cNvSpPr>
          <p:nvPr>
            <p:ph type="subTitle" idx="4294967295"/>
            <p:custDataLst>
              <p:tags r:id="rId9"/>
            </p:custDataLst>
          </p:nvPr>
        </p:nvSpPr>
        <p:spPr>
          <a:xfrm>
            <a:off x="282753" y="3659150"/>
            <a:ext cx="2566343" cy="108833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90000" lvl="1" indent="-90000" defTabSz="400050">
              <a:spcBef>
                <a:spcPct val="0"/>
              </a:spcBef>
              <a:spcAft>
                <a:spcPts val="300"/>
              </a:spcAft>
              <a:buClr>
                <a:schemeClr val="accent3"/>
              </a:buClr>
              <a:buChar char="••"/>
            </a:pPr>
            <a:r>
              <a:rPr lang="fr-FR" sz="1200" kern="1200" dirty="0"/>
              <a:t>Bâtiments modernes et </a:t>
            </a:r>
            <a:r>
              <a:rPr lang="fr-FR" sz="1200" kern="1200" dirty="0" err="1" smtClean="0"/>
              <a:t>écoénergétiques</a:t>
            </a:r>
            <a:endParaRPr lang="fr-FR" sz="1200" kern="1200" dirty="0"/>
          </a:p>
          <a:p>
            <a:pPr marL="90000" lvl="1" indent="-90000" defTabSz="400050">
              <a:spcBef>
                <a:spcPct val="0"/>
              </a:spcBef>
              <a:spcAft>
                <a:spcPts val="300"/>
              </a:spcAft>
              <a:buClr>
                <a:schemeClr val="accent3"/>
              </a:buClr>
              <a:buChar char="••"/>
            </a:pPr>
            <a:r>
              <a:rPr lang="fr-FR" sz="1200" kern="1200" dirty="0"/>
              <a:t>Usage </a:t>
            </a:r>
            <a:r>
              <a:rPr lang="fr-FR" sz="1200" kern="1200" dirty="0" smtClean="0"/>
              <a:t>multifonctionnel</a:t>
            </a:r>
            <a:endParaRPr lang="fr-FR" sz="1200" kern="1200" dirty="0"/>
          </a:p>
          <a:p>
            <a:pPr marL="90000" lvl="1" indent="-90000" defTabSz="400050">
              <a:spcBef>
                <a:spcPct val="0"/>
              </a:spcBef>
              <a:buClr>
                <a:schemeClr val="accent3"/>
              </a:buClr>
              <a:buChar char="••"/>
            </a:pPr>
            <a:r>
              <a:rPr lang="fr-FR" sz="1200" kern="1200" dirty="0" smtClean="0"/>
              <a:t>Desserte </a:t>
            </a:r>
            <a:r>
              <a:rPr lang="fr-FR" sz="1200" kern="1200" dirty="0"/>
              <a:t>pour l’ensemble </a:t>
            </a:r>
            <a:r>
              <a:rPr lang="fr-FR" sz="1200" kern="1200" dirty="0" smtClean="0"/>
              <a:t/>
            </a:r>
            <a:br>
              <a:rPr lang="fr-FR" sz="1200" kern="1200" dirty="0" smtClean="0"/>
            </a:br>
            <a:r>
              <a:rPr lang="fr-FR" sz="1200" kern="1200" dirty="0" smtClean="0"/>
              <a:t>de </a:t>
            </a:r>
            <a:r>
              <a:rPr lang="fr-FR" sz="1200" kern="1200" dirty="0"/>
              <a:t>la </a:t>
            </a:r>
            <a:r>
              <a:rPr lang="fr-FR" sz="1200" kern="1200" dirty="0" smtClean="0"/>
              <a:t>population</a:t>
            </a:r>
            <a:endParaRPr lang="fr-FR" sz="1200" kern="1200" dirty="0"/>
          </a:p>
        </p:txBody>
      </p:sp>
      <p:sp>
        <p:nvSpPr>
          <p:cNvPr id="402" name="Google Shape;402;p47"/>
          <p:cNvSpPr txBox="1">
            <a:spLocks noGrp="1"/>
          </p:cNvSpPr>
          <p:nvPr>
            <p:ph type="title" idx="4294967295"/>
            <p:custDataLst>
              <p:tags r:id="rId10"/>
            </p:custDataLst>
          </p:nvPr>
        </p:nvSpPr>
        <p:spPr>
          <a:xfrm>
            <a:off x="6354676" y="1556894"/>
            <a:ext cx="2380021" cy="486599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l"/>
            <a:r>
              <a:rPr lang="fr-FR" sz="1400" u="sng" kern="1200" dirty="0">
                <a:solidFill>
                  <a:schemeClr val="accent5"/>
                </a:solidFill>
              </a:rPr>
              <a:t>Des citoyens </a:t>
            </a:r>
            <a:r>
              <a:rPr lang="fr-FR" sz="1400" u="sng" kern="1200" dirty="0" smtClean="0">
                <a:solidFill>
                  <a:schemeClr val="accent5"/>
                </a:solidFill>
              </a:rPr>
              <a:t/>
            </a:r>
            <a:br>
              <a:rPr lang="fr-FR" sz="1400" u="sng" kern="1200" dirty="0" smtClean="0">
                <a:solidFill>
                  <a:schemeClr val="accent5"/>
                </a:solidFill>
              </a:rPr>
            </a:br>
            <a:r>
              <a:rPr lang="fr-FR" sz="1400" u="sng" kern="1200" dirty="0" smtClean="0">
                <a:solidFill>
                  <a:schemeClr val="accent5"/>
                </a:solidFill>
              </a:rPr>
              <a:t>au </a:t>
            </a:r>
            <a:r>
              <a:rPr lang="fr-FR" sz="1400" u="sng" kern="1200" dirty="0">
                <a:solidFill>
                  <a:schemeClr val="accent5"/>
                </a:solidFill>
              </a:rPr>
              <a:t>cœur de la </a:t>
            </a:r>
            <a:r>
              <a:rPr lang="fr-FR" sz="1400" u="sng" kern="1200" dirty="0" smtClean="0">
                <a:solidFill>
                  <a:schemeClr val="accent5"/>
                </a:solidFill>
              </a:rPr>
              <a:t>démarche</a:t>
            </a:r>
            <a:endParaRPr sz="1400" dirty="0">
              <a:solidFill>
                <a:schemeClr val="accent5"/>
              </a:solidFill>
            </a:endParaRPr>
          </a:p>
        </p:txBody>
      </p:sp>
      <p:sp>
        <p:nvSpPr>
          <p:cNvPr id="403" name="Google Shape;403;p47"/>
          <p:cNvSpPr txBox="1">
            <a:spLocks noGrp="1"/>
          </p:cNvSpPr>
          <p:nvPr>
            <p:ph type="subTitle" idx="4294967295"/>
            <p:custDataLst>
              <p:tags r:id="rId11"/>
            </p:custDataLst>
          </p:nvPr>
        </p:nvSpPr>
        <p:spPr>
          <a:xfrm>
            <a:off x="6354676" y="2077663"/>
            <a:ext cx="2810206" cy="105736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90000" lvl="1" indent="-90000" defTabSz="400050">
              <a:spcBef>
                <a:spcPct val="0"/>
              </a:spcBef>
              <a:spcAft>
                <a:spcPts val="600"/>
              </a:spcAft>
              <a:buClr>
                <a:schemeClr val="accent3"/>
              </a:buClr>
              <a:buChar char="••"/>
            </a:pPr>
            <a:r>
              <a:rPr lang="fr-FR" sz="1200" kern="1200" dirty="0" smtClean="0"/>
              <a:t>Citoyens </a:t>
            </a:r>
            <a:r>
              <a:rPr lang="fr-FR" sz="1200" kern="1200" dirty="0"/>
              <a:t>au cœur </a:t>
            </a:r>
            <a:r>
              <a:rPr lang="fr-FR" sz="1200" kern="1200" dirty="0" smtClean="0"/>
              <a:t/>
            </a:r>
            <a:br>
              <a:rPr lang="fr-FR" sz="1200" kern="1200" dirty="0" smtClean="0"/>
            </a:br>
            <a:r>
              <a:rPr lang="fr-FR" sz="1200" kern="1200" dirty="0" smtClean="0"/>
              <a:t>du développement </a:t>
            </a:r>
            <a:r>
              <a:rPr lang="fr-FR" sz="1200" kern="1200" dirty="0"/>
              <a:t>de la ville</a:t>
            </a:r>
          </a:p>
          <a:p>
            <a:pPr marL="90000" lvl="1" indent="-90000" defTabSz="400050">
              <a:spcBef>
                <a:spcPct val="0"/>
              </a:spcBef>
              <a:spcAft>
                <a:spcPts val="600"/>
              </a:spcAft>
              <a:buClr>
                <a:schemeClr val="accent3"/>
              </a:buClr>
              <a:buChar char="••"/>
            </a:pPr>
            <a:r>
              <a:rPr lang="fr-FR" sz="1200" kern="1200" dirty="0"/>
              <a:t>Transparence</a:t>
            </a:r>
          </a:p>
          <a:p>
            <a:pPr marL="90000" lvl="1" indent="-90000" defTabSz="400050">
              <a:spcBef>
                <a:spcPct val="0"/>
              </a:spcBef>
              <a:buClr>
                <a:schemeClr val="accent3"/>
              </a:buClr>
              <a:buChar char="••"/>
            </a:pPr>
            <a:r>
              <a:rPr lang="fr-FR" sz="1200" kern="1200" dirty="0"/>
              <a:t>Communication profitable </a:t>
            </a:r>
            <a:r>
              <a:rPr lang="fr-FR" sz="1200" kern="1200" dirty="0" smtClean="0"/>
              <a:t/>
            </a:r>
            <a:br>
              <a:rPr lang="fr-FR" sz="1200" kern="1200" dirty="0" smtClean="0"/>
            </a:br>
            <a:r>
              <a:rPr lang="fr-FR" sz="1200" kern="1200" dirty="0" smtClean="0"/>
              <a:t>entre </a:t>
            </a:r>
            <a:r>
              <a:rPr lang="fr-FR" sz="1200" kern="1200" dirty="0"/>
              <a:t>la Ville et ses </a:t>
            </a:r>
            <a:r>
              <a:rPr lang="fr-FR" sz="1200" kern="1200" dirty="0" smtClean="0"/>
              <a:t>citoyens</a:t>
            </a:r>
            <a:endParaRPr lang="fr-FR" sz="1200" kern="1200" dirty="0"/>
          </a:p>
        </p:txBody>
      </p:sp>
      <p:sp>
        <p:nvSpPr>
          <p:cNvPr id="404" name="Google Shape;404;p47"/>
          <p:cNvSpPr txBox="1">
            <a:spLocks noGrp="1"/>
          </p:cNvSpPr>
          <p:nvPr>
            <p:ph type="title" idx="4294967295"/>
            <p:custDataLst>
              <p:tags r:id="rId12"/>
            </p:custDataLst>
          </p:nvPr>
        </p:nvSpPr>
        <p:spPr>
          <a:xfrm>
            <a:off x="6354678" y="3388418"/>
            <a:ext cx="2404104" cy="50578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l"/>
            <a:r>
              <a:rPr lang="fr-FR" sz="1400" u="sng" kern="1200" dirty="0">
                <a:solidFill>
                  <a:srgbClr val="74B6A7"/>
                </a:solidFill>
              </a:rPr>
              <a:t>Des activités </a:t>
            </a:r>
            <a:r>
              <a:rPr lang="fr-FR" sz="1400" u="sng" kern="1200" dirty="0" smtClean="0">
                <a:solidFill>
                  <a:srgbClr val="74B6A7"/>
                </a:solidFill>
              </a:rPr>
              <a:t/>
            </a:r>
            <a:br>
              <a:rPr lang="fr-FR" sz="1400" u="sng" kern="1200" dirty="0" smtClean="0">
                <a:solidFill>
                  <a:srgbClr val="74B6A7"/>
                </a:solidFill>
              </a:rPr>
            </a:br>
            <a:r>
              <a:rPr lang="fr-FR" sz="1400" u="sng" kern="1200" dirty="0" smtClean="0">
                <a:solidFill>
                  <a:srgbClr val="74B6A7"/>
                </a:solidFill>
              </a:rPr>
              <a:t>de </a:t>
            </a:r>
            <a:r>
              <a:rPr lang="fr-FR" sz="1400" u="sng" kern="1200" dirty="0">
                <a:solidFill>
                  <a:srgbClr val="74B6A7"/>
                </a:solidFill>
              </a:rPr>
              <a:t>plein air </a:t>
            </a:r>
            <a:r>
              <a:rPr lang="fr-FR" sz="1400" u="sng" kern="1200" dirty="0" smtClean="0">
                <a:solidFill>
                  <a:srgbClr val="74B6A7"/>
                </a:solidFill>
              </a:rPr>
              <a:t>urbain</a:t>
            </a:r>
            <a:endParaRPr sz="2000" dirty="0">
              <a:solidFill>
                <a:srgbClr val="74B6A7"/>
              </a:solidFill>
            </a:endParaRPr>
          </a:p>
        </p:txBody>
      </p:sp>
      <p:sp>
        <p:nvSpPr>
          <p:cNvPr id="405" name="Google Shape;405;p47"/>
          <p:cNvSpPr txBox="1">
            <a:spLocks noGrp="1"/>
          </p:cNvSpPr>
          <p:nvPr>
            <p:ph type="subTitle" idx="4294967295"/>
            <p:custDataLst>
              <p:tags r:id="rId13"/>
            </p:custDataLst>
          </p:nvPr>
        </p:nvSpPr>
        <p:spPr>
          <a:xfrm>
            <a:off x="6354676" y="3910074"/>
            <a:ext cx="2813408" cy="91716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90000" lvl="1" indent="-90000" defTabSz="400050">
              <a:spcBef>
                <a:spcPct val="0"/>
              </a:spcBef>
              <a:spcAft>
                <a:spcPts val="600"/>
              </a:spcAft>
              <a:buClr>
                <a:schemeClr val="accent3"/>
              </a:buClr>
              <a:buChar char="••"/>
            </a:pPr>
            <a:r>
              <a:rPr lang="fr-FR" sz="1200" kern="1200" dirty="0"/>
              <a:t>Espaces naturels accessibles </a:t>
            </a:r>
            <a:r>
              <a:rPr lang="fr-FR" sz="1200" kern="1200" dirty="0" smtClean="0"/>
              <a:t/>
            </a:r>
            <a:br>
              <a:rPr lang="fr-FR" sz="1200" kern="1200" dirty="0" smtClean="0"/>
            </a:br>
            <a:r>
              <a:rPr lang="fr-FR" sz="1200" kern="1200" dirty="0" smtClean="0"/>
              <a:t>pour </a:t>
            </a:r>
            <a:r>
              <a:rPr lang="fr-FR" sz="1200" kern="1200" dirty="0"/>
              <a:t>tous et à l’année</a:t>
            </a:r>
          </a:p>
          <a:p>
            <a:pPr marL="90000" lvl="1" indent="-90000" defTabSz="400050">
              <a:spcBef>
                <a:spcPct val="0"/>
              </a:spcBef>
              <a:buClr>
                <a:schemeClr val="accent3"/>
              </a:buClr>
              <a:buChar char="••"/>
            </a:pPr>
            <a:r>
              <a:rPr lang="fr-FR" sz="1200" kern="1200" dirty="0"/>
              <a:t>Mise en valeur de la faune </a:t>
            </a:r>
            <a:r>
              <a:rPr lang="fr-FR" sz="1200" kern="1200" dirty="0" smtClean="0"/>
              <a:t/>
            </a:r>
            <a:br>
              <a:rPr lang="fr-FR" sz="1200" kern="1200" dirty="0" smtClean="0"/>
            </a:br>
            <a:r>
              <a:rPr lang="fr-FR" sz="1200" kern="1200" dirty="0" smtClean="0"/>
              <a:t>et la </a:t>
            </a:r>
            <a:r>
              <a:rPr lang="fr-FR" sz="1200" kern="1200" dirty="0"/>
              <a:t>flore </a:t>
            </a:r>
          </a:p>
        </p:txBody>
      </p:sp>
      <p:cxnSp>
        <p:nvCxnSpPr>
          <p:cNvPr id="407" name="Google Shape;407;p47"/>
          <p:cNvCxnSpPr>
            <a:stCxn id="384" idx="3"/>
            <a:endCxn id="404" idx="1"/>
          </p:cNvCxnSpPr>
          <p:nvPr>
            <p:custDataLst>
              <p:tags r:id="rId14"/>
            </p:custDataLst>
          </p:nvPr>
        </p:nvCxnSpPr>
        <p:spPr>
          <a:xfrm flipV="1">
            <a:off x="6001575" y="3641308"/>
            <a:ext cx="353103" cy="17842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8" name="Google Shape;408;p47"/>
          <p:cNvCxnSpPr>
            <a:stCxn id="385" idx="1"/>
            <a:endCxn id="400" idx="3"/>
          </p:cNvCxnSpPr>
          <p:nvPr>
            <p:custDataLst>
              <p:tags r:id="rId15"/>
            </p:custDataLst>
          </p:nvPr>
        </p:nvCxnSpPr>
        <p:spPr>
          <a:xfrm rot="10800000">
            <a:off x="3096271" y="3411256"/>
            <a:ext cx="137460" cy="247895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47"/>
          <p:cNvCxnSpPr>
            <a:stCxn id="386" idx="3"/>
            <a:endCxn id="402" idx="1"/>
          </p:cNvCxnSpPr>
          <p:nvPr>
            <p:custDataLst>
              <p:tags r:id="rId16"/>
            </p:custDataLst>
          </p:nvPr>
        </p:nvCxnSpPr>
        <p:spPr>
          <a:xfrm flipV="1">
            <a:off x="6001600" y="1800194"/>
            <a:ext cx="353076" cy="291956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0" name="Google Shape;410;p47"/>
          <p:cNvSpPr/>
          <p:nvPr>
            <p:custDataLst>
              <p:tags r:id="rId17"/>
            </p:custDataLst>
          </p:nvPr>
        </p:nvSpPr>
        <p:spPr>
          <a:xfrm>
            <a:off x="371643" y="1163004"/>
            <a:ext cx="233400" cy="233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7"/>
          <p:cNvSpPr/>
          <p:nvPr>
            <p:custDataLst>
              <p:tags r:id="rId18"/>
            </p:custDataLst>
          </p:nvPr>
        </p:nvSpPr>
        <p:spPr>
          <a:xfrm>
            <a:off x="688889" y="1331601"/>
            <a:ext cx="65700" cy="65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8" name="Picture 4" descr="Perspective on the active strip of the Park #landscapearchitecturepark |  Design d&amp;#39;aménagement paysager, Paysage, Parc urbain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2798" y="1578153"/>
            <a:ext cx="1565660" cy="103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2997688" y="3109734"/>
            <a:ext cx="1452746" cy="1094348"/>
          </a:xfrm>
          <a:prstGeom prst="rect">
            <a:avLst/>
          </a:prstGeom>
        </p:spPr>
      </p:pic>
      <p:pic>
        <p:nvPicPr>
          <p:cNvPr id="1030" name="Picture 6" descr="https://eadn-wc01-4092020.nxedge.io/cdn/wp-content/uploads/2018/10/Bytown-Bay-tw.jpg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752" y="3109734"/>
            <a:ext cx="1452255" cy="109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Woman Asking Question At Neighborhood Meeting In Community Center  COMMUNITY stock pictures, royalty-free photos &amp; images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612" y="1578153"/>
            <a:ext cx="1429395" cy="1039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e 7"/>
          <p:cNvGrpSpPr>
            <a:grpSpLocks/>
          </p:cNvGrpSpPr>
          <p:nvPr>
            <p:custDataLst>
              <p:tags r:id="rId23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26" name="Rectangle 25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27" name="Image 9" descr="Gatineau_logo_Blanc.png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Titre 1"/>
          <p:cNvSpPr txBox="1">
            <a:spLocks/>
          </p:cNvSpPr>
          <p:nvPr>
            <p:custDataLst>
              <p:tags r:id="rId24"/>
            </p:custDataLst>
          </p:nvPr>
        </p:nvSpPr>
        <p:spPr>
          <a:xfrm>
            <a:off x="720000" y="539999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Résultats des consultations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endParaRPr lang="fr-CA" sz="1800" b="0" dirty="0">
              <a:solidFill>
                <a:srgbClr val="74B6A7"/>
              </a:solidFill>
            </a:endParaRPr>
          </a:p>
        </p:txBody>
      </p:sp>
      <p:sp>
        <p:nvSpPr>
          <p:cNvPr id="33" name="Espace réservé du numéro de diapositive 3"/>
          <p:cNvSpPr txBox="1">
            <a:spLocks/>
          </p:cNvSpPr>
          <p:nvPr>
            <p:custDataLst>
              <p:tags r:id="rId25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17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4" name="Connecteur droit 33"/>
          <p:cNvCxnSpPr/>
          <p:nvPr>
            <p:custDataLst>
              <p:tags r:id="rId26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91065" cy="5168714"/>
          </a:xfrm>
          <a:prstGeom prst="rect">
            <a:avLst/>
          </a:prstGeom>
        </p:spPr>
      </p:pic>
      <p:sp>
        <p:nvSpPr>
          <p:cNvPr id="352" name="Google Shape;352;p45"/>
          <p:cNvSpPr/>
          <p:nvPr>
            <p:custDataLst>
              <p:tags r:id="rId1"/>
            </p:custDataLst>
          </p:nvPr>
        </p:nvSpPr>
        <p:spPr>
          <a:xfrm>
            <a:off x="887775" y="664125"/>
            <a:ext cx="7368600" cy="381510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45"/>
          <p:cNvSpPr txBox="1"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87775" y="2508301"/>
            <a:ext cx="7368600" cy="19709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lt1"/>
                </a:solidFill>
              </a:rPr>
              <a:t>PROFIL </a:t>
            </a:r>
            <a:br>
              <a:rPr lang="en" dirty="0" smtClean="0">
                <a:solidFill>
                  <a:schemeClr val="lt1"/>
                </a:solidFill>
              </a:rPr>
            </a:br>
            <a:r>
              <a:rPr lang="en" dirty="0" smtClean="0">
                <a:solidFill>
                  <a:schemeClr val="lt1"/>
                </a:solidFill>
              </a:rPr>
              <a:t>DÉMOGRAPHIQUE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357" name="Google Shape;357;p45"/>
          <p:cNvSpPr/>
          <p:nvPr>
            <p:custDataLst>
              <p:tags r:id="rId3"/>
            </p:custDataLst>
          </p:nvPr>
        </p:nvSpPr>
        <p:spPr>
          <a:xfrm>
            <a:off x="824475" y="2508301"/>
            <a:ext cx="126600" cy="126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45"/>
          <p:cNvSpPr/>
          <p:nvPr>
            <p:custDataLst>
              <p:tags r:id="rId4"/>
            </p:custDataLst>
          </p:nvPr>
        </p:nvSpPr>
        <p:spPr>
          <a:xfrm flipH="1">
            <a:off x="8207724" y="2513737"/>
            <a:ext cx="126600" cy="126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353;p45"/>
          <p:cNvSpPr/>
          <p:nvPr>
            <p:custDataLst>
              <p:tags r:id="rId5"/>
            </p:custDataLst>
          </p:nvPr>
        </p:nvSpPr>
        <p:spPr>
          <a:xfrm>
            <a:off x="3988300" y="1245125"/>
            <a:ext cx="1167600" cy="1167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355;p45"/>
          <p:cNvSpPr txBox="1">
            <a:spLocks noGrp="1"/>
          </p:cNvSpPr>
          <p:nvPr>
            <p:ph type="title" idx="2"/>
            <p:custDataLst>
              <p:tags r:id="rId6"/>
            </p:custDataLst>
          </p:nvPr>
        </p:nvSpPr>
        <p:spPr>
          <a:xfrm>
            <a:off x="4066825" y="1467050"/>
            <a:ext cx="1010100" cy="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520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 rot="-497">
            <a:off x="271363" y="1563394"/>
            <a:ext cx="4310951" cy="3124192"/>
          </a:xfrm>
        </p:spPr>
        <p:txBody>
          <a:bodyPr lIns="0" tIns="0" rIns="0" bIns="0" anchor="t" anchorCtr="0"/>
          <a:lstStyle/>
          <a:p>
            <a:pPr marL="0" indent="0">
              <a:buNone/>
            </a:pPr>
            <a:r>
              <a:rPr lang="fr-CA" sz="2000" b="1" dirty="0" smtClean="0"/>
              <a:t>4</a:t>
            </a:r>
            <a:r>
              <a:rPr lang="fr-CA" sz="2000" b="1" baseline="30000" dirty="0" smtClean="0"/>
              <a:t>e</a:t>
            </a:r>
            <a:r>
              <a:rPr lang="fr-CA" sz="2000" b="1" dirty="0" smtClean="0"/>
              <a:t> plus grande ville </a:t>
            </a:r>
            <a:r>
              <a:rPr lang="fr-CA" sz="2000" dirty="0" smtClean="0"/>
              <a:t>au Québec</a:t>
            </a:r>
          </a:p>
          <a:p>
            <a:pPr marL="0" indent="0">
              <a:buNone/>
            </a:pPr>
            <a:endParaRPr lang="fr-CA" sz="1600" dirty="0" smtClean="0"/>
          </a:p>
          <a:p>
            <a:pPr marL="0" indent="0" algn="l">
              <a:buNone/>
            </a:pPr>
            <a:r>
              <a:rPr lang="fr-CA" sz="1600" dirty="0" smtClean="0"/>
              <a:t>Population totale </a:t>
            </a:r>
            <a:r>
              <a:rPr lang="fr-CA" sz="1600" u="sng" dirty="0" smtClean="0"/>
              <a:t>en 2016</a:t>
            </a:r>
            <a:r>
              <a:rPr lang="fr-CA" sz="1600" dirty="0" smtClean="0"/>
              <a:t> :</a:t>
            </a:r>
          </a:p>
          <a:p>
            <a:pPr marL="0" indent="0" algn="l">
              <a:spcAft>
                <a:spcPts val="600"/>
              </a:spcAft>
              <a:buNone/>
            </a:pPr>
            <a:r>
              <a:rPr lang="fr-CA" sz="1600" b="1" dirty="0" smtClean="0"/>
              <a:t>276 245 habitants</a:t>
            </a:r>
            <a:r>
              <a:rPr lang="fr-CA" sz="1600" u="sng" dirty="0" smtClean="0"/>
              <a:t> </a:t>
            </a:r>
            <a:r>
              <a:rPr lang="fr-CA" sz="1600" dirty="0" smtClean="0"/>
              <a:t> </a:t>
            </a:r>
          </a:p>
          <a:p>
            <a:pPr marL="0" indent="0" algn="l">
              <a:buNone/>
            </a:pPr>
            <a:r>
              <a:rPr lang="fr-CA" sz="1200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fr-CA" sz="1200" b="1" dirty="0" smtClean="0">
                <a:solidFill>
                  <a:schemeClr val="tx2">
                    <a:lumMod val="75000"/>
                  </a:schemeClr>
                </a:solidFill>
              </a:rPr>
              <a:t>291 041 habitants </a:t>
            </a:r>
            <a:r>
              <a:rPr lang="fr-CA" sz="1200" u="sng" dirty="0" smtClean="0">
                <a:solidFill>
                  <a:schemeClr val="tx2">
                    <a:lumMod val="75000"/>
                  </a:schemeClr>
                </a:solidFill>
              </a:rPr>
              <a:t>en 2021</a:t>
            </a:r>
            <a:r>
              <a:rPr lang="fr-CA" sz="12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fr-CA" sz="1200" dirty="0" smtClean="0"/>
          </a:p>
          <a:p>
            <a:pPr marL="0" indent="0" algn="l">
              <a:buNone/>
            </a:pPr>
            <a:r>
              <a:rPr lang="fr-CA" sz="1600" dirty="0" smtClean="0"/>
              <a:t>Une croissance forte et continue de </a:t>
            </a:r>
            <a:r>
              <a:rPr lang="fr-CA" sz="1600" b="1" dirty="0" smtClean="0"/>
              <a:t>14,1 % </a:t>
            </a:r>
            <a:r>
              <a:rPr lang="fr-CA" sz="1200" u="sng" dirty="0" smtClean="0"/>
              <a:t>(2006-2016)</a:t>
            </a:r>
            <a:r>
              <a:rPr lang="fr-CA" sz="1200" dirty="0" smtClean="0"/>
              <a:t>, </a:t>
            </a:r>
            <a:r>
              <a:rPr lang="fr-CA" sz="1600" dirty="0" smtClean="0"/>
              <a:t>particulièrement </a:t>
            </a:r>
            <a:r>
              <a:rPr lang="fr-CA" sz="1600" dirty="0"/>
              <a:t> </a:t>
            </a:r>
            <a:r>
              <a:rPr lang="fr-CA" sz="1600" dirty="0" smtClean="0"/>
              <a:t>dans le secteur Aylmer avec un taux de croissance de </a:t>
            </a:r>
            <a:r>
              <a:rPr lang="fr-CA" sz="1600" b="1" dirty="0" smtClean="0"/>
              <a:t>55,6 %</a:t>
            </a:r>
          </a:p>
          <a:p>
            <a:pPr marL="0" indent="0" algn="l">
              <a:buNone/>
            </a:pPr>
            <a:endParaRPr lang="fr-CA" sz="1100" dirty="0" smtClean="0"/>
          </a:p>
          <a:p>
            <a:pPr marL="0" indent="0" algn="l">
              <a:buNone/>
            </a:pPr>
            <a:r>
              <a:rPr lang="fr-CA" sz="1600" dirty="0" smtClean="0"/>
              <a:t>Population totale prévue </a:t>
            </a:r>
            <a:r>
              <a:rPr lang="fr-CA" sz="1600" u="sng" dirty="0" smtClean="0"/>
              <a:t>en 2031</a:t>
            </a:r>
            <a:r>
              <a:rPr lang="fr-CA" sz="1600" dirty="0" smtClean="0"/>
              <a:t> : </a:t>
            </a:r>
            <a:br>
              <a:rPr lang="fr-CA" sz="1600" dirty="0" smtClean="0"/>
            </a:br>
            <a:r>
              <a:rPr lang="fr-CA" sz="1600" b="1" dirty="0" smtClean="0"/>
              <a:t>328 730 habitants</a:t>
            </a:r>
            <a:endParaRPr lang="fr-CA" sz="1600" u="sng" dirty="0"/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1"/>
          <a:srcRect l="31223" t="7353" r="1654"/>
          <a:stretch/>
        </p:blipFill>
        <p:spPr>
          <a:xfrm>
            <a:off x="4582316" y="1628775"/>
            <a:ext cx="4418809" cy="2860098"/>
          </a:xfrm>
          <a:prstGeom prst="rect">
            <a:avLst/>
          </a:prstGeom>
        </p:spPr>
      </p:pic>
      <p:grpSp>
        <p:nvGrpSpPr>
          <p:cNvPr id="5" name="Groupe 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6" name="Rectangle 5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7" name="Image 9" descr="Gatineau_logo_Blanc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Espace réservé du numéro de diapositive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19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0" name="Connecteur droit 9"/>
          <p:cNvCxnSpPr/>
          <p:nvPr>
            <p:custDataLst>
              <p:tags r:id="rId5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>
            <p:custDataLst>
              <p:tags r:id="rId6"/>
            </p:custDataLst>
          </p:nvPr>
        </p:nvSpPr>
        <p:spPr>
          <a:xfrm>
            <a:off x="643255" y="4704870"/>
            <a:ext cx="6052144" cy="26161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just"/>
            <a:r>
              <a:rPr lang="fr-CA" sz="1100" dirty="0">
                <a:solidFill>
                  <a:schemeClr val="accent2"/>
                </a:solidFill>
              </a:rPr>
              <a:t>Source : Statistique Canada, Recensement de </a:t>
            </a:r>
            <a:r>
              <a:rPr lang="fr-CA" sz="1100" dirty="0" smtClean="0">
                <a:solidFill>
                  <a:schemeClr val="accent2"/>
                </a:solidFill>
              </a:rPr>
              <a:t>2006, 2016</a:t>
            </a:r>
            <a:r>
              <a:rPr lang="fr-CA" sz="1100" dirty="0">
                <a:solidFill>
                  <a:schemeClr val="accent2"/>
                </a:solidFill>
              </a:rPr>
              <a:t>, </a:t>
            </a:r>
            <a:r>
              <a:rPr lang="fr-CA" sz="1100" dirty="0" smtClean="0">
                <a:solidFill>
                  <a:schemeClr val="accent2"/>
                </a:solidFill>
              </a:rPr>
              <a:t>2021</a:t>
            </a:r>
            <a:endParaRPr lang="fr-CA" sz="1100" dirty="0">
              <a:solidFill>
                <a:schemeClr val="accent2"/>
              </a:solidFill>
            </a:endParaRPr>
          </a:p>
        </p:txBody>
      </p:sp>
      <p:sp>
        <p:nvSpPr>
          <p:cNvPr id="11" name="ZoneTexte 10"/>
          <p:cNvSpPr txBox="1"/>
          <p:nvPr>
            <p:custDataLst>
              <p:tags r:id="rId7"/>
            </p:custDataLst>
          </p:nvPr>
        </p:nvSpPr>
        <p:spPr>
          <a:xfrm>
            <a:off x="5335096" y="1979861"/>
            <a:ext cx="98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*</a:t>
            </a:r>
            <a:endParaRPr lang="fr-CA" dirty="0"/>
          </a:p>
        </p:txBody>
      </p:sp>
      <p:sp>
        <p:nvSpPr>
          <p:cNvPr id="12" name="ZoneTexte 11"/>
          <p:cNvSpPr txBox="1"/>
          <p:nvPr>
            <p:custDataLst>
              <p:tags r:id="rId8"/>
            </p:custDataLst>
          </p:nvPr>
        </p:nvSpPr>
        <p:spPr>
          <a:xfrm>
            <a:off x="4582316" y="4495451"/>
            <a:ext cx="44188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100" dirty="0" smtClean="0"/>
              <a:t>* Évolution de la population 2006-2016</a:t>
            </a:r>
            <a:endParaRPr lang="fr-CA" sz="1100" dirty="0"/>
          </a:p>
        </p:txBody>
      </p:sp>
      <p:sp>
        <p:nvSpPr>
          <p:cNvPr id="13" name="Titre 1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700015" y="572710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Profil sociodémographique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endParaRPr lang="fr-CA" sz="1800" b="0" dirty="0">
              <a:solidFill>
                <a:srgbClr val="74B6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94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9140825" cy="5141200"/>
          </a:xfrm>
          <a:prstGeom prst="rect">
            <a:avLst/>
          </a:prstGeom>
        </p:spPr>
      </p:pic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802633" y="948907"/>
            <a:ext cx="7538720" cy="3485070"/>
          </a:xfrm>
          <a:prstGeom prst="rect">
            <a:avLst/>
          </a:prstGeom>
          <a:solidFill>
            <a:srgbClr val="36675C">
              <a:alpha val="8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smtClean="0"/>
              <a:t>PLAN DIRECTEUR DES INFRASTRUCTURES </a:t>
            </a:r>
            <a:br>
              <a:rPr lang="fr-CA" dirty="0" smtClean="0"/>
            </a:br>
            <a:r>
              <a:rPr lang="fr-CA" dirty="0" smtClean="0"/>
              <a:t>RÉCRÉATIVES, SPORTIVES ET COMMUNAUTAIRES</a:t>
            </a:r>
            <a:endParaRPr lang="fr-CA" dirty="0"/>
          </a:p>
        </p:txBody>
      </p:sp>
      <p:sp>
        <p:nvSpPr>
          <p:cNvPr id="237" name="Google Shape;237;p40"/>
          <p:cNvSpPr txBox="1"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1496165" y="1363698"/>
            <a:ext cx="5928150" cy="10264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3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GATINEAU AUTREMENT</a:t>
            </a:r>
            <a:endParaRPr sz="3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>
            <p:custDataLst>
              <p:tags r:id="rId4"/>
            </p:custDataLst>
          </p:nvPr>
        </p:nvSpPr>
        <p:spPr>
          <a:xfrm>
            <a:off x="1376680" y="1363698"/>
            <a:ext cx="6167120" cy="263144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76" y="0"/>
            <a:ext cx="9140824" cy="5143500"/>
          </a:xfrm>
          <a:prstGeom prst="rect">
            <a:avLst/>
          </a:prstGeom>
        </p:spPr>
      </p:pic>
      <p:sp>
        <p:nvSpPr>
          <p:cNvPr id="352" name="Google Shape;352;p45"/>
          <p:cNvSpPr/>
          <p:nvPr>
            <p:custDataLst>
              <p:tags r:id="rId2"/>
            </p:custDataLst>
          </p:nvPr>
        </p:nvSpPr>
        <p:spPr>
          <a:xfrm>
            <a:off x="887775" y="664125"/>
            <a:ext cx="7368600" cy="381510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45"/>
          <p:cNvSpPr txBox="1"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887775" y="2508300"/>
            <a:ext cx="7368600" cy="19709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lt1"/>
                </a:solidFill>
              </a:rPr>
              <a:t>TENDANCES </a:t>
            </a:r>
            <a:br>
              <a:rPr lang="en" dirty="0" smtClean="0">
                <a:solidFill>
                  <a:schemeClr val="lt1"/>
                </a:solidFill>
              </a:rPr>
            </a:br>
            <a:r>
              <a:rPr lang="en" dirty="0" smtClean="0">
                <a:solidFill>
                  <a:schemeClr val="lt1"/>
                </a:solidFill>
              </a:rPr>
              <a:t>EN AMÉNAGEMENT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357" name="Google Shape;357;p45"/>
          <p:cNvSpPr/>
          <p:nvPr>
            <p:custDataLst>
              <p:tags r:id="rId4"/>
            </p:custDataLst>
          </p:nvPr>
        </p:nvSpPr>
        <p:spPr>
          <a:xfrm>
            <a:off x="829050" y="2508300"/>
            <a:ext cx="126600" cy="126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45"/>
          <p:cNvSpPr/>
          <p:nvPr>
            <p:custDataLst>
              <p:tags r:id="rId5"/>
            </p:custDataLst>
          </p:nvPr>
        </p:nvSpPr>
        <p:spPr>
          <a:xfrm flipH="1">
            <a:off x="8196225" y="2508300"/>
            <a:ext cx="126600" cy="126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353;p45"/>
          <p:cNvSpPr/>
          <p:nvPr>
            <p:custDataLst>
              <p:tags r:id="rId6"/>
            </p:custDataLst>
          </p:nvPr>
        </p:nvSpPr>
        <p:spPr>
          <a:xfrm>
            <a:off x="3988300" y="1245125"/>
            <a:ext cx="1167600" cy="1167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355;p45"/>
          <p:cNvSpPr txBox="1">
            <a:spLocks noGrp="1"/>
          </p:cNvSpPr>
          <p:nvPr>
            <p:ph type="title" idx="2"/>
            <p:custDataLst>
              <p:tags r:id="rId7"/>
            </p:custDataLst>
          </p:nvPr>
        </p:nvSpPr>
        <p:spPr>
          <a:xfrm>
            <a:off x="4066825" y="1467050"/>
            <a:ext cx="1010100" cy="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028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5079" y="3848717"/>
            <a:ext cx="9138921" cy="1294783"/>
          </a:xfrm>
          <a:prstGeom prst="rect">
            <a:avLst/>
          </a:prstGeom>
        </p:spPr>
      </p:pic>
      <p:sp>
        <p:nvSpPr>
          <p:cNvPr id="17" name="Rectangle 16"/>
          <p:cNvSpPr/>
          <p:nvPr>
            <p:custDataLst>
              <p:tags r:id="rId2"/>
            </p:custDataLst>
          </p:nvPr>
        </p:nvSpPr>
        <p:spPr>
          <a:xfrm>
            <a:off x="16989" y="780925"/>
            <a:ext cx="9115857" cy="1171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Rectangle 3"/>
          <p:cNvSpPr/>
          <p:nvPr>
            <p:custDataLst>
              <p:tags r:id="rId3"/>
            </p:custDataLst>
          </p:nvPr>
        </p:nvSpPr>
        <p:spPr>
          <a:xfrm>
            <a:off x="117375" y="4566144"/>
            <a:ext cx="38822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i="1" dirty="0">
                <a:ln w="0"/>
                <a:solidFill>
                  <a:schemeClr val="bg2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fr-FR" sz="2800" b="0" i="1" cap="none" spc="0" dirty="0" smtClean="0">
                <a:ln w="0"/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olyvalence</a:t>
            </a:r>
            <a:endParaRPr lang="fr-FR" sz="3600" b="0" i="1" cap="none" spc="0" dirty="0">
              <a:ln w="0"/>
              <a:solidFill>
                <a:schemeClr val="bg2">
                  <a:lumMod val="40000"/>
                  <a:lumOff val="60000"/>
                </a:schemeClr>
              </a:solidFill>
              <a:effectLst/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>
            <p:custDataLst>
              <p:tags r:id="rId4"/>
            </p:custDataLst>
          </p:nvPr>
        </p:nvSpPr>
        <p:spPr>
          <a:xfrm>
            <a:off x="5571118" y="798722"/>
            <a:ext cx="953508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2400" dirty="0" smtClean="0">
                <a:ln w="0"/>
                <a:solidFill>
                  <a:srgbClr val="009999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Chalet </a:t>
            </a:r>
            <a:br>
              <a:rPr lang="fr-FR" sz="2400" dirty="0" smtClean="0">
                <a:ln w="0"/>
                <a:solidFill>
                  <a:srgbClr val="009999"/>
                </a:soli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fr-FR" sz="2400" dirty="0" smtClean="0">
                <a:ln w="0"/>
                <a:solidFill>
                  <a:srgbClr val="009999"/>
                </a:solidFill>
                <a:effectLst>
                  <a:reflection blurRad="6350" stA="53000" endA="300" endPos="35500" dir="5400000" sy="-90000" algn="bl" rotWithShape="0"/>
                </a:effectLst>
              </a:rPr>
              <a:t>de parc</a:t>
            </a:r>
            <a:endParaRPr lang="fr-FR" sz="2400" dirty="0">
              <a:ln w="0"/>
              <a:solidFill>
                <a:srgbClr val="009999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ZoneTexte 7"/>
          <p:cNvSpPr txBox="1"/>
          <p:nvPr>
            <p:custDataLst>
              <p:tags r:id="rId5"/>
            </p:custDataLst>
          </p:nvPr>
        </p:nvSpPr>
        <p:spPr>
          <a:xfrm>
            <a:off x="4758311" y="3060262"/>
            <a:ext cx="2048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Terrain synthétique</a:t>
            </a:r>
            <a:endParaRPr lang="fr-CA" b="1" dirty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>
            <p:custDataLst>
              <p:tags r:id="rId6"/>
            </p:custDataLst>
          </p:nvPr>
        </p:nvSpPr>
        <p:spPr>
          <a:xfrm>
            <a:off x="115769" y="2662565"/>
            <a:ext cx="2459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b="1" dirty="0" smtClean="0">
                <a:solidFill>
                  <a:schemeClr val="tx2">
                    <a:lumMod val="75000"/>
                  </a:schemeClr>
                </a:solidFill>
                <a:latin typeface="Poppins" panose="020B0604020202020204" charset="0"/>
                <a:cs typeface="Poppins" panose="020B0604020202020204" charset="0"/>
              </a:rPr>
              <a:t>CONNECTIVITÉ</a:t>
            </a:r>
            <a:endParaRPr lang="fr-CA" sz="1600" b="1" dirty="0">
              <a:solidFill>
                <a:schemeClr val="tx2">
                  <a:lumMod val="75000"/>
                </a:schemeClr>
              </a:solidFill>
              <a:latin typeface="Poppins" panose="020B0604020202020204" charset="0"/>
              <a:cs typeface="Poppins" panose="020B0604020202020204" charset="0"/>
            </a:endParaRPr>
          </a:p>
        </p:txBody>
      </p:sp>
      <p:sp>
        <p:nvSpPr>
          <p:cNvPr id="11" name="ZoneTexte 10"/>
          <p:cNvSpPr txBox="1"/>
          <p:nvPr>
            <p:custDataLst>
              <p:tags r:id="rId7"/>
            </p:custDataLst>
          </p:nvPr>
        </p:nvSpPr>
        <p:spPr>
          <a:xfrm>
            <a:off x="5262306" y="3464908"/>
            <a:ext cx="4208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spc="3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Rues partagées </a:t>
            </a:r>
            <a:endParaRPr lang="fr-CA" sz="2000" spc="300" dirty="0">
              <a:solidFill>
                <a:schemeClr val="accent1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5" name="Rectangle 34"/>
          <p:cNvSpPr/>
          <p:nvPr>
            <p:custDataLst>
              <p:tags r:id="rId8"/>
            </p:custDataLst>
          </p:nvPr>
        </p:nvSpPr>
        <p:spPr>
          <a:xfrm>
            <a:off x="2670849" y="2004426"/>
            <a:ext cx="2528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b="1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Entrainement </a:t>
            </a:r>
            <a:r>
              <a:rPr lang="fr-FR" sz="1800" b="1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extérieur</a:t>
            </a:r>
            <a:endParaRPr lang="fr-FR" sz="1200" b="1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6" name="Rectangle 35"/>
          <p:cNvSpPr/>
          <p:nvPr>
            <p:custDataLst>
              <p:tags r:id="rId9"/>
            </p:custDataLst>
          </p:nvPr>
        </p:nvSpPr>
        <p:spPr>
          <a:xfrm>
            <a:off x="5213857" y="1994015"/>
            <a:ext cx="4355887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800" spc="-150" dirty="0" err="1" smtClean="0">
                <a:ln w="0"/>
                <a:solidFill>
                  <a:schemeClr val="tx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Skatepark</a:t>
            </a:r>
            <a:r>
              <a:rPr lang="fr-FR" sz="1800" spc="-150" dirty="0" smtClean="0">
                <a:ln w="0"/>
                <a:solidFill>
                  <a:schemeClr val="tx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type </a:t>
            </a:r>
            <a:r>
              <a:rPr lang="fr-FR" sz="1800" spc="-150" dirty="0" err="1" smtClean="0">
                <a:ln w="0"/>
                <a:solidFill>
                  <a:schemeClr val="tx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street-plaza</a:t>
            </a:r>
            <a:endParaRPr lang="fr-FR" sz="1800" b="0" cap="none" spc="-150" dirty="0">
              <a:ln w="0"/>
              <a:solidFill>
                <a:schemeClr val="tx2"/>
              </a:solidFill>
              <a:effectLst/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/>
          <p:cNvSpPr/>
          <p:nvPr>
            <p:custDataLst>
              <p:tags r:id="rId10"/>
            </p:custDataLst>
          </p:nvPr>
        </p:nvSpPr>
        <p:spPr>
          <a:xfrm>
            <a:off x="1027962" y="3011916"/>
            <a:ext cx="34451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2400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20B0604020202020204" charset="0"/>
                <a:cs typeface="Poppins" panose="020B0604020202020204" charset="0"/>
              </a:rPr>
              <a:t>activités émergentes</a:t>
            </a:r>
          </a:p>
        </p:txBody>
      </p:sp>
      <p:sp>
        <p:nvSpPr>
          <p:cNvPr id="39" name="ZoneTexte 38"/>
          <p:cNvSpPr txBox="1"/>
          <p:nvPr>
            <p:custDataLst>
              <p:tags r:id="rId11"/>
            </p:custDataLst>
          </p:nvPr>
        </p:nvSpPr>
        <p:spPr>
          <a:xfrm>
            <a:off x="165109" y="4019511"/>
            <a:ext cx="2494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Patinoires extérieures réfrigérées et/ou couvertes</a:t>
            </a:r>
            <a:endParaRPr lang="fr-CA" b="1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Rectangle 39"/>
          <p:cNvSpPr/>
          <p:nvPr>
            <p:custDataLst>
              <p:tags r:id="rId12"/>
            </p:custDataLst>
          </p:nvPr>
        </p:nvSpPr>
        <p:spPr>
          <a:xfrm>
            <a:off x="6136852" y="2813266"/>
            <a:ext cx="23622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i="1" dirty="0" smtClean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 URBAIN</a:t>
            </a:r>
            <a:endParaRPr lang="fr-FR" sz="2000" b="0" i="1" cap="none" spc="0" dirty="0">
              <a:ln w="0"/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>
            <p:custDataLst>
              <p:tags r:id="rId13"/>
            </p:custDataLst>
          </p:nvPr>
        </p:nvSpPr>
        <p:spPr>
          <a:xfrm>
            <a:off x="2791927" y="2381056"/>
            <a:ext cx="332158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r-FR" spc="-150" dirty="0" smtClean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Offre variée au sein du réseau de parcs</a:t>
            </a:r>
            <a:endParaRPr lang="fr-FR" b="0" cap="none" spc="-150" dirty="0">
              <a:ln w="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Rectangle 41"/>
          <p:cNvSpPr/>
          <p:nvPr>
            <p:custDataLst>
              <p:tags r:id="rId14"/>
            </p:custDataLst>
          </p:nvPr>
        </p:nvSpPr>
        <p:spPr>
          <a:xfrm>
            <a:off x="6761385" y="3138590"/>
            <a:ext cx="21836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20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20B0604020202020204" charset="0"/>
                <a:cs typeface="Poppins" panose="020B0604020202020204" charset="0"/>
              </a:rPr>
              <a:t>Accès universel</a:t>
            </a:r>
            <a:endParaRPr lang="fr-CA" sz="2000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20B0604020202020204" charset="0"/>
              <a:cs typeface="Poppins" panose="020B0604020202020204" charset="0"/>
            </a:endParaRPr>
          </a:p>
        </p:txBody>
      </p:sp>
      <p:sp>
        <p:nvSpPr>
          <p:cNvPr id="43" name="Rectangle 42"/>
          <p:cNvSpPr/>
          <p:nvPr>
            <p:custDataLst>
              <p:tags r:id="rId15"/>
            </p:custDataLst>
          </p:nvPr>
        </p:nvSpPr>
        <p:spPr>
          <a:xfrm>
            <a:off x="0" y="1975202"/>
            <a:ext cx="28255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800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20B0604020202020204" charset="0"/>
                <a:cs typeface="Poppins" panose="020B0604020202020204" charset="0"/>
              </a:rPr>
              <a:t>Design inclusif</a:t>
            </a:r>
            <a:endParaRPr lang="fr-CA" sz="2800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20B0604020202020204" charset="0"/>
              <a:cs typeface="Poppins" panose="020B0604020202020204" charset="0"/>
            </a:endParaRPr>
          </a:p>
        </p:txBody>
      </p:sp>
      <p:sp>
        <p:nvSpPr>
          <p:cNvPr id="44" name="Rectangle 43"/>
          <p:cNvSpPr/>
          <p:nvPr>
            <p:custDataLst>
              <p:tags r:id="rId16"/>
            </p:custDataLst>
          </p:nvPr>
        </p:nvSpPr>
        <p:spPr>
          <a:xfrm>
            <a:off x="-42937" y="3398075"/>
            <a:ext cx="38331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dirty="0" smtClean="0">
                <a:ln w="0"/>
                <a:solidFill>
                  <a:srgbClr val="009999"/>
                </a:solidFill>
                <a:effectLst>
                  <a:reflection blurRad="6350" stA="53000" endA="300" endPos="35500" dir="5400000" sy="-90000" algn="bl" rotWithShape="0"/>
                </a:effectLst>
              </a:rPr>
              <a:t>Aménagement des berges (inondations)</a:t>
            </a:r>
            <a:endParaRPr lang="fr-FR" sz="1600" dirty="0">
              <a:ln w="0"/>
              <a:solidFill>
                <a:srgbClr val="009999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5" name="ZoneTexte 44"/>
          <p:cNvSpPr txBox="1"/>
          <p:nvPr>
            <p:custDataLst>
              <p:tags r:id="rId17"/>
            </p:custDataLst>
          </p:nvPr>
        </p:nvSpPr>
        <p:spPr>
          <a:xfrm>
            <a:off x="6438438" y="1481327"/>
            <a:ext cx="26193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r-CA" sz="2800" spc="300" dirty="0" smtClean="0">
                <a:solidFill>
                  <a:schemeClr val="bg2"/>
                </a:solidFill>
                <a:latin typeface="Arial Black" panose="020B0A04020102020204" pitchFamily="34" charset="0"/>
              </a:rPr>
              <a:t>Jeux d’eau </a:t>
            </a:r>
            <a:endParaRPr lang="fr-CA" sz="2800" spc="300" dirty="0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  <p:sp>
        <p:nvSpPr>
          <p:cNvPr id="47" name="ZoneTexte 46"/>
          <p:cNvSpPr txBox="1"/>
          <p:nvPr>
            <p:custDataLst>
              <p:tags r:id="rId18"/>
            </p:custDataLst>
          </p:nvPr>
        </p:nvSpPr>
        <p:spPr>
          <a:xfrm>
            <a:off x="2582381" y="4306592"/>
            <a:ext cx="2791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Aires de jeux et espaces libres</a:t>
            </a:r>
            <a:endParaRPr lang="fr-CA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ZoneTexte 47"/>
          <p:cNvSpPr txBox="1"/>
          <p:nvPr>
            <p:custDataLst>
              <p:tags r:id="rId19"/>
            </p:custDataLst>
          </p:nvPr>
        </p:nvSpPr>
        <p:spPr>
          <a:xfrm>
            <a:off x="988675" y="2428058"/>
            <a:ext cx="19373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spc="-150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Poppins" panose="020B0604020202020204" charset="0"/>
              </a:rPr>
              <a:t> </a:t>
            </a:r>
            <a:r>
              <a:rPr lang="fr-CA" sz="1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Poppins" panose="020B0604020202020204" charset="0"/>
              </a:rPr>
              <a:t>Développement durable</a:t>
            </a:r>
            <a:r>
              <a:rPr lang="fr-CA" sz="11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Poppins" panose="020B0604020202020204" charset="0"/>
              </a:rPr>
              <a:t> </a:t>
            </a:r>
            <a:endParaRPr lang="fr-CA" sz="11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Poppins" panose="020B0604020202020204" charset="0"/>
            </a:endParaRPr>
          </a:p>
        </p:txBody>
      </p:sp>
      <p:pic>
        <p:nvPicPr>
          <p:cNvPr id="49" name="Picture 2" descr="Marc Bourcier et Avenir Saint-Jérôme veulent installer trois nouvelles patinoires  couvertes ...et en demander une au Canadien de Montréal | TopoLocal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527" y="854356"/>
            <a:ext cx="1880914" cy="104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5339986" y="3937840"/>
            <a:ext cx="1875343" cy="118833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16990" y="847522"/>
            <a:ext cx="1927538" cy="104916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7243747" y="3937839"/>
            <a:ext cx="1888871" cy="116702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>
            <p:custDataLst>
              <p:tags r:id="rId24"/>
            </p:custDataLst>
          </p:nvPr>
        </p:nvPicPr>
        <p:blipFill rotWithShape="1">
          <a:blip r:embed="rId39"/>
          <a:srcRect l="1" t="2404" r="3973" b="9008"/>
          <a:stretch/>
        </p:blipFill>
        <p:spPr>
          <a:xfrm>
            <a:off x="3799983" y="852691"/>
            <a:ext cx="1773003" cy="1035305"/>
          </a:xfrm>
          <a:prstGeom prst="rect">
            <a:avLst/>
          </a:prstGeom>
        </p:spPr>
      </p:pic>
      <p:sp>
        <p:nvSpPr>
          <p:cNvPr id="20" name="Rectangle 19"/>
          <p:cNvSpPr/>
          <p:nvPr>
            <p:custDataLst>
              <p:tags r:id="rId25"/>
            </p:custDataLst>
          </p:nvPr>
        </p:nvSpPr>
        <p:spPr>
          <a:xfrm>
            <a:off x="3837844" y="3384931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8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oppins" panose="020B0604020202020204" charset="0"/>
              </a:rPr>
              <a:t>traitement végétal</a:t>
            </a:r>
            <a:endParaRPr lang="fr-CA" sz="1800" dirty="0"/>
          </a:p>
        </p:txBody>
      </p:sp>
      <p:sp>
        <p:nvSpPr>
          <p:cNvPr id="21" name="Rectangle 20"/>
          <p:cNvSpPr/>
          <p:nvPr>
            <p:custDataLst>
              <p:tags r:id="rId26"/>
            </p:custDataLst>
          </p:nvPr>
        </p:nvSpPr>
        <p:spPr>
          <a:xfrm>
            <a:off x="2203936" y="3899356"/>
            <a:ext cx="31590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0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oppins" panose="020B0604020202020204" charset="0"/>
              </a:rPr>
              <a:t>Éclairage écoresponsable</a:t>
            </a:r>
            <a:endParaRPr lang="fr-CA" sz="2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Rectangle 21"/>
          <p:cNvSpPr/>
          <p:nvPr>
            <p:custDataLst>
              <p:tags r:id="rId27"/>
            </p:custDataLst>
          </p:nvPr>
        </p:nvSpPr>
        <p:spPr>
          <a:xfrm>
            <a:off x="5877893" y="2463264"/>
            <a:ext cx="34002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oppins" panose="020B0604020202020204" charset="0"/>
              </a:rPr>
              <a:t>gestion des eaux de </a:t>
            </a:r>
            <a:r>
              <a:rPr lang="fr-CA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oppins" panose="020B0604020202020204" charset="0"/>
              </a:rPr>
              <a:t>ruissellement</a:t>
            </a:r>
            <a:endParaRPr lang="fr-CA" sz="1600" dirty="0"/>
          </a:p>
        </p:txBody>
      </p:sp>
      <p:sp>
        <p:nvSpPr>
          <p:cNvPr id="24" name="Rectangle 23"/>
          <p:cNvSpPr/>
          <p:nvPr>
            <p:custDataLst>
              <p:tags r:id="rId28"/>
            </p:custDataLst>
          </p:nvPr>
        </p:nvSpPr>
        <p:spPr>
          <a:xfrm>
            <a:off x="2825534" y="2761332"/>
            <a:ext cx="2909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i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oppins" panose="020B0604020202020204" charset="0"/>
              </a:rPr>
              <a:t>utilisation </a:t>
            </a:r>
            <a:r>
              <a:rPr lang="fr-CA" i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oppins" panose="020B0604020202020204" charset="0"/>
              </a:rPr>
              <a:t>de matériaux récupérés</a:t>
            </a:r>
            <a:endParaRPr lang="fr-CA" dirty="0">
              <a:solidFill>
                <a:srgbClr val="009999"/>
              </a:solidFill>
            </a:endParaRPr>
          </a:p>
        </p:txBody>
      </p:sp>
      <p:sp>
        <p:nvSpPr>
          <p:cNvPr id="46" name="Google Shape;145;p28"/>
          <p:cNvSpPr txBox="1">
            <a:spLocks/>
          </p:cNvSpPr>
          <p:nvPr>
            <p:custDataLst>
              <p:tags r:id="rId29"/>
            </p:custDataLst>
          </p:nvPr>
        </p:nvSpPr>
        <p:spPr>
          <a:xfrm>
            <a:off x="1120629" y="244286"/>
            <a:ext cx="5516871" cy="1067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fr-CA" sz="2400" b="1" dirty="0" smtClean="0">
                <a:solidFill>
                  <a:schemeClr val="accent1">
                    <a:lumMod val="75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TENDANCES</a:t>
            </a:r>
            <a:endParaRPr lang="fr-CA" sz="1800" b="1" dirty="0" smtClean="0">
              <a:solidFill>
                <a:schemeClr val="accent1">
                  <a:lumMod val="75000"/>
                </a:scheme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/>
            <a:r>
              <a:rPr lang="fr-CA" sz="1800" b="1" dirty="0" smtClean="0">
                <a:solidFill>
                  <a:schemeClr val="accent1">
                    <a:lumMod val="75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lang="fr-CA" sz="1800" b="1" dirty="0">
              <a:solidFill>
                <a:schemeClr val="accent1">
                  <a:lumMod val="75000"/>
                </a:schemeClr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" name="Espace réservé du numéro de diapositive 3"/>
          <p:cNvSpPr txBox="1">
            <a:spLocks/>
          </p:cNvSpPr>
          <p:nvPr>
            <p:custDataLst>
              <p:tags r:id="rId30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pPr algn="r"/>
              <a:t>21</a:t>
            </a:fld>
            <a:endParaRPr lang="fr-FR" sz="8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50" name="Connecteur droit 49"/>
          <p:cNvCxnSpPr/>
          <p:nvPr>
            <p:custDataLst>
              <p:tags r:id="rId31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0" y="9496"/>
            <a:ext cx="9144302" cy="5134004"/>
          </a:xfrm>
          <a:prstGeom prst="rect">
            <a:avLst/>
          </a:prstGeom>
        </p:spPr>
      </p:pic>
      <p:sp>
        <p:nvSpPr>
          <p:cNvPr id="352" name="Google Shape;352;p45"/>
          <p:cNvSpPr/>
          <p:nvPr>
            <p:custDataLst>
              <p:tags r:id="rId2"/>
            </p:custDataLst>
          </p:nvPr>
        </p:nvSpPr>
        <p:spPr>
          <a:xfrm>
            <a:off x="485522" y="493614"/>
            <a:ext cx="7914011" cy="4021742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45"/>
          <p:cNvSpPr txBox="1"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85523" y="2578674"/>
            <a:ext cx="7914010" cy="19366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lt1"/>
                </a:solidFill>
              </a:rPr>
              <a:t>VISION, </a:t>
            </a:r>
            <a:br>
              <a:rPr lang="en" dirty="0" smtClean="0">
                <a:solidFill>
                  <a:schemeClr val="lt1"/>
                </a:solidFill>
              </a:rPr>
            </a:br>
            <a:r>
              <a:rPr lang="en" dirty="0" smtClean="0">
                <a:solidFill>
                  <a:schemeClr val="lt1"/>
                </a:solidFill>
              </a:rPr>
              <a:t>PRINCIPES DIRECTEURS </a:t>
            </a:r>
            <a:br>
              <a:rPr lang="en" dirty="0" smtClean="0">
                <a:solidFill>
                  <a:schemeClr val="lt1"/>
                </a:solidFill>
              </a:rPr>
            </a:br>
            <a:r>
              <a:rPr lang="en" dirty="0" smtClean="0">
                <a:solidFill>
                  <a:schemeClr val="lt1"/>
                </a:solidFill>
              </a:rPr>
              <a:t>ET STRATÉGIES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357" name="Google Shape;357;p45"/>
          <p:cNvSpPr/>
          <p:nvPr>
            <p:custDataLst>
              <p:tags r:id="rId4"/>
            </p:custDataLst>
          </p:nvPr>
        </p:nvSpPr>
        <p:spPr>
          <a:xfrm>
            <a:off x="422221" y="2511914"/>
            <a:ext cx="126600" cy="126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45"/>
          <p:cNvSpPr/>
          <p:nvPr>
            <p:custDataLst>
              <p:tags r:id="rId5"/>
            </p:custDataLst>
          </p:nvPr>
        </p:nvSpPr>
        <p:spPr>
          <a:xfrm flipH="1">
            <a:off x="8336234" y="2511914"/>
            <a:ext cx="126600" cy="126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353;p45"/>
          <p:cNvSpPr/>
          <p:nvPr>
            <p:custDataLst>
              <p:tags r:id="rId6"/>
            </p:custDataLst>
          </p:nvPr>
        </p:nvSpPr>
        <p:spPr>
          <a:xfrm>
            <a:off x="3988300" y="1245125"/>
            <a:ext cx="1167600" cy="1167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355;p45"/>
          <p:cNvSpPr txBox="1">
            <a:spLocks noGrp="1"/>
          </p:cNvSpPr>
          <p:nvPr>
            <p:ph type="title" idx="2"/>
            <p:custDataLst>
              <p:tags r:id="rId7"/>
            </p:custDataLst>
          </p:nvPr>
        </p:nvSpPr>
        <p:spPr>
          <a:xfrm>
            <a:off x="4066825" y="1467050"/>
            <a:ext cx="1010100" cy="723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en" dirty="0" smtClean="0"/>
              <a:t>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087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8"/>
          <p:cNvSpPr txBox="1"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 rot="-497">
            <a:off x="4000555" y="2343148"/>
            <a:ext cx="4942492" cy="202397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 smtClean="0">
                <a:solidFill>
                  <a:schemeClr val="tx2">
                    <a:lumMod val="75000"/>
                  </a:schemeClr>
                </a:solidFill>
              </a:rPr>
              <a:t>Un </a:t>
            </a:r>
            <a:r>
              <a:rPr lang="en" sz="2200" b="1" dirty="0" smtClean="0">
                <a:solidFill>
                  <a:schemeClr val="accent6">
                    <a:lumMod val="75000"/>
                  </a:schemeClr>
                </a:solidFill>
              </a:rPr>
              <a:t>réseau</a:t>
            </a:r>
            <a:r>
              <a:rPr lang="en" sz="2200" dirty="0" smtClean="0">
                <a:solidFill>
                  <a:schemeClr val="tx2">
                    <a:lumMod val="75000"/>
                  </a:schemeClr>
                </a:solidFill>
              </a:rPr>
              <a:t> d’infrastructures récréatives, sportives et communautaires </a:t>
            </a:r>
            <a:r>
              <a:rPr lang="en" sz="2200" b="1" dirty="0" smtClean="0">
                <a:solidFill>
                  <a:schemeClr val="accent6">
                    <a:lumMod val="75000"/>
                  </a:schemeClr>
                </a:solidFill>
              </a:rPr>
              <a:t>accessibles, adaptées </a:t>
            </a:r>
            <a:r>
              <a:rPr lang="en" sz="2200" dirty="0" smtClean="0">
                <a:solidFill>
                  <a:schemeClr val="tx2">
                    <a:lumMod val="75000"/>
                  </a:schemeClr>
                </a:solidFill>
              </a:rPr>
              <a:t>et destinées </a:t>
            </a:r>
            <a:r>
              <a:rPr lang="en" sz="2200" b="1" dirty="0" smtClean="0">
                <a:solidFill>
                  <a:schemeClr val="accent6">
                    <a:lumMod val="75000"/>
                  </a:schemeClr>
                </a:solidFill>
              </a:rPr>
              <a:t>à tous les citoyens,</a:t>
            </a:r>
            <a:r>
              <a:rPr lang="en" sz="2200" dirty="0" smtClean="0">
                <a:solidFill>
                  <a:schemeClr val="tx2">
                    <a:lumMod val="75000"/>
                  </a:schemeClr>
                </a:solidFill>
              </a:rPr>
              <a:t> contribuant au développement de </a:t>
            </a:r>
            <a:r>
              <a:rPr lang="en" sz="2200" b="1" dirty="0" smtClean="0">
                <a:solidFill>
                  <a:schemeClr val="accent6">
                    <a:lumMod val="75000"/>
                  </a:schemeClr>
                </a:solidFill>
              </a:rPr>
              <a:t>communautés fières</a:t>
            </a:r>
            <a:endParaRPr sz="2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18" name="Google Shape;418;p48"/>
          <p:cNvSpPr/>
          <p:nvPr>
            <p:custDataLst>
              <p:tags r:id="rId2"/>
            </p:custDataLst>
          </p:nvPr>
        </p:nvSpPr>
        <p:spPr>
          <a:xfrm>
            <a:off x="7457375" y="83200"/>
            <a:ext cx="439500" cy="439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48"/>
          <p:cNvSpPr/>
          <p:nvPr>
            <p:custDataLst>
              <p:tags r:id="rId3"/>
            </p:custDataLst>
          </p:nvPr>
        </p:nvSpPr>
        <p:spPr>
          <a:xfrm>
            <a:off x="7810741" y="366018"/>
            <a:ext cx="894600" cy="894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0" name="Google Shape;420;p48"/>
          <p:cNvGrpSpPr/>
          <p:nvPr>
            <p:custDataLst>
              <p:tags r:id="rId4"/>
            </p:custDataLst>
          </p:nvPr>
        </p:nvGrpSpPr>
        <p:grpSpPr>
          <a:xfrm>
            <a:off x="7980362" y="531169"/>
            <a:ext cx="555267" cy="564309"/>
            <a:chOff x="3961859" y="3095870"/>
            <a:chExt cx="375206" cy="381290"/>
          </a:xfrm>
        </p:grpSpPr>
        <p:sp>
          <p:nvSpPr>
            <p:cNvPr id="421" name="Google Shape;421;p48"/>
            <p:cNvSpPr/>
            <p:nvPr/>
          </p:nvSpPr>
          <p:spPr>
            <a:xfrm>
              <a:off x="4084367" y="3095870"/>
              <a:ext cx="129543" cy="130189"/>
            </a:xfrm>
            <a:custGeom>
              <a:avLst/>
              <a:gdLst/>
              <a:ahLst/>
              <a:cxnLst/>
              <a:rect l="l" t="t" r="r" b="b"/>
              <a:pathLst>
                <a:path w="3407" h="3424" extrusionOk="0">
                  <a:moveTo>
                    <a:pt x="1711" y="1"/>
                  </a:moveTo>
                  <a:cubicBezTo>
                    <a:pt x="768" y="1"/>
                    <a:pt x="1" y="768"/>
                    <a:pt x="1" y="1712"/>
                  </a:cubicBezTo>
                  <a:cubicBezTo>
                    <a:pt x="1" y="2656"/>
                    <a:pt x="768" y="3423"/>
                    <a:pt x="1711" y="3423"/>
                  </a:cubicBezTo>
                  <a:cubicBezTo>
                    <a:pt x="2526" y="3423"/>
                    <a:pt x="3232" y="2844"/>
                    <a:pt x="3390" y="2046"/>
                  </a:cubicBezTo>
                  <a:cubicBezTo>
                    <a:pt x="3406" y="1967"/>
                    <a:pt x="3354" y="1889"/>
                    <a:pt x="3275" y="1874"/>
                  </a:cubicBezTo>
                  <a:cubicBezTo>
                    <a:pt x="3265" y="1872"/>
                    <a:pt x="3256" y="1871"/>
                    <a:pt x="3246" y="1871"/>
                  </a:cubicBezTo>
                  <a:cubicBezTo>
                    <a:pt x="3177" y="1871"/>
                    <a:pt x="3116" y="1920"/>
                    <a:pt x="3102" y="1990"/>
                  </a:cubicBezTo>
                  <a:cubicBezTo>
                    <a:pt x="2970" y="2650"/>
                    <a:pt x="2386" y="3129"/>
                    <a:pt x="1711" y="3129"/>
                  </a:cubicBezTo>
                  <a:cubicBezTo>
                    <a:pt x="930" y="3129"/>
                    <a:pt x="295" y="2494"/>
                    <a:pt x="295" y="1712"/>
                  </a:cubicBezTo>
                  <a:cubicBezTo>
                    <a:pt x="295" y="931"/>
                    <a:pt x="930" y="295"/>
                    <a:pt x="1711" y="295"/>
                  </a:cubicBezTo>
                  <a:cubicBezTo>
                    <a:pt x="2364" y="295"/>
                    <a:pt x="2930" y="736"/>
                    <a:pt x="3086" y="1368"/>
                  </a:cubicBezTo>
                  <a:cubicBezTo>
                    <a:pt x="3103" y="1435"/>
                    <a:pt x="3164" y="1479"/>
                    <a:pt x="3230" y="1479"/>
                  </a:cubicBezTo>
                  <a:cubicBezTo>
                    <a:pt x="3242" y="1479"/>
                    <a:pt x="3254" y="1478"/>
                    <a:pt x="3265" y="1475"/>
                  </a:cubicBezTo>
                  <a:cubicBezTo>
                    <a:pt x="3344" y="1455"/>
                    <a:pt x="3392" y="1376"/>
                    <a:pt x="3372" y="1296"/>
                  </a:cubicBezTo>
                  <a:cubicBezTo>
                    <a:pt x="3182" y="534"/>
                    <a:pt x="2499" y="1"/>
                    <a:pt x="17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8"/>
            <p:cNvSpPr/>
            <p:nvPr/>
          </p:nvSpPr>
          <p:spPr>
            <a:xfrm>
              <a:off x="4114671" y="3140508"/>
              <a:ext cx="69543" cy="43840"/>
            </a:xfrm>
            <a:custGeom>
              <a:avLst/>
              <a:gdLst/>
              <a:ahLst/>
              <a:cxnLst/>
              <a:rect l="l" t="t" r="r" b="b"/>
              <a:pathLst>
                <a:path w="1829" h="1153" extrusionOk="0">
                  <a:moveTo>
                    <a:pt x="1667" y="1"/>
                  </a:moveTo>
                  <a:cubicBezTo>
                    <a:pt x="1630" y="1"/>
                    <a:pt x="1592" y="15"/>
                    <a:pt x="1564" y="44"/>
                  </a:cubicBezTo>
                  <a:lnTo>
                    <a:pt x="809" y="799"/>
                  </a:lnTo>
                  <a:lnTo>
                    <a:pt x="266" y="255"/>
                  </a:lnTo>
                  <a:cubicBezTo>
                    <a:pt x="237" y="227"/>
                    <a:pt x="200" y="212"/>
                    <a:pt x="162" y="212"/>
                  </a:cubicBezTo>
                  <a:cubicBezTo>
                    <a:pt x="124" y="212"/>
                    <a:pt x="87" y="227"/>
                    <a:pt x="58" y="255"/>
                  </a:cubicBezTo>
                  <a:cubicBezTo>
                    <a:pt x="1" y="313"/>
                    <a:pt x="1" y="406"/>
                    <a:pt x="58" y="463"/>
                  </a:cubicBezTo>
                  <a:lnTo>
                    <a:pt x="705" y="1110"/>
                  </a:lnTo>
                  <a:cubicBezTo>
                    <a:pt x="732" y="1138"/>
                    <a:pt x="770" y="1152"/>
                    <a:pt x="809" y="1152"/>
                  </a:cubicBezTo>
                  <a:cubicBezTo>
                    <a:pt x="847" y="1152"/>
                    <a:pt x="885" y="1138"/>
                    <a:pt x="913" y="1110"/>
                  </a:cubicBezTo>
                  <a:lnTo>
                    <a:pt x="1771" y="252"/>
                  </a:lnTo>
                  <a:cubicBezTo>
                    <a:pt x="1828" y="195"/>
                    <a:pt x="1828" y="102"/>
                    <a:pt x="1771" y="44"/>
                  </a:cubicBezTo>
                  <a:cubicBezTo>
                    <a:pt x="1742" y="15"/>
                    <a:pt x="1705" y="1"/>
                    <a:pt x="16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8"/>
            <p:cNvSpPr/>
            <p:nvPr/>
          </p:nvSpPr>
          <p:spPr>
            <a:xfrm>
              <a:off x="3961859" y="3174690"/>
              <a:ext cx="375206" cy="302469"/>
            </a:xfrm>
            <a:custGeom>
              <a:avLst/>
              <a:gdLst/>
              <a:ahLst/>
              <a:cxnLst/>
              <a:rect l="l" t="t" r="r" b="b"/>
              <a:pathLst>
                <a:path w="9868" h="7955" extrusionOk="0">
                  <a:moveTo>
                    <a:pt x="6821" y="1769"/>
                  </a:moveTo>
                  <a:lnTo>
                    <a:pt x="8098" y="3047"/>
                  </a:lnTo>
                  <a:lnTo>
                    <a:pt x="6870" y="4276"/>
                  </a:lnTo>
                  <a:lnTo>
                    <a:pt x="5958" y="3364"/>
                  </a:lnTo>
                  <a:cubicBezTo>
                    <a:pt x="5959" y="3363"/>
                    <a:pt x="5961" y="3363"/>
                    <a:pt x="5963" y="3362"/>
                  </a:cubicBezTo>
                  <a:lnTo>
                    <a:pt x="6726" y="3145"/>
                  </a:lnTo>
                  <a:cubicBezTo>
                    <a:pt x="6804" y="3123"/>
                    <a:pt x="6849" y="3041"/>
                    <a:pt x="6827" y="2963"/>
                  </a:cubicBezTo>
                  <a:cubicBezTo>
                    <a:pt x="6808" y="2899"/>
                    <a:pt x="6749" y="2856"/>
                    <a:pt x="6686" y="2856"/>
                  </a:cubicBezTo>
                  <a:cubicBezTo>
                    <a:pt x="6672" y="2856"/>
                    <a:pt x="6659" y="2858"/>
                    <a:pt x="6645" y="2862"/>
                  </a:cubicBezTo>
                  <a:lnTo>
                    <a:pt x="5883" y="3080"/>
                  </a:lnTo>
                  <a:cubicBezTo>
                    <a:pt x="5851" y="3089"/>
                    <a:pt x="5818" y="3093"/>
                    <a:pt x="5785" y="3093"/>
                  </a:cubicBezTo>
                  <a:cubicBezTo>
                    <a:pt x="5718" y="3093"/>
                    <a:pt x="5651" y="3074"/>
                    <a:pt x="5593" y="3037"/>
                  </a:cubicBezTo>
                  <a:cubicBezTo>
                    <a:pt x="5486" y="2968"/>
                    <a:pt x="5364" y="2934"/>
                    <a:pt x="5243" y="2934"/>
                  </a:cubicBezTo>
                  <a:cubicBezTo>
                    <a:pt x="5075" y="2934"/>
                    <a:pt x="4908" y="2998"/>
                    <a:pt x="4784" y="3123"/>
                  </a:cubicBezTo>
                  <a:lnTo>
                    <a:pt x="4357" y="3549"/>
                  </a:lnTo>
                  <a:cubicBezTo>
                    <a:pt x="4298" y="3609"/>
                    <a:pt x="4218" y="3641"/>
                    <a:pt x="4133" y="3641"/>
                  </a:cubicBezTo>
                  <a:cubicBezTo>
                    <a:pt x="4050" y="3641"/>
                    <a:pt x="3970" y="3609"/>
                    <a:pt x="3911" y="3549"/>
                  </a:cubicBezTo>
                  <a:cubicBezTo>
                    <a:pt x="3787" y="3426"/>
                    <a:pt x="3787" y="3225"/>
                    <a:pt x="3911" y="3102"/>
                  </a:cubicBezTo>
                  <a:lnTo>
                    <a:pt x="4517" y="2494"/>
                  </a:lnTo>
                  <a:cubicBezTo>
                    <a:pt x="4666" y="2346"/>
                    <a:pt x="4864" y="2267"/>
                    <a:pt x="5066" y="2267"/>
                  </a:cubicBezTo>
                  <a:cubicBezTo>
                    <a:pt x="5163" y="2267"/>
                    <a:pt x="5260" y="2285"/>
                    <a:pt x="5354" y="2322"/>
                  </a:cubicBezTo>
                  <a:cubicBezTo>
                    <a:pt x="5482" y="2373"/>
                    <a:pt x="5616" y="2398"/>
                    <a:pt x="5749" y="2398"/>
                  </a:cubicBezTo>
                  <a:cubicBezTo>
                    <a:pt x="6027" y="2398"/>
                    <a:pt x="6300" y="2289"/>
                    <a:pt x="6505" y="2084"/>
                  </a:cubicBezTo>
                  <a:lnTo>
                    <a:pt x="6821" y="1769"/>
                  </a:lnTo>
                  <a:close/>
                  <a:moveTo>
                    <a:pt x="2914" y="4479"/>
                  </a:moveTo>
                  <a:cubicBezTo>
                    <a:pt x="2982" y="4481"/>
                    <a:pt x="3044" y="4509"/>
                    <a:pt x="3090" y="4559"/>
                  </a:cubicBezTo>
                  <a:cubicBezTo>
                    <a:pt x="3178" y="4654"/>
                    <a:pt x="3170" y="4810"/>
                    <a:pt x="3074" y="4906"/>
                  </a:cubicBezTo>
                  <a:lnTo>
                    <a:pt x="2174" y="5807"/>
                  </a:lnTo>
                  <a:cubicBezTo>
                    <a:pt x="2126" y="5854"/>
                    <a:pt x="2063" y="5878"/>
                    <a:pt x="2000" y="5878"/>
                  </a:cubicBezTo>
                  <a:cubicBezTo>
                    <a:pt x="1937" y="5878"/>
                    <a:pt x="1874" y="5854"/>
                    <a:pt x="1827" y="5807"/>
                  </a:cubicBezTo>
                  <a:cubicBezTo>
                    <a:pt x="1731" y="5711"/>
                    <a:pt x="1731" y="5556"/>
                    <a:pt x="1827" y="5460"/>
                  </a:cubicBezTo>
                  <a:lnTo>
                    <a:pt x="2735" y="4551"/>
                  </a:lnTo>
                  <a:cubicBezTo>
                    <a:pt x="2783" y="4505"/>
                    <a:pt x="2843" y="4479"/>
                    <a:pt x="2909" y="4479"/>
                  </a:cubicBezTo>
                  <a:close/>
                  <a:moveTo>
                    <a:pt x="3571" y="4921"/>
                  </a:moveTo>
                  <a:cubicBezTo>
                    <a:pt x="3601" y="4921"/>
                    <a:pt x="3632" y="4926"/>
                    <a:pt x="3660" y="4939"/>
                  </a:cubicBezTo>
                  <a:cubicBezTo>
                    <a:pt x="3830" y="5014"/>
                    <a:pt x="3856" y="5223"/>
                    <a:pt x="3739" y="5339"/>
                  </a:cubicBezTo>
                  <a:lnTo>
                    <a:pt x="2728" y="6351"/>
                  </a:lnTo>
                  <a:cubicBezTo>
                    <a:pt x="2682" y="6397"/>
                    <a:pt x="2620" y="6424"/>
                    <a:pt x="2555" y="6424"/>
                  </a:cubicBezTo>
                  <a:cubicBezTo>
                    <a:pt x="2490" y="6424"/>
                    <a:pt x="2428" y="6397"/>
                    <a:pt x="2381" y="6351"/>
                  </a:cubicBezTo>
                  <a:cubicBezTo>
                    <a:pt x="2313" y="6284"/>
                    <a:pt x="2290" y="6183"/>
                    <a:pt x="2327" y="6085"/>
                  </a:cubicBezTo>
                  <a:cubicBezTo>
                    <a:pt x="2337" y="6057"/>
                    <a:pt x="2355" y="6030"/>
                    <a:pt x="2377" y="6009"/>
                  </a:cubicBezTo>
                  <a:lnTo>
                    <a:pt x="3406" y="4980"/>
                  </a:lnTo>
                  <a:cubicBezTo>
                    <a:pt x="3443" y="4942"/>
                    <a:pt x="3495" y="4921"/>
                    <a:pt x="3548" y="4921"/>
                  </a:cubicBezTo>
                  <a:close/>
                  <a:moveTo>
                    <a:pt x="3952" y="5667"/>
                  </a:moveTo>
                  <a:cubicBezTo>
                    <a:pt x="4017" y="5667"/>
                    <a:pt x="4079" y="5694"/>
                    <a:pt x="4125" y="5741"/>
                  </a:cubicBezTo>
                  <a:cubicBezTo>
                    <a:pt x="4218" y="5837"/>
                    <a:pt x="4217" y="5991"/>
                    <a:pt x="4123" y="6085"/>
                  </a:cubicBezTo>
                  <a:lnTo>
                    <a:pt x="3462" y="6746"/>
                  </a:lnTo>
                  <a:lnTo>
                    <a:pt x="3296" y="6912"/>
                  </a:lnTo>
                  <a:cubicBezTo>
                    <a:pt x="3258" y="6950"/>
                    <a:pt x="3211" y="6976"/>
                    <a:pt x="3160" y="6984"/>
                  </a:cubicBezTo>
                  <a:cubicBezTo>
                    <a:pt x="3146" y="6986"/>
                    <a:pt x="3133" y="6987"/>
                    <a:pt x="3119" y="6987"/>
                  </a:cubicBezTo>
                  <a:cubicBezTo>
                    <a:pt x="3054" y="6987"/>
                    <a:pt x="2992" y="6962"/>
                    <a:pt x="2946" y="6916"/>
                  </a:cubicBezTo>
                  <a:cubicBezTo>
                    <a:pt x="2889" y="6860"/>
                    <a:pt x="2864" y="6781"/>
                    <a:pt x="2877" y="6702"/>
                  </a:cubicBezTo>
                  <a:cubicBezTo>
                    <a:pt x="2885" y="6649"/>
                    <a:pt x="2912" y="6602"/>
                    <a:pt x="2949" y="6565"/>
                  </a:cubicBezTo>
                  <a:lnTo>
                    <a:pt x="3776" y="5738"/>
                  </a:lnTo>
                  <a:cubicBezTo>
                    <a:pt x="3823" y="5692"/>
                    <a:pt x="3884" y="5667"/>
                    <a:pt x="3949" y="5667"/>
                  </a:cubicBezTo>
                  <a:close/>
                  <a:moveTo>
                    <a:pt x="4278" y="6439"/>
                  </a:moveTo>
                  <a:cubicBezTo>
                    <a:pt x="4344" y="6440"/>
                    <a:pt x="4406" y="6466"/>
                    <a:pt x="4452" y="6514"/>
                  </a:cubicBezTo>
                  <a:cubicBezTo>
                    <a:pt x="4544" y="6610"/>
                    <a:pt x="4543" y="6764"/>
                    <a:pt x="4449" y="6859"/>
                  </a:cubicBezTo>
                  <a:lnTo>
                    <a:pt x="4007" y="7301"/>
                  </a:lnTo>
                  <a:cubicBezTo>
                    <a:pt x="3959" y="7348"/>
                    <a:pt x="3897" y="7372"/>
                    <a:pt x="3834" y="7372"/>
                  </a:cubicBezTo>
                  <a:cubicBezTo>
                    <a:pt x="3771" y="7372"/>
                    <a:pt x="3708" y="7348"/>
                    <a:pt x="3660" y="7301"/>
                  </a:cubicBezTo>
                  <a:cubicBezTo>
                    <a:pt x="3565" y="7205"/>
                    <a:pt x="3565" y="7050"/>
                    <a:pt x="3660" y="6954"/>
                  </a:cubicBezTo>
                  <a:lnTo>
                    <a:pt x="4102" y="6511"/>
                  </a:lnTo>
                  <a:cubicBezTo>
                    <a:pt x="4149" y="6464"/>
                    <a:pt x="4212" y="6439"/>
                    <a:pt x="4278" y="6439"/>
                  </a:cubicBezTo>
                  <a:close/>
                  <a:moveTo>
                    <a:pt x="2132" y="516"/>
                  </a:moveTo>
                  <a:lnTo>
                    <a:pt x="3111" y="1495"/>
                  </a:lnTo>
                  <a:lnTo>
                    <a:pt x="2655" y="1950"/>
                  </a:lnTo>
                  <a:cubicBezTo>
                    <a:pt x="2593" y="2012"/>
                    <a:pt x="2599" y="2115"/>
                    <a:pt x="2670" y="2171"/>
                  </a:cubicBezTo>
                  <a:cubicBezTo>
                    <a:pt x="2695" y="2191"/>
                    <a:pt x="2726" y="2201"/>
                    <a:pt x="2756" y="2201"/>
                  </a:cubicBezTo>
                  <a:cubicBezTo>
                    <a:pt x="2797" y="2201"/>
                    <a:pt x="2837" y="2184"/>
                    <a:pt x="2867" y="2154"/>
                  </a:cubicBezTo>
                  <a:lnTo>
                    <a:pt x="3080" y="1942"/>
                  </a:lnTo>
                  <a:lnTo>
                    <a:pt x="3863" y="2724"/>
                  </a:lnTo>
                  <a:lnTo>
                    <a:pt x="3710" y="2876"/>
                  </a:lnTo>
                  <a:cubicBezTo>
                    <a:pt x="3606" y="2980"/>
                    <a:pt x="3539" y="3115"/>
                    <a:pt x="3526" y="3262"/>
                  </a:cubicBezTo>
                  <a:cubicBezTo>
                    <a:pt x="3508" y="3469"/>
                    <a:pt x="3593" y="3665"/>
                    <a:pt x="3756" y="3795"/>
                  </a:cubicBezTo>
                  <a:cubicBezTo>
                    <a:pt x="3849" y="3868"/>
                    <a:pt x="3962" y="3913"/>
                    <a:pt x="4080" y="3924"/>
                  </a:cubicBezTo>
                  <a:cubicBezTo>
                    <a:pt x="4098" y="3925"/>
                    <a:pt x="4117" y="3926"/>
                    <a:pt x="4135" y="3926"/>
                  </a:cubicBezTo>
                  <a:cubicBezTo>
                    <a:pt x="4297" y="3926"/>
                    <a:pt x="4450" y="3863"/>
                    <a:pt x="4565" y="3747"/>
                  </a:cubicBezTo>
                  <a:lnTo>
                    <a:pt x="4987" y="3325"/>
                  </a:lnTo>
                  <a:cubicBezTo>
                    <a:pt x="5056" y="3256"/>
                    <a:pt x="5147" y="3221"/>
                    <a:pt x="5240" y="3221"/>
                  </a:cubicBezTo>
                  <a:cubicBezTo>
                    <a:pt x="5307" y="3221"/>
                    <a:pt x="5374" y="3239"/>
                    <a:pt x="5434" y="3274"/>
                  </a:cubicBezTo>
                  <a:lnTo>
                    <a:pt x="7327" y="5139"/>
                  </a:lnTo>
                  <a:cubicBezTo>
                    <a:pt x="7450" y="5262"/>
                    <a:pt x="7456" y="5462"/>
                    <a:pt x="7342" y="5585"/>
                  </a:cubicBezTo>
                  <a:cubicBezTo>
                    <a:pt x="7283" y="5649"/>
                    <a:pt x="7202" y="5684"/>
                    <a:pt x="7117" y="5686"/>
                  </a:cubicBezTo>
                  <a:cubicBezTo>
                    <a:pt x="7115" y="5686"/>
                    <a:pt x="7114" y="5686"/>
                    <a:pt x="7113" y="5686"/>
                  </a:cubicBezTo>
                  <a:cubicBezTo>
                    <a:pt x="7027" y="5686"/>
                    <a:pt x="6948" y="5654"/>
                    <a:pt x="6888" y="5594"/>
                  </a:cubicBezTo>
                  <a:cubicBezTo>
                    <a:pt x="6859" y="5566"/>
                    <a:pt x="6820" y="5551"/>
                    <a:pt x="6782" y="5551"/>
                  </a:cubicBezTo>
                  <a:cubicBezTo>
                    <a:pt x="6753" y="5551"/>
                    <a:pt x="6725" y="5559"/>
                    <a:pt x="6700" y="5576"/>
                  </a:cubicBezTo>
                  <a:cubicBezTo>
                    <a:pt x="6658" y="5606"/>
                    <a:pt x="6636" y="5652"/>
                    <a:pt x="6636" y="5698"/>
                  </a:cubicBezTo>
                  <a:cubicBezTo>
                    <a:pt x="6636" y="5736"/>
                    <a:pt x="6650" y="5772"/>
                    <a:pt x="6680" y="5801"/>
                  </a:cubicBezTo>
                  <a:cubicBezTo>
                    <a:pt x="6803" y="5925"/>
                    <a:pt x="6803" y="6126"/>
                    <a:pt x="6680" y="6249"/>
                  </a:cubicBezTo>
                  <a:cubicBezTo>
                    <a:pt x="6618" y="6311"/>
                    <a:pt x="6537" y="6342"/>
                    <a:pt x="6456" y="6342"/>
                  </a:cubicBezTo>
                  <a:cubicBezTo>
                    <a:pt x="6375" y="6342"/>
                    <a:pt x="6294" y="6311"/>
                    <a:pt x="6232" y="6249"/>
                  </a:cubicBezTo>
                  <a:cubicBezTo>
                    <a:pt x="6203" y="6220"/>
                    <a:pt x="6166" y="6206"/>
                    <a:pt x="6128" y="6206"/>
                  </a:cubicBezTo>
                  <a:cubicBezTo>
                    <a:pt x="6090" y="6206"/>
                    <a:pt x="6053" y="6220"/>
                    <a:pt x="6024" y="6249"/>
                  </a:cubicBezTo>
                  <a:cubicBezTo>
                    <a:pt x="5996" y="6277"/>
                    <a:pt x="5981" y="6315"/>
                    <a:pt x="5981" y="6353"/>
                  </a:cubicBezTo>
                  <a:cubicBezTo>
                    <a:pt x="5981" y="6390"/>
                    <a:pt x="5996" y="6428"/>
                    <a:pt x="6024" y="6456"/>
                  </a:cubicBezTo>
                  <a:cubicBezTo>
                    <a:pt x="6147" y="6579"/>
                    <a:pt x="6147" y="6780"/>
                    <a:pt x="6024" y="6904"/>
                  </a:cubicBezTo>
                  <a:cubicBezTo>
                    <a:pt x="5962" y="6965"/>
                    <a:pt x="5881" y="6996"/>
                    <a:pt x="5800" y="6996"/>
                  </a:cubicBezTo>
                  <a:cubicBezTo>
                    <a:pt x="5720" y="6996"/>
                    <a:pt x="5639" y="6966"/>
                    <a:pt x="5577" y="6905"/>
                  </a:cubicBezTo>
                  <a:cubicBezTo>
                    <a:pt x="5549" y="6876"/>
                    <a:pt x="5510" y="6861"/>
                    <a:pt x="5472" y="6861"/>
                  </a:cubicBezTo>
                  <a:cubicBezTo>
                    <a:pt x="5439" y="6861"/>
                    <a:pt x="5406" y="6872"/>
                    <a:pt x="5380" y="6894"/>
                  </a:cubicBezTo>
                  <a:cubicBezTo>
                    <a:pt x="5313" y="6949"/>
                    <a:pt x="5309" y="7047"/>
                    <a:pt x="5366" y="7109"/>
                  </a:cubicBezTo>
                  <a:cubicBezTo>
                    <a:pt x="5401" y="7145"/>
                    <a:pt x="5432" y="7187"/>
                    <a:pt x="5447" y="7236"/>
                  </a:cubicBezTo>
                  <a:cubicBezTo>
                    <a:pt x="5491" y="7382"/>
                    <a:pt x="5434" y="7530"/>
                    <a:pt x="5307" y="7608"/>
                  </a:cubicBezTo>
                  <a:cubicBezTo>
                    <a:pt x="5282" y="7623"/>
                    <a:pt x="5254" y="7634"/>
                    <a:pt x="5226" y="7642"/>
                  </a:cubicBezTo>
                  <a:cubicBezTo>
                    <a:pt x="5199" y="7648"/>
                    <a:pt x="5172" y="7651"/>
                    <a:pt x="5146" y="7651"/>
                  </a:cubicBezTo>
                  <a:cubicBezTo>
                    <a:pt x="5061" y="7651"/>
                    <a:pt x="4982" y="7619"/>
                    <a:pt x="4922" y="7559"/>
                  </a:cubicBezTo>
                  <a:lnTo>
                    <a:pt x="4538" y="7175"/>
                  </a:lnTo>
                  <a:lnTo>
                    <a:pt x="4649" y="7065"/>
                  </a:lnTo>
                  <a:cubicBezTo>
                    <a:pt x="4849" y="6865"/>
                    <a:pt x="4865" y="6522"/>
                    <a:pt x="4675" y="6313"/>
                  </a:cubicBezTo>
                  <a:cubicBezTo>
                    <a:pt x="4604" y="6234"/>
                    <a:pt x="4514" y="6181"/>
                    <a:pt x="4416" y="6155"/>
                  </a:cubicBezTo>
                  <a:cubicBezTo>
                    <a:pt x="4521" y="5953"/>
                    <a:pt x="4492" y="5698"/>
                    <a:pt x="4327" y="5526"/>
                  </a:cubicBezTo>
                  <a:cubicBezTo>
                    <a:pt x="4254" y="5451"/>
                    <a:pt x="4162" y="5400"/>
                    <a:pt x="4061" y="5377"/>
                  </a:cubicBezTo>
                  <a:cubicBezTo>
                    <a:pt x="4143" y="5184"/>
                    <a:pt x="4107" y="4950"/>
                    <a:pt x="3954" y="4791"/>
                  </a:cubicBezTo>
                  <a:cubicBezTo>
                    <a:pt x="3852" y="4687"/>
                    <a:pt x="3716" y="4628"/>
                    <a:pt x="3570" y="4627"/>
                  </a:cubicBezTo>
                  <a:lnTo>
                    <a:pt x="3566" y="4627"/>
                  </a:lnTo>
                  <a:cubicBezTo>
                    <a:pt x="3524" y="4627"/>
                    <a:pt x="3482" y="4632"/>
                    <a:pt x="3441" y="4642"/>
                  </a:cubicBezTo>
                  <a:cubicBezTo>
                    <a:pt x="3428" y="4536"/>
                    <a:pt x="3384" y="4435"/>
                    <a:pt x="3306" y="4351"/>
                  </a:cubicBezTo>
                  <a:cubicBezTo>
                    <a:pt x="3206" y="4241"/>
                    <a:pt x="3069" y="4179"/>
                    <a:pt x="2921" y="4176"/>
                  </a:cubicBezTo>
                  <a:cubicBezTo>
                    <a:pt x="2917" y="4175"/>
                    <a:pt x="2913" y="4175"/>
                    <a:pt x="2909" y="4175"/>
                  </a:cubicBezTo>
                  <a:cubicBezTo>
                    <a:pt x="2815" y="4175"/>
                    <a:pt x="2724" y="4199"/>
                    <a:pt x="2645" y="4245"/>
                  </a:cubicBezTo>
                  <a:cubicBezTo>
                    <a:pt x="2614" y="4206"/>
                    <a:pt x="2581" y="4168"/>
                    <a:pt x="2546" y="4133"/>
                  </a:cubicBezTo>
                  <a:lnTo>
                    <a:pt x="1717" y="3305"/>
                  </a:lnTo>
                  <a:lnTo>
                    <a:pt x="2378" y="2643"/>
                  </a:lnTo>
                  <a:cubicBezTo>
                    <a:pt x="2435" y="2586"/>
                    <a:pt x="2435" y="2493"/>
                    <a:pt x="2378" y="2436"/>
                  </a:cubicBezTo>
                  <a:cubicBezTo>
                    <a:pt x="2349" y="2407"/>
                    <a:pt x="2312" y="2392"/>
                    <a:pt x="2274" y="2392"/>
                  </a:cubicBezTo>
                  <a:cubicBezTo>
                    <a:pt x="2237" y="2392"/>
                    <a:pt x="2200" y="2407"/>
                    <a:pt x="2171" y="2436"/>
                  </a:cubicBezTo>
                  <a:lnTo>
                    <a:pt x="1288" y="3317"/>
                  </a:lnTo>
                  <a:lnTo>
                    <a:pt x="310" y="2338"/>
                  </a:lnTo>
                  <a:lnTo>
                    <a:pt x="2132" y="516"/>
                  </a:lnTo>
                  <a:close/>
                  <a:moveTo>
                    <a:pt x="7735" y="0"/>
                  </a:moveTo>
                  <a:cubicBezTo>
                    <a:pt x="7670" y="0"/>
                    <a:pt x="7605" y="25"/>
                    <a:pt x="7556" y="75"/>
                  </a:cubicBezTo>
                  <a:lnTo>
                    <a:pt x="6521" y="1110"/>
                  </a:lnTo>
                  <a:cubicBezTo>
                    <a:pt x="6421" y="1209"/>
                    <a:pt x="6421" y="1370"/>
                    <a:pt x="6521" y="1468"/>
                  </a:cubicBezTo>
                  <a:lnTo>
                    <a:pt x="6613" y="1561"/>
                  </a:lnTo>
                  <a:lnTo>
                    <a:pt x="6298" y="1876"/>
                  </a:lnTo>
                  <a:cubicBezTo>
                    <a:pt x="6149" y="2025"/>
                    <a:pt x="5951" y="2104"/>
                    <a:pt x="5749" y="2104"/>
                  </a:cubicBezTo>
                  <a:cubicBezTo>
                    <a:pt x="5652" y="2104"/>
                    <a:pt x="5555" y="2086"/>
                    <a:pt x="5461" y="2049"/>
                  </a:cubicBezTo>
                  <a:cubicBezTo>
                    <a:pt x="5333" y="1998"/>
                    <a:pt x="5200" y="1973"/>
                    <a:pt x="5067" y="1973"/>
                  </a:cubicBezTo>
                  <a:cubicBezTo>
                    <a:pt x="4788" y="1973"/>
                    <a:pt x="4515" y="2082"/>
                    <a:pt x="4309" y="2287"/>
                  </a:cubicBezTo>
                  <a:lnTo>
                    <a:pt x="4071" y="2527"/>
                  </a:lnTo>
                  <a:lnTo>
                    <a:pt x="3288" y="1743"/>
                  </a:lnTo>
                  <a:lnTo>
                    <a:pt x="3347" y="1684"/>
                  </a:lnTo>
                  <a:cubicBezTo>
                    <a:pt x="3447" y="1586"/>
                    <a:pt x="3447" y="1425"/>
                    <a:pt x="3347" y="1325"/>
                  </a:cubicBezTo>
                  <a:lnTo>
                    <a:pt x="2312" y="290"/>
                  </a:lnTo>
                  <a:cubicBezTo>
                    <a:pt x="2263" y="240"/>
                    <a:pt x="2198" y="216"/>
                    <a:pt x="2133" y="216"/>
                  </a:cubicBezTo>
                  <a:cubicBezTo>
                    <a:pt x="2068" y="216"/>
                    <a:pt x="2003" y="240"/>
                    <a:pt x="1953" y="290"/>
                  </a:cubicBezTo>
                  <a:lnTo>
                    <a:pt x="74" y="2169"/>
                  </a:lnTo>
                  <a:cubicBezTo>
                    <a:pt x="26" y="2216"/>
                    <a:pt x="0" y="2280"/>
                    <a:pt x="0" y="2348"/>
                  </a:cubicBezTo>
                  <a:cubicBezTo>
                    <a:pt x="0" y="2416"/>
                    <a:pt x="26" y="2480"/>
                    <a:pt x="74" y="2528"/>
                  </a:cubicBezTo>
                  <a:lnTo>
                    <a:pt x="1110" y="3563"/>
                  </a:lnTo>
                  <a:cubicBezTo>
                    <a:pt x="1158" y="3611"/>
                    <a:pt x="1221" y="3637"/>
                    <a:pt x="1289" y="3637"/>
                  </a:cubicBezTo>
                  <a:cubicBezTo>
                    <a:pt x="1356" y="3637"/>
                    <a:pt x="1421" y="3611"/>
                    <a:pt x="1468" y="3563"/>
                  </a:cubicBezTo>
                  <a:lnTo>
                    <a:pt x="1510" y="3522"/>
                  </a:lnTo>
                  <a:lnTo>
                    <a:pt x="2338" y="4350"/>
                  </a:lnTo>
                  <a:cubicBezTo>
                    <a:pt x="2370" y="4382"/>
                    <a:pt x="2398" y="4414"/>
                    <a:pt x="2423" y="4448"/>
                  </a:cubicBezTo>
                  <a:lnTo>
                    <a:pt x="1619" y="5253"/>
                  </a:lnTo>
                  <a:cubicBezTo>
                    <a:pt x="1409" y="5463"/>
                    <a:pt x="1409" y="5805"/>
                    <a:pt x="1619" y="6015"/>
                  </a:cubicBezTo>
                  <a:cubicBezTo>
                    <a:pt x="1724" y="6119"/>
                    <a:pt x="1862" y="6172"/>
                    <a:pt x="2000" y="6172"/>
                  </a:cubicBezTo>
                  <a:lnTo>
                    <a:pt x="2016" y="6172"/>
                  </a:lnTo>
                  <a:cubicBezTo>
                    <a:pt x="2016" y="6177"/>
                    <a:pt x="2016" y="6182"/>
                    <a:pt x="2016" y="6187"/>
                  </a:cubicBezTo>
                  <a:cubicBezTo>
                    <a:pt x="2016" y="6332"/>
                    <a:pt x="2072" y="6468"/>
                    <a:pt x="2174" y="6569"/>
                  </a:cubicBezTo>
                  <a:cubicBezTo>
                    <a:pt x="2275" y="6670"/>
                    <a:pt x="2411" y="6727"/>
                    <a:pt x="2555" y="6727"/>
                  </a:cubicBezTo>
                  <a:cubicBezTo>
                    <a:pt x="2561" y="6727"/>
                    <a:pt x="2566" y="6727"/>
                    <a:pt x="2571" y="6726"/>
                  </a:cubicBezTo>
                  <a:lnTo>
                    <a:pt x="2571" y="6726"/>
                  </a:lnTo>
                  <a:cubicBezTo>
                    <a:pt x="2567" y="6869"/>
                    <a:pt x="2619" y="7014"/>
                    <a:pt x="2728" y="7123"/>
                  </a:cubicBezTo>
                  <a:cubicBezTo>
                    <a:pt x="2831" y="7226"/>
                    <a:pt x="2966" y="7281"/>
                    <a:pt x="3110" y="7281"/>
                  </a:cubicBezTo>
                  <a:cubicBezTo>
                    <a:pt x="3179" y="7281"/>
                    <a:pt x="3246" y="7268"/>
                    <a:pt x="3307" y="7243"/>
                  </a:cubicBezTo>
                  <a:cubicBezTo>
                    <a:pt x="3329" y="7341"/>
                    <a:pt x="3378" y="7433"/>
                    <a:pt x="3453" y="7508"/>
                  </a:cubicBezTo>
                  <a:cubicBezTo>
                    <a:pt x="3557" y="7614"/>
                    <a:pt x="3695" y="7666"/>
                    <a:pt x="3833" y="7666"/>
                  </a:cubicBezTo>
                  <a:cubicBezTo>
                    <a:pt x="3971" y="7666"/>
                    <a:pt x="4109" y="7614"/>
                    <a:pt x="4215" y="7508"/>
                  </a:cubicBezTo>
                  <a:lnTo>
                    <a:pt x="4331" y="7393"/>
                  </a:lnTo>
                  <a:lnTo>
                    <a:pt x="4714" y="7776"/>
                  </a:lnTo>
                  <a:cubicBezTo>
                    <a:pt x="4830" y="7892"/>
                    <a:pt x="4983" y="7954"/>
                    <a:pt x="5146" y="7954"/>
                  </a:cubicBezTo>
                  <a:cubicBezTo>
                    <a:pt x="5309" y="7954"/>
                    <a:pt x="5461" y="7892"/>
                    <a:pt x="5576" y="7776"/>
                  </a:cubicBezTo>
                  <a:cubicBezTo>
                    <a:pt x="5693" y="7661"/>
                    <a:pt x="5755" y="7508"/>
                    <a:pt x="5755" y="7345"/>
                  </a:cubicBezTo>
                  <a:cubicBezTo>
                    <a:pt x="5755" y="7329"/>
                    <a:pt x="5755" y="7313"/>
                    <a:pt x="5753" y="7298"/>
                  </a:cubicBezTo>
                  <a:lnTo>
                    <a:pt x="5753" y="7298"/>
                  </a:lnTo>
                  <a:cubicBezTo>
                    <a:pt x="5768" y="7299"/>
                    <a:pt x="5784" y="7299"/>
                    <a:pt x="5799" y="7299"/>
                  </a:cubicBezTo>
                  <a:cubicBezTo>
                    <a:pt x="5956" y="7299"/>
                    <a:pt x="6113" y="7240"/>
                    <a:pt x="6232" y="7121"/>
                  </a:cubicBezTo>
                  <a:cubicBezTo>
                    <a:pt x="6363" y="6990"/>
                    <a:pt x="6421" y="6815"/>
                    <a:pt x="6409" y="6642"/>
                  </a:cubicBezTo>
                  <a:lnTo>
                    <a:pt x="6409" y="6642"/>
                  </a:lnTo>
                  <a:cubicBezTo>
                    <a:pt x="6425" y="6643"/>
                    <a:pt x="6441" y="6644"/>
                    <a:pt x="6457" y="6644"/>
                  </a:cubicBezTo>
                  <a:cubicBezTo>
                    <a:pt x="6613" y="6644"/>
                    <a:pt x="6768" y="6585"/>
                    <a:pt x="6887" y="6466"/>
                  </a:cubicBezTo>
                  <a:cubicBezTo>
                    <a:pt x="7017" y="6335"/>
                    <a:pt x="7077" y="6159"/>
                    <a:pt x="7063" y="5988"/>
                  </a:cubicBezTo>
                  <a:lnTo>
                    <a:pt x="7063" y="5988"/>
                  </a:lnTo>
                  <a:cubicBezTo>
                    <a:pt x="7082" y="5990"/>
                    <a:pt x="7102" y="5990"/>
                    <a:pt x="7121" y="5990"/>
                  </a:cubicBezTo>
                  <a:cubicBezTo>
                    <a:pt x="7288" y="5987"/>
                    <a:pt x="7443" y="5918"/>
                    <a:pt x="7557" y="5795"/>
                  </a:cubicBezTo>
                  <a:cubicBezTo>
                    <a:pt x="7779" y="5558"/>
                    <a:pt x="7768" y="5174"/>
                    <a:pt x="7534" y="4940"/>
                  </a:cubicBezTo>
                  <a:lnTo>
                    <a:pt x="7078" y="4484"/>
                  </a:lnTo>
                  <a:lnTo>
                    <a:pt x="8307" y="3255"/>
                  </a:lnTo>
                  <a:lnTo>
                    <a:pt x="8399" y="3347"/>
                  </a:lnTo>
                  <a:cubicBezTo>
                    <a:pt x="8447" y="3396"/>
                    <a:pt x="8510" y="3422"/>
                    <a:pt x="8578" y="3422"/>
                  </a:cubicBezTo>
                  <a:cubicBezTo>
                    <a:pt x="8646" y="3422"/>
                    <a:pt x="8710" y="3396"/>
                    <a:pt x="8758" y="3347"/>
                  </a:cubicBezTo>
                  <a:lnTo>
                    <a:pt x="9793" y="2312"/>
                  </a:lnTo>
                  <a:cubicBezTo>
                    <a:pt x="9842" y="2264"/>
                    <a:pt x="9868" y="2200"/>
                    <a:pt x="9868" y="2132"/>
                  </a:cubicBezTo>
                  <a:cubicBezTo>
                    <a:pt x="9868" y="2064"/>
                    <a:pt x="9842" y="2001"/>
                    <a:pt x="9793" y="1954"/>
                  </a:cubicBezTo>
                  <a:lnTo>
                    <a:pt x="9315" y="1474"/>
                  </a:lnTo>
                  <a:cubicBezTo>
                    <a:pt x="9286" y="1445"/>
                    <a:pt x="9248" y="1431"/>
                    <a:pt x="9210" y="1431"/>
                  </a:cubicBezTo>
                  <a:cubicBezTo>
                    <a:pt x="9173" y="1431"/>
                    <a:pt x="9135" y="1445"/>
                    <a:pt x="9106" y="1474"/>
                  </a:cubicBezTo>
                  <a:cubicBezTo>
                    <a:pt x="9049" y="1531"/>
                    <a:pt x="9049" y="1624"/>
                    <a:pt x="9106" y="1682"/>
                  </a:cubicBezTo>
                  <a:lnTo>
                    <a:pt x="9557" y="2132"/>
                  </a:lnTo>
                  <a:lnTo>
                    <a:pt x="8578" y="3111"/>
                  </a:lnTo>
                  <a:lnTo>
                    <a:pt x="6756" y="1290"/>
                  </a:lnTo>
                  <a:lnTo>
                    <a:pt x="7735" y="311"/>
                  </a:lnTo>
                  <a:lnTo>
                    <a:pt x="8621" y="1197"/>
                  </a:lnTo>
                  <a:cubicBezTo>
                    <a:pt x="8650" y="1225"/>
                    <a:pt x="8688" y="1240"/>
                    <a:pt x="8725" y="1240"/>
                  </a:cubicBezTo>
                  <a:cubicBezTo>
                    <a:pt x="8763" y="1240"/>
                    <a:pt x="8801" y="1225"/>
                    <a:pt x="8829" y="1197"/>
                  </a:cubicBezTo>
                  <a:cubicBezTo>
                    <a:pt x="8887" y="1140"/>
                    <a:pt x="8887" y="1047"/>
                    <a:pt x="8829" y="990"/>
                  </a:cubicBezTo>
                  <a:lnTo>
                    <a:pt x="7914" y="75"/>
                  </a:lnTo>
                  <a:cubicBezTo>
                    <a:pt x="7865" y="25"/>
                    <a:pt x="7800" y="0"/>
                    <a:pt x="7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48"/>
          <p:cNvSpPr/>
          <p:nvPr>
            <p:custDataLst>
              <p:tags r:id="rId5"/>
            </p:custDataLst>
          </p:nvPr>
        </p:nvSpPr>
        <p:spPr>
          <a:xfrm>
            <a:off x="8018575" y="188650"/>
            <a:ext cx="117300" cy="1173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48"/>
          <p:cNvSpPr txBox="1"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4196994" y="1672337"/>
            <a:ext cx="4549613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 dirty="0" smtClean="0">
                <a:solidFill>
                  <a:schemeClr val="tx2">
                    <a:lumMod val="75000"/>
                  </a:schemeClr>
                </a:solidFill>
              </a:rPr>
              <a:t>LA VISION PROPOSÉE</a:t>
            </a:r>
            <a:endParaRPr lang="fr-CA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>
            <p:custDataLst>
              <p:tags r:id="rId7"/>
            </p:custDataLst>
          </p:nvPr>
        </p:nvSpPr>
        <p:spPr>
          <a:xfrm>
            <a:off x="0" y="0"/>
            <a:ext cx="3734688" cy="514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6" name="Imag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-1" y="247300"/>
            <a:ext cx="3612989" cy="4729432"/>
          </a:xfrm>
          <a:prstGeom prst="rect">
            <a:avLst/>
          </a:prstGeom>
        </p:spPr>
      </p:pic>
      <p:grpSp>
        <p:nvGrpSpPr>
          <p:cNvPr id="13" name="Groupe 7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14" name="Rectangle 13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15" name="Image 9" descr="Gatineau_logo_Blanc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Espace réservé du numéro de diapositive 3"/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pPr algn="r"/>
              <a:t>23</a:t>
            </a:fld>
            <a:endParaRPr lang="fr-FR" sz="8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7" name="Connecteur droit 16"/>
          <p:cNvCxnSpPr/>
          <p:nvPr>
            <p:custDataLst>
              <p:tags r:id="rId11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792479" y="1560379"/>
            <a:ext cx="7942217" cy="3366300"/>
          </a:xfrm>
        </p:spPr>
        <p:txBody>
          <a:bodyPr lIns="0" tIns="0" rIns="0" bIns="0"/>
          <a:lstStyle/>
          <a:p>
            <a:pPr marL="360000" indent="-360000">
              <a:lnSpc>
                <a:spcPct val="100000"/>
              </a:lnSpc>
              <a:spcAft>
                <a:spcPts val="1800"/>
              </a:spcAft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fr-CA" sz="2800" b="1" dirty="0" smtClean="0">
                <a:solidFill>
                  <a:schemeClr val="accent6">
                    <a:lumMod val="75000"/>
                  </a:schemeClr>
                </a:solidFill>
              </a:rPr>
              <a:t>Polyvalence</a:t>
            </a:r>
          </a:p>
          <a:p>
            <a:pPr marL="360000" indent="-360000">
              <a:lnSpc>
                <a:spcPct val="100000"/>
              </a:lnSpc>
              <a:spcAft>
                <a:spcPts val="1800"/>
              </a:spcAft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fr-CA" sz="2800" b="1" dirty="0" smtClean="0">
                <a:solidFill>
                  <a:schemeClr val="accent6">
                    <a:lumMod val="75000"/>
                  </a:schemeClr>
                </a:solidFill>
              </a:rPr>
              <a:t>Écoresponsable</a:t>
            </a:r>
          </a:p>
          <a:p>
            <a:pPr marL="360000" indent="-360000">
              <a:lnSpc>
                <a:spcPct val="100000"/>
              </a:lnSpc>
              <a:spcAft>
                <a:spcPts val="1800"/>
              </a:spcAft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fr-CA" sz="2800" b="1" dirty="0" smtClean="0">
                <a:solidFill>
                  <a:schemeClr val="accent6">
                    <a:lumMod val="75000"/>
                  </a:schemeClr>
                </a:solidFill>
              </a:rPr>
              <a:t>Cheminement sportif</a:t>
            </a:r>
          </a:p>
          <a:p>
            <a:pPr marL="360000" indent="-360000">
              <a:lnSpc>
                <a:spcPct val="100000"/>
              </a:lnSpc>
              <a:spcAft>
                <a:spcPts val="1800"/>
              </a:spcAft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fr-CA" sz="2800" b="1" dirty="0" smtClean="0">
                <a:solidFill>
                  <a:schemeClr val="accent6">
                    <a:lumMod val="75000"/>
                  </a:schemeClr>
                </a:solidFill>
              </a:rPr>
              <a:t>Innovation</a:t>
            </a:r>
          </a:p>
          <a:p>
            <a:pPr marL="360000" indent="-360000"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fr-CA" sz="2800" b="1" dirty="0" smtClean="0">
                <a:solidFill>
                  <a:schemeClr val="accent6">
                    <a:lumMod val="75000"/>
                  </a:schemeClr>
                </a:solidFill>
              </a:rPr>
              <a:t>Expérience des lieux</a:t>
            </a:r>
            <a:endParaRPr lang="fr-CA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4" name="Groupe 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6" name="Image 9" descr="Gatineau_logo_Blanc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Espace réservé du numéro de diapositive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24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9" name="Connecteur droit 8"/>
          <p:cNvCxnSpPr/>
          <p:nvPr>
            <p:custDataLst>
              <p:tags r:id="rId4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700015" y="572710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Principes directeurs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endParaRPr lang="fr-CA" sz="1800" b="0" dirty="0">
              <a:solidFill>
                <a:srgbClr val="74B6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11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e 26"/>
          <p:cNvGrpSpPr/>
          <p:nvPr>
            <p:custDataLst>
              <p:tags r:id="rId1"/>
            </p:custDataLst>
          </p:nvPr>
        </p:nvGrpSpPr>
        <p:grpSpPr>
          <a:xfrm>
            <a:off x="786485" y="1558834"/>
            <a:ext cx="7542085" cy="1836420"/>
            <a:chOff x="1520826" y="3794937"/>
            <a:chExt cx="17019431" cy="4797879"/>
          </a:xfrm>
        </p:grpSpPr>
        <p:sp>
          <p:nvSpPr>
            <p:cNvPr id="28" name="Freeform 67">
              <a:extLst>
                <a:ext uri="{FF2B5EF4-FFF2-40B4-BE49-F238E27FC236}">
                  <a16:creationId xmlns:a16="http://schemas.microsoft.com/office/drawing/2014/main" id="{23955CCB-114E-954A-AAE0-B94F0234D2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4063450" y="4116006"/>
              <a:ext cx="4797875" cy="4155738"/>
            </a:xfrm>
            <a:custGeom>
              <a:avLst/>
              <a:gdLst>
                <a:gd name="T0" fmla="*/ 245555 w 1746"/>
                <a:gd name="T1" fmla="*/ 0 h 1514"/>
                <a:gd name="T2" fmla="*/ 156982 w 1746"/>
                <a:gd name="T3" fmla="*/ 0 h 1514"/>
                <a:gd name="T4" fmla="*/ 0 w 1746"/>
                <a:gd name="T5" fmla="*/ 272257 h 1514"/>
                <a:gd name="T6" fmla="*/ 156982 w 1746"/>
                <a:gd name="T7" fmla="*/ 544153 h 1514"/>
                <a:gd name="T8" fmla="*/ 471307 w 1746"/>
                <a:gd name="T9" fmla="*/ 544153 h 1514"/>
                <a:gd name="T10" fmla="*/ 628290 w 1746"/>
                <a:gd name="T11" fmla="*/ 272257 h 1514"/>
                <a:gd name="T12" fmla="*/ 471307 w 1746"/>
                <a:gd name="T13" fmla="*/ 0 h 1514"/>
                <a:gd name="T14" fmla="*/ 383095 w 1746"/>
                <a:gd name="T15" fmla="*/ 0 h 1514"/>
                <a:gd name="T16" fmla="*/ 383095 w 1746"/>
                <a:gd name="T17" fmla="*/ 0 h 1514"/>
                <a:gd name="T18" fmla="*/ 374454 w 1746"/>
                <a:gd name="T19" fmla="*/ 5754 h 1514"/>
                <a:gd name="T20" fmla="*/ 374454 w 1746"/>
                <a:gd name="T21" fmla="*/ 5754 h 1514"/>
                <a:gd name="T22" fmla="*/ 372653 w 1746"/>
                <a:gd name="T23" fmla="*/ 11149 h 1514"/>
                <a:gd name="T24" fmla="*/ 372653 w 1746"/>
                <a:gd name="T25" fmla="*/ 11149 h 1514"/>
                <a:gd name="T26" fmla="*/ 373734 w 1746"/>
                <a:gd name="T27" fmla="*/ 16544 h 1514"/>
                <a:gd name="T28" fmla="*/ 373734 w 1746"/>
                <a:gd name="T29" fmla="*/ 16544 h 1514"/>
                <a:gd name="T30" fmla="*/ 391016 w 1746"/>
                <a:gd name="T31" fmla="*/ 78404 h 1514"/>
                <a:gd name="T32" fmla="*/ 391016 w 1746"/>
                <a:gd name="T33" fmla="*/ 78404 h 1514"/>
                <a:gd name="T34" fmla="*/ 391016 w 1746"/>
                <a:gd name="T35" fmla="*/ 78404 h 1514"/>
                <a:gd name="T36" fmla="*/ 391016 w 1746"/>
                <a:gd name="T37" fmla="*/ 78404 h 1514"/>
                <a:gd name="T38" fmla="*/ 314325 w 1746"/>
                <a:gd name="T39" fmla="*/ 146738 h 1514"/>
                <a:gd name="T40" fmla="*/ 314325 w 1746"/>
                <a:gd name="T41" fmla="*/ 146738 h 1514"/>
                <a:gd name="T42" fmla="*/ 236554 w 1746"/>
                <a:gd name="T43" fmla="*/ 78404 h 1514"/>
                <a:gd name="T44" fmla="*/ 236554 w 1746"/>
                <a:gd name="T45" fmla="*/ 78404 h 1514"/>
                <a:gd name="T46" fmla="*/ 236554 w 1746"/>
                <a:gd name="T47" fmla="*/ 78404 h 1514"/>
                <a:gd name="T48" fmla="*/ 236554 w 1746"/>
                <a:gd name="T49" fmla="*/ 78404 h 1514"/>
                <a:gd name="T50" fmla="*/ 254916 w 1746"/>
                <a:gd name="T51" fmla="*/ 16544 h 1514"/>
                <a:gd name="T52" fmla="*/ 254916 w 1746"/>
                <a:gd name="T53" fmla="*/ 16544 h 1514"/>
                <a:gd name="T54" fmla="*/ 256357 w 1746"/>
                <a:gd name="T55" fmla="*/ 11149 h 1514"/>
                <a:gd name="T56" fmla="*/ 256357 w 1746"/>
                <a:gd name="T57" fmla="*/ 11149 h 1514"/>
                <a:gd name="T58" fmla="*/ 254556 w 1746"/>
                <a:gd name="T59" fmla="*/ 5754 h 1514"/>
                <a:gd name="T60" fmla="*/ 254556 w 1746"/>
                <a:gd name="T61" fmla="*/ 5754 h 1514"/>
                <a:gd name="T62" fmla="*/ 245555 w 1746"/>
                <a:gd name="T63" fmla="*/ 0 h 151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746" h="1514">
                  <a:moveTo>
                    <a:pt x="682" y="0"/>
                  </a:moveTo>
                  <a:lnTo>
                    <a:pt x="436" y="0"/>
                  </a:lnTo>
                  <a:lnTo>
                    <a:pt x="0" y="757"/>
                  </a:lnTo>
                  <a:lnTo>
                    <a:pt x="436" y="1513"/>
                  </a:lnTo>
                  <a:lnTo>
                    <a:pt x="1309" y="1513"/>
                  </a:lnTo>
                  <a:lnTo>
                    <a:pt x="1745" y="757"/>
                  </a:lnTo>
                  <a:lnTo>
                    <a:pt x="1309" y="0"/>
                  </a:lnTo>
                  <a:lnTo>
                    <a:pt x="1064" y="0"/>
                  </a:lnTo>
                  <a:cubicBezTo>
                    <a:pt x="1054" y="1"/>
                    <a:pt x="1045" y="7"/>
                    <a:pt x="1040" y="16"/>
                  </a:cubicBezTo>
                  <a:cubicBezTo>
                    <a:pt x="1037" y="21"/>
                    <a:pt x="1035" y="25"/>
                    <a:pt x="1035" y="31"/>
                  </a:cubicBezTo>
                  <a:cubicBezTo>
                    <a:pt x="1035" y="36"/>
                    <a:pt x="1036" y="41"/>
                    <a:pt x="1038" y="46"/>
                  </a:cubicBezTo>
                  <a:cubicBezTo>
                    <a:pt x="1069" y="109"/>
                    <a:pt x="1086" y="171"/>
                    <a:pt x="1086" y="218"/>
                  </a:cubicBezTo>
                  <a:cubicBezTo>
                    <a:pt x="1086" y="332"/>
                    <a:pt x="1000" y="408"/>
                    <a:pt x="873" y="408"/>
                  </a:cubicBezTo>
                  <a:cubicBezTo>
                    <a:pt x="743" y="408"/>
                    <a:pt x="657" y="332"/>
                    <a:pt x="657" y="218"/>
                  </a:cubicBezTo>
                  <a:cubicBezTo>
                    <a:pt x="657" y="172"/>
                    <a:pt x="676" y="109"/>
                    <a:pt x="708" y="46"/>
                  </a:cubicBezTo>
                  <a:cubicBezTo>
                    <a:pt x="711" y="41"/>
                    <a:pt x="712" y="36"/>
                    <a:pt x="712" y="31"/>
                  </a:cubicBezTo>
                  <a:cubicBezTo>
                    <a:pt x="711" y="26"/>
                    <a:pt x="710" y="21"/>
                    <a:pt x="707" y="16"/>
                  </a:cubicBezTo>
                  <a:cubicBezTo>
                    <a:pt x="702" y="7"/>
                    <a:pt x="692" y="1"/>
                    <a:pt x="682" y="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0" dirty="0">
                <a:latin typeface="Poppins" pitchFamily="2" charset="77"/>
              </a:endParaRPr>
            </a:p>
          </p:txBody>
        </p:sp>
        <p:sp>
          <p:nvSpPr>
            <p:cNvPr id="29" name="Freeform 68">
              <a:extLst>
                <a:ext uri="{FF2B5EF4-FFF2-40B4-BE49-F238E27FC236}">
                  <a16:creationId xmlns:a16="http://schemas.microsoft.com/office/drawing/2014/main" id="{01BB6D75-5BED-AD41-B117-FDB298821D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763141" y="3552626"/>
              <a:ext cx="4797875" cy="5282505"/>
            </a:xfrm>
            <a:custGeom>
              <a:avLst/>
              <a:gdLst>
                <a:gd name="T0" fmla="*/ 471307 w 1746"/>
                <a:gd name="T1" fmla="*/ 0 h 1922"/>
                <a:gd name="T2" fmla="*/ 156982 w 1746"/>
                <a:gd name="T3" fmla="*/ 0 h 1922"/>
                <a:gd name="T4" fmla="*/ 0 w 1746"/>
                <a:gd name="T5" fmla="*/ 272250 h 1922"/>
                <a:gd name="T6" fmla="*/ 156982 w 1746"/>
                <a:gd name="T7" fmla="*/ 544861 h 1922"/>
                <a:gd name="T8" fmla="*/ 246275 w 1746"/>
                <a:gd name="T9" fmla="*/ 544861 h 1922"/>
                <a:gd name="T10" fmla="*/ 246275 w 1746"/>
                <a:gd name="T11" fmla="*/ 544861 h 1922"/>
                <a:gd name="T12" fmla="*/ 270759 w 1746"/>
                <a:gd name="T13" fmla="*/ 559986 h 1922"/>
                <a:gd name="T14" fmla="*/ 270759 w 1746"/>
                <a:gd name="T15" fmla="*/ 559986 h 1922"/>
                <a:gd name="T16" fmla="*/ 271479 w 1746"/>
                <a:gd name="T17" fmla="*/ 588075 h 1922"/>
                <a:gd name="T18" fmla="*/ 271479 w 1746"/>
                <a:gd name="T19" fmla="*/ 588075 h 1922"/>
                <a:gd name="T20" fmla="*/ 254916 w 1746"/>
                <a:gd name="T21" fmla="*/ 641373 h 1922"/>
                <a:gd name="T22" fmla="*/ 254916 w 1746"/>
                <a:gd name="T23" fmla="*/ 641373 h 1922"/>
                <a:gd name="T24" fmla="*/ 314325 w 1746"/>
                <a:gd name="T25" fmla="*/ 691790 h 1922"/>
                <a:gd name="T26" fmla="*/ 314325 w 1746"/>
                <a:gd name="T27" fmla="*/ 691790 h 1922"/>
                <a:gd name="T28" fmla="*/ 372653 w 1746"/>
                <a:gd name="T29" fmla="*/ 641373 h 1922"/>
                <a:gd name="T30" fmla="*/ 372653 w 1746"/>
                <a:gd name="T31" fmla="*/ 641373 h 1922"/>
                <a:gd name="T32" fmla="*/ 357171 w 1746"/>
                <a:gd name="T33" fmla="*/ 587715 h 1922"/>
                <a:gd name="T34" fmla="*/ 357171 w 1746"/>
                <a:gd name="T35" fmla="*/ 587715 h 1922"/>
                <a:gd name="T36" fmla="*/ 358251 w 1746"/>
                <a:gd name="T37" fmla="*/ 559266 h 1922"/>
                <a:gd name="T38" fmla="*/ 358251 w 1746"/>
                <a:gd name="T39" fmla="*/ 559266 h 1922"/>
                <a:gd name="T40" fmla="*/ 382375 w 1746"/>
                <a:gd name="T41" fmla="*/ 544861 h 1922"/>
                <a:gd name="T42" fmla="*/ 382735 w 1746"/>
                <a:gd name="T43" fmla="*/ 544861 h 1922"/>
                <a:gd name="T44" fmla="*/ 471307 w 1746"/>
                <a:gd name="T45" fmla="*/ 544861 h 1922"/>
                <a:gd name="T46" fmla="*/ 628290 w 1746"/>
                <a:gd name="T47" fmla="*/ 272250 h 1922"/>
                <a:gd name="T48" fmla="*/ 471307 w 1746"/>
                <a:gd name="T49" fmla="*/ 0 h 192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746" h="1922">
                  <a:moveTo>
                    <a:pt x="1309" y="0"/>
                  </a:moveTo>
                  <a:lnTo>
                    <a:pt x="436" y="0"/>
                  </a:lnTo>
                  <a:lnTo>
                    <a:pt x="0" y="756"/>
                  </a:lnTo>
                  <a:lnTo>
                    <a:pt x="436" y="1513"/>
                  </a:lnTo>
                  <a:lnTo>
                    <a:pt x="684" y="1513"/>
                  </a:lnTo>
                  <a:cubicBezTo>
                    <a:pt x="712" y="1514"/>
                    <a:pt x="737" y="1530"/>
                    <a:pt x="752" y="1555"/>
                  </a:cubicBezTo>
                  <a:cubicBezTo>
                    <a:pt x="765" y="1579"/>
                    <a:pt x="766" y="1608"/>
                    <a:pt x="754" y="1633"/>
                  </a:cubicBezTo>
                  <a:cubicBezTo>
                    <a:pt x="725" y="1689"/>
                    <a:pt x="708" y="1744"/>
                    <a:pt x="708" y="1781"/>
                  </a:cubicBezTo>
                  <a:cubicBezTo>
                    <a:pt x="708" y="1884"/>
                    <a:pt x="797" y="1921"/>
                    <a:pt x="873" y="1921"/>
                  </a:cubicBezTo>
                  <a:cubicBezTo>
                    <a:pt x="947" y="1921"/>
                    <a:pt x="1035" y="1884"/>
                    <a:pt x="1035" y="1781"/>
                  </a:cubicBezTo>
                  <a:cubicBezTo>
                    <a:pt x="1035" y="1744"/>
                    <a:pt x="1019" y="1688"/>
                    <a:pt x="992" y="1632"/>
                  </a:cubicBezTo>
                  <a:cubicBezTo>
                    <a:pt x="980" y="1607"/>
                    <a:pt x="981" y="1578"/>
                    <a:pt x="995" y="1553"/>
                  </a:cubicBezTo>
                  <a:cubicBezTo>
                    <a:pt x="1009" y="1529"/>
                    <a:pt x="1034" y="1514"/>
                    <a:pt x="1062" y="1513"/>
                  </a:cubicBezTo>
                  <a:lnTo>
                    <a:pt x="1063" y="1513"/>
                  </a:lnTo>
                  <a:lnTo>
                    <a:pt x="1309" y="1513"/>
                  </a:lnTo>
                  <a:lnTo>
                    <a:pt x="1745" y="756"/>
                  </a:lnTo>
                  <a:lnTo>
                    <a:pt x="1309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0" dirty="0">
                <a:latin typeface="Poppins" pitchFamily="2" charset="77"/>
              </a:endParaRPr>
            </a:p>
          </p:txBody>
        </p:sp>
        <p:sp>
          <p:nvSpPr>
            <p:cNvPr id="30" name="Freeform 69">
              <a:extLst>
                <a:ext uri="{FF2B5EF4-FFF2-40B4-BE49-F238E27FC236}">
                  <a16:creationId xmlns:a16="http://schemas.microsoft.com/office/drawing/2014/main" id="{9CCC3529-089D-D14C-8FC8-8E9A792015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064270" y="3552625"/>
              <a:ext cx="4797874" cy="5282506"/>
            </a:xfrm>
            <a:custGeom>
              <a:avLst/>
              <a:gdLst>
                <a:gd name="T0" fmla="*/ 156982 w 1746"/>
                <a:gd name="T1" fmla="*/ 544784 h 1921"/>
                <a:gd name="T2" fmla="*/ 246275 w 1746"/>
                <a:gd name="T3" fmla="*/ 544784 h 1921"/>
                <a:gd name="T4" fmla="*/ 246275 w 1746"/>
                <a:gd name="T5" fmla="*/ 544784 h 1921"/>
                <a:gd name="T6" fmla="*/ 270759 w 1746"/>
                <a:gd name="T7" fmla="*/ 559557 h 1921"/>
                <a:gd name="T8" fmla="*/ 270759 w 1746"/>
                <a:gd name="T9" fmla="*/ 559557 h 1921"/>
                <a:gd name="T10" fmla="*/ 271479 w 1746"/>
                <a:gd name="T11" fmla="*/ 588021 h 1921"/>
                <a:gd name="T12" fmla="*/ 271479 w 1746"/>
                <a:gd name="T13" fmla="*/ 588021 h 1921"/>
                <a:gd name="T14" fmla="*/ 254916 w 1746"/>
                <a:gd name="T15" fmla="*/ 641347 h 1921"/>
                <a:gd name="T16" fmla="*/ 254916 w 1746"/>
                <a:gd name="T17" fmla="*/ 641347 h 1921"/>
                <a:gd name="T18" fmla="*/ 314325 w 1746"/>
                <a:gd name="T19" fmla="*/ 691790 h 1921"/>
                <a:gd name="T20" fmla="*/ 314325 w 1746"/>
                <a:gd name="T21" fmla="*/ 691790 h 1921"/>
                <a:gd name="T22" fmla="*/ 372653 w 1746"/>
                <a:gd name="T23" fmla="*/ 641347 h 1921"/>
                <a:gd name="T24" fmla="*/ 372653 w 1746"/>
                <a:gd name="T25" fmla="*/ 641347 h 1921"/>
                <a:gd name="T26" fmla="*/ 357171 w 1746"/>
                <a:gd name="T27" fmla="*/ 588021 h 1921"/>
                <a:gd name="T28" fmla="*/ 357171 w 1746"/>
                <a:gd name="T29" fmla="*/ 588021 h 1921"/>
                <a:gd name="T30" fmla="*/ 358251 w 1746"/>
                <a:gd name="T31" fmla="*/ 559197 h 1921"/>
                <a:gd name="T32" fmla="*/ 358251 w 1746"/>
                <a:gd name="T33" fmla="*/ 559197 h 1921"/>
                <a:gd name="T34" fmla="*/ 382375 w 1746"/>
                <a:gd name="T35" fmla="*/ 544784 h 1921"/>
                <a:gd name="T36" fmla="*/ 382735 w 1746"/>
                <a:gd name="T37" fmla="*/ 544784 h 1921"/>
                <a:gd name="T38" fmla="*/ 471307 w 1746"/>
                <a:gd name="T39" fmla="*/ 544784 h 1921"/>
                <a:gd name="T40" fmla="*/ 628290 w 1746"/>
                <a:gd name="T41" fmla="*/ 272752 h 1921"/>
                <a:gd name="T42" fmla="*/ 471307 w 1746"/>
                <a:gd name="T43" fmla="*/ 0 h 1921"/>
                <a:gd name="T44" fmla="*/ 383095 w 1746"/>
                <a:gd name="T45" fmla="*/ 0 h 1921"/>
                <a:gd name="T46" fmla="*/ 383095 w 1746"/>
                <a:gd name="T47" fmla="*/ 0 h 1921"/>
                <a:gd name="T48" fmla="*/ 374454 w 1746"/>
                <a:gd name="T49" fmla="*/ 5405 h 1921"/>
                <a:gd name="T50" fmla="*/ 374454 w 1746"/>
                <a:gd name="T51" fmla="*/ 5405 h 1921"/>
                <a:gd name="T52" fmla="*/ 373734 w 1746"/>
                <a:gd name="T53" fmla="*/ 16574 h 1921"/>
                <a:gd name="T54" fmla="*/ 373734 w 1746"/>
                <a:gd name="T55" fmla="*/ 16574 h 1921"/>
                <a:gd name="T56" fmla="*/ 391016 w 1746"/>
                <a:gd name="T57" fmla="*/ 78187 h 1921"/>
                <a:gd name="T58" fmla="*/ 391016 w 1746"/>
                <a:gd name="T59" fmla="*/ 78187 h 1921"/>
                <a:gd name="T60" fmla="*/ 314325 w 1746"/>
                <a:gd name="T61" fmla="*/ 147005 h 1921"/>
                <a:gd name="T62" fmla="*/ 314325 w 1746"/>
                <a:gd name="T63" fmla="*/ 147005 h 1921"/>
                <a:gd name="T64" fmla="*/ 236554 w 1746"/>
                <a:gd name="T65" fmla="*/ 78187 h 1921"/>
                <a:gd name="T66" fmla="*/ 236554 w 1746"/>
                <a:gd name="T67" fmla="*/ 78187 h 1921"/>
                <a:gd name="T68" fmla="*/ 254916 w 1746"/>
                <a:gd name="T69" fmla="*/ 16214 h 1921"/>
                <a:gd name="T70" fmla="*/ 254916 w 1746"/>
                <a:gd name="T71" fmla="*/ 16214 h 1921"/>
                <a:gd name="T72" fmla="*/ 254556 w 1746"/>
                <a:gd name="T73" fmla="*/ 5765 h 1921"/>
                <a:gd name="T74" fmla="*/ 254556 w 1746"/>
                <a:gd name="T75" fmla="*/ 5765 h 1921"/>
                <a:gd name="T76" fmla="*/ 245555 w 1746"/>
                <a:gd name="T77" fmla="*/ 0 h 1921"/>
                <a:gd name="T78" fmla="*/ 156982 w 1746"/>
                <a:gd name="T79" fmla="*/ 0 h 1921"/>
                <a:gd name="T80" fmla="*/ 0 w 1746"/>
                <a:gd name="T81" fmla="*/ 272752 h 1921"/>
                <a:gd name="T82" fmla="*/ 156982 w 1746"/>
                <a:gd name="T83" fmla="*/ 544784 h 192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746" h="1921">
                  <a:moveTo>
                    <a:pt x="436" y="1512"/>
                  </a:moveTo>
                  <a:lnTo>
                    <a:pt x="684" y="1512"/>
                  </a:lnTo>
                  <a:cubicBezTo>
                    <a:pt x="712" y="1513"/>
                    <a:pt x="737" y="1529"/>
                    <a:pt x="752" y="1553"/>
                  </a:cubicBezTo>
                  <a:cubicBezTo>
                    <a:pt x="765" y="1578"/>
                    <a:pt x="766" y="1607"/>
                    <a:pt x="754" y="1632"/>
                  </a:cubicBezTo>
                  <a:cubicBezTo>
                    <a:pt x="725" y="1688"/>
                    <a:pt x="708" y="1743"/>
                    <a:pt x="708" y="1780"/>
                  </a:cubicBezTo>
                  <a:cubicBezTo>
                    <a:pt x="708" y="1883"/>
                    <a:pt x="797" y="1920"/>
                    <a:pt x="873" y="1920"/>
                  </a:cubicBezTo>
                  <a:cubicBezTo>
                    <a:pt x="947" y="1920"/>
                    <a:pt x="1035" y="1883"/>
                    <a:pt x="1035" y="1780"/>
                  </a:cubicBezTo>
                  <a:cubicBezTo>
                    <a:pt x="1035" y="1742"/>
                    <a:pt x="1019" y="1686"/>
                    <a:pt x="992" y="1632"/>
                  </a:cubicBezTo>
                  <a:cubicBezTo>
                    <a:pt x="980" y="1606"/>
                    <a:pt x="981" y="1576"/>
                    <a:pt x="995" y="1552"/>
                  </a:cubicBezTo>
                  <a:cubicBezTo>
                    <a:pt x="1010" y="1528"/>
                    <a:pt x="1034" y="1513"/>
                    <a:pt x="1062" y="1512"/>
                  </a:cubicBezTo>
                  <a:lnTo>
                    <a:pt x="1063" y="1512"/>
                  </a:lnTo>
                  <a:lnTo>
                    <a:pt x="1309" y="1512"/>
                  </a:lnTo>
                  <a:lnTo>
                    <a:pt x="1745" y="757"/>
                  </a:lnTo>
                  <a:lnTo>
                    <a:pt x="1309" y="0"/>
                  </a:lnTo>
                  <a:lnTo>
                    <a:pt x="1064" y="0"/>
                  </a:lnTo>
                  <a:cubicBezTo>
                    <a:pt x="1054" y="1"/>
                    <a:pt x="1045" y="6"/>
                    <a:pt x="1040" y="15"/>
                  </a:cubicBezTo>
                  <a:cubicBezTo>
                    <a:pt x="1034" y="25"/>
                    <a:pt x="1034" y="36"/>
                    <a:pt x="1038" y="46"/>
                  </a:cubicBezTo>
                  <a:cubicBezTo>
                    <a:pt x="1069" y="108"/>
                    <a:pt x="1086" y="171"/>
                    <a:pt x="1086" y="217"/>
                  </a:cubicBezTo>
                  <a:cubicBezTo>
                    <a:pt x="1086" y="331"/>
                    <a:pt x="1000" y="408"/>
                    <a:pt x="873" y="408"/>
                  </a:cubicBezTo>
                  <a:cubicBezTo>
                    <a:pt x="743" y="408"/>
                    <a:pt x="657" y="331"/>
                    <a:pt x="657" y="217"/>
                  </a:cubicBezTo>
                  <a:cubicBezTo>
                    <a:pt x="657" y="172"/>
                    <a:pt x="676" y="109"/>
                    <a:pt x="708" y="45"/>
                  </a:cubicBezTo>
                  <a:cubicBezTo>
                    <a:pt x="713" y="36"/>
                    <a:pt x="712" y="25"/>
                    <a:pt x="707" y="16"/>
                  </a:cubicBezTo>
                  <a:cubicBezTo>
                    <a:pt x="702" y="7"/>
                    <a:pt x="692" y="1"/>
                    <a:pt x="682" y="0"/>
                  </a:cubicBezTo>
                  <a:lnTo>
                    <a:pt x="436" y="0"/>
                  </a:lnTo>
                  <a:lnTo>
                    <a:pt x="0" y="757"/>
                  </a:lnTo>
                  <a:lnTo>
                    <a:pt x="436" y="1512"/>
                  </a:lnTo>
                </a:path>
              </a:pathLst>
            </a:custGeom>
            <a:solidFill>
              <a:srgbClr val="009999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0" dirty="0">
                <a:latin typeface="Poppins" pitchFamily="2" charset="77"/>
              </a:endParaRPr>
            </a:p>
          </p:txBody>
        </p:sp>
        <p:sp>
          <p:nvSpPr>
            <p:cNvPr id="31" name="Freeform 70">
              <a:extLst>
                <a:ext uri="{FF2B5EF4-FFF2-40B4-BE49-F238E27FC236}">
                  <a16:creationId xmlns:a16="http://schemas.microsoft.com/office/drawing/2014/main" id="{60215F97-25EC-4F4D-A589-0FCC8B6289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0353275" y="3552626"/>
              <a:ext cx="4797875" cy="5282505"/>
            </a:xfrm>
            <a:custGeom>
              <a:avLst/>
              <a:gdLst>
                <a:gd name="T0" fmla="*/ 156982 w 1746"/>
                <a:gd name="T1" fmla="*/ 544784 h 1921"/>
                <a:gd name="T2" fmla="*/ 246275 w 1746"/>
                <a:gd name="T3" fmla="*/ 544784 h 1921"/>
                <a:gd name="T4" fmla="*/ 246275 w 1746"/>
                <a:gd name="T5" fmla="*/ 544784 h 1921"/>
                <a:gd name="T6" fmla="*/ 270759 w 1746"/>
                <a:gd name="T7" fmla="*/ 559917 h 1921"/>
                <a:gd name="T8" fmla="*/ 270759 w 1746"/>
                <a:gd name="T9" fmla="*/ 559917 h 1921"/>
                <a:gd name="T10" fmla="*/ 274719 w 1746"/>
                <a:gd name="T11" fmla="*/ 573969 h 1921"/>
                <a:gd name="T12" fmla="*/ 274719 w 1746"/>
                <a:gd name="T13" fmla="*/ 573969 h 1921"/>
                <a:gd name="T14" fmla="*/ 271479 w 1746"/>
                <a:gd name="T15" fmla="*/ 588021 h 1921"/>
                <a:gd name="T16" fmla="*/ 271479 w 1746"/>
                <a:gd name="T17" fmla="*/ 588021 h 1921"/>
                <a:gd name="T18" fmla="*/ 254916 w 1746"/>
                <a:gd name="T19" fmla="*/ 641707 h 1921"/>
                <a:gd name="T20" fmla="*/ 254916 w 1746"/>
                <a:gd name="T21" fmla="*/ 641707 h 1921"/>
                <a:gd name="T22" fmla="*/ 314325 w 1746"/>
                <a:gd name="T23" fmla="*/ 691790 h 1921"/>
                <a:gd name="T24" fmla="*/ 314325 w 1746"/>
                <a:gd name="T25" fmla="*/ 691790 h 1921"/>
                <a:gd name="T26" fmla="*/ 372653 w 1746"/>
                <a:gd name="T27" fmla="*/ 641707 h 1921"/>
                <a:gd name="T28" fmla="*/ 372653 w 1746"/>
                <a:gd name="T29" fmla="*/ 641707 h 1921"/>
                <a:gd name="T30" fmla="*/ 357171 w 1746"/>
                <a:gd name="T31" fmla="*/ 588021 h 1921"/>
                <a:gd name="T32" fmla="*/ 357171 w 1746"/>
                <a:gd name="T33" fmla="*/ 588021 h 1921"/>
                <a:gd name="T34" fmla="*/ 354291 w 1746"/>
                <a:gd name="T35" fmla="*/ 577212 h 1921"/>
                <a:gd name="T36" fmla="*/ 354291 w 1746"/>
                <a:gd name="T37" fmla="*/ 577212 h 1921"/>
                <a:gd name="T38" fmla="*/ 358251 w 1746"/>
                <a:gd name="T39" fmla="*/ 559557 h 1921"/>
                <a:gd name="T40" fmla="*/ 358251 w 1746"/>
                <a:gd name="T41" fmla="*/ 559557 h 1921"/>
                <a:gd name="T42" fmla="*/ 382375 w 1746"/>
                <a:gd name="T43" fmla="*/ 544784 h 1921"/>
                <a:gd name="T44" fmla="*/ 382735 w 1746"/>
                <a:gd name="T45" fmla="*/ 544784 h 1921"/>
                <a:gd name="T46" fmla="*/ 471307 w 1746"/>
                <a:gd name="T47" fmla="*/ 544784 h 1921"/>
                <a:gd name="T48" fmla="*/ 628290 w 1746"/>
                <a:gd name="T49" fmla="*/ 272392 h 1921"/>
                <a:gd name="T50" fmla="*/ 471307 w 1746"/>
                <a:gd name="T51" fmla="*/ 0 h 1921"/>
                <a:gd name="T52" fmla="*/ 383095 w 1746"/>
                <a:gd name="T53" fmla="*/ 0 h 1921"/>
                <a:gd name="T54" fmla="*/ 383095 w 1746"/>
                <a:gd name="T55" fmla="*/ 0 h 1921"/>
                <a:gd name="T56" fmla="*/ 382375 w 1746"/>
                <a:gd name="T57" fmla="*/ 360 h 1921"/>
                <a:gd name="T58" fmla="*/ 382375 w 1746"/>
                <a:gd name="T59" fmla="*/ 360 h 1921"/>
                <a:gd name="T60" fmla="*/ 374454 w 1746"/>
                <a:gd name="T61" fmla="*/ 5405 h 1921"/>
                <a:gd name="T62" fmla="*/ 374454 w 1746"/>
                <a:gd name="T63" fmla="*/ 5405 h 1921"/>
                <a:gd name="T64" fmla="*/ 373734 w 1746"/>
                <a:gd name="T65" fmla="*/ 16574 h 1921"/>
                <a:gd name="T66" fmla="*/ 373734 w 1746"/>
                <a:gd name="T67" fmla="*/ 16574 h 1921"/>
                <a:gd name="T68" fmla="*/ 391016 w 1746"/>
                <a:gd name="T69" fmla="*/ 78187 h 1921"/>
                <a:gd name="T70" fmla="*/ 391016 w 1746"/>
                <a:gd name="T71" fmla="*/ 78187 h 1921"/>
                <a:gd name="T72" fmla="*/ 314325 w 1746"/>
                <a:gd name="T73" fmla="*/ 147005 h 1921"/>
                <a:gd name="T74" fmla="*/ 314325 w 1746"/>
                <a:gd name="T75" fmla="*/ 147005 h 1921"/>
                <a:gd name="T76" fmla="*/ 236554 w 1746"/>
                <a:gd name="T77" fmla="*/ 78187 h 1921"/>
                <a:gd name="T78" fmla="*/ 236554 w 1746"/>
                <a:gd name="T79" fmla="*/ 78187 h 1921"/>
                <a:gd name="T80" fmla="*/ 254916 w 1746"/>
                <a:gd name="T81" fmla="*/ 16214 h 1921"/>
                <a:gd name="T82" fmla="*/ 254916 w 1746"/>
                <a:gd name="T83" fmla="*/ 16214 h 1921"/>
                <a:gd name="T84" fmla="*/ 254556 w 1746"/>
                <a:gd name="T85" fmla="*/ 5765 h 1921"/>
                <a:gd name="T86" fmla="*/ 254556 w 1746"/>
                <a:gd name="T87" fmla="*/ 5765 h 1921"/>
                <a:gd name="T88" fmla="*/ 248796 w 1746"/>
                <a:gd name="T89" fmla="*/ 721 h 1921"/>
                <a:gd name="T90" fmla="*/ 248796 w 1746"/>
                <a:gd name="T91" fmla="*/ 721 h 1921"/>
                <a:gd name="T92" fmla="*/ 248076 w 1746"/>
                <a:gd name="T93" fmla="*/ 360 h 1921"/>
                <a:gd name="T94" fmla="*/ 248076 w 1746"/>
                <a:gd name="T95" fmla="*/ 360 h 1921"/>
                <a:gd name="T96" fmla="*/ 247355 w 1746"/>
                <a:gd name="T97" fmla="*/ 360 h 1921"/>
                <a:gd name="T98" fmla="*/ 247355 w 1746"/>
                <a:gd name="T99" fmla="*/ 360 h 1921"/>
                <a:gd name="T100" fmla="*/ 245555 w 1746"/>
                <a:gd name="T101" fmla="*/ 0 h 1921"/>
                <a:gd name="T102" fmla="*/ 156982 w 1746"/>
                <a:gd name="T103" fmla="*/ 0 h 1921"/>
                <a:gd name="T104" fmla="*/ 0 w 1746"/>
                <a:gd name="T105" fmla="*/ 272392 h 1921"/>
                <a:gd name="T106" fmla="*/ 156982 w 1746"/>
                <a:gd name="T107" fmla="*/ 544784 h 192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746" h="1921">
                  <a:moveTo>
                    <a:pt x="436" y="1512"/>
                  </a:moveTo>
                  <a:lnTo>
                    <a:pt x="684" y="1512"/>
                  </a:lnTo>
                  <a:cubicBezTo>
                    <a:pt x="712" y="1514"/>
                    <a:pt x="737" y="1530"/>
                    <a:pt x="752" y="1554"/>
                  </a:cubicBezTo>
                  <a:cubicBezTo>
                    <a:pt x="759" y="1566"/>
                    <a:pt x="763" y="1580"/>
                    <a:pt x="763" y="1593"/>
                  </a:cubicBezTo>
                  <a:cubicBezTo>
                    <a:pt x="763" y="1606"/>
                    <a:pt x="760" y="1620"/>
                    <a:pt x="754" y="1632"/>
                  </a:cubicBezTo>
                  <a:cubicBezTo>
                    <a:pt x="725" y="1689"/>
                    <a:pt x="708" y="1743"/>
                    <a:pt x="708" y="1781"/>
                  </a:cubicBezTo>
                  <a:cubicBezTo>
                    <a:pt x="708" y="1884"/>
                    <a:pt x="797" y="1920"/>
                    <a:pt x="873" y="1920"/>
                  </a:cubicBezTo>
                  <a:cubicBezTo>
                    <a:pt x="947" y="1920"/>
                    <a:pt x="1035" y="1884"/>
                    <a:pt x="1035" y="1781"/>
                  </a:cubicBezTo>
                  <a:cubicBezTo>
                    <a:pt x="1035" y="1743"/>
                    <a:pt x="1019" y="1687"/>
                    <a:pt x="992" y="1632"/>
                  </a:cubicBezTo>
                  <a:cubicBezTo>
                    <a:pt x="988" y="1622"/>
                    <a:pt x="985" y="1612"/>
                    <a:pt x="984" y="1602"/>
                  </a:cubicBezTo>
                  <a:cubicBezTo>
                    <a:pt x="983" y="1585"/>
                    <a:pt x="987" y="1568"/>
                    <a:pt x="995" y="1553"/>
                  </a:cubicBezTo>
                  <a:cubicBezTo>
                    <a:pt x="1009" y="1529"/>
                    <a:pt x="1034" y="1514"/>
                    <a:pt x="1062" y="1512"/>
                  </a:cubicBezTo>
                  <a:lnTo>
                    <a:pt x="1063" y="1512"/>
                  </a:lnTo>
                  <a:lnTo>
                    <a:pt x="1309" y="1512"/>
                  </a:lnTo>
                  <a:lnTo>
                    <a:pt x="1745" y="756"/>
                  </a:lnTo>
                  <a:lnTo>
                    <a:pt x="1309" y="0"/>
                  </a:lnTo>
                  <a:lnTo>
                    <a:pt x="1064" y="0"/>
                  </a:lnTo>
                  <a:cubicBezTo>
                    <a:pt x="1063" y="0"/>
                    <a:pt x="1062" y="1"/>
                    <a:pt x="1062" y="1"/>
                  </a:cubicBezTo>
                  <a:cubicBezTo>
                    <a:pt x="1052" y="2"/>
                    <a:pt x="1045" y="7"/>
                    <a:pt x="1040" y="15"/>
                  </a:cubicBezTo>
                  <a:cubicBezTo>
                    <a:pt x="1034" y="24"/>
                    <a:pt x="1034" y="36"/>
                    <a:pt x="1038" y="46"/>
                  </a:cubicBezTo>
                  <a:cubicBezTo>
                    <a:pt x="1069" y="108"/>
                    <a:pt x="1086" y="170"/>
                    <a:pt x="1086" y="217"/>
                  </a:cubicBezTo>
                  <a:cubicBezTo>
                    <a:pt x="1086" y="331"/>
                    <a:pt x="1000" y="408"/>
                    <a:pt x="873" y="408"/>
                  </a:cubicBezTo>
                  <a:cubicBezTo>
                    <a:pt x="743" y="408"/>
                    <a:pt x="657" y="331"/>
                    <a:pt x="657" y="217"/>
                  </a:cubicBezTo>
                  <a:cubicBezTo>
                    <a:pt x="657" y="172"/>
                    <a:pt x="676" y="109"/>
                    <a:pt x="708" y="45"/>
                  </a:cubicBezTo>
                  <a:cubicBezTo>
                    <a:pt x="713" y="36"/>
                    <a:pt x="712" y="25"/>
                    <a:pt x="707" y="16"/>
                  </a:cubicBezTo>
                  <a:cubicBezTo>
                    <a:pt x="703" y="10"/>
                    <a:pt x="698" y="5"/>
                    <a:pt x="691" y="2"/>
                  </a:cubicBezTo>
                  <a:cubicBezTo>
                    <a:pt x="690" y="2"/>
                    <a:pt x="690" y="2"/>
                    <a:pt x="689" y="1"/>
                  </a:cubicBezTo>
                  <a:cubicBezTo>
                    <a:pt x="689" y="1"/>
                    <a:pt x="688" y="1"/>
                    <a:pt x="687" y="1"/>
                  </a:cubicBezTo>
                  <a:cubicBezTo>
                    <a:pt x="685" y="1"/>
                    <a:pt x="684" y="0"/>
                    <a:pt x="682" y="0"/>
                  </a:cubicBezTo>
                  <a:lnTo>
                    <a:pt x="436" y="0"/>
                  </a:lnTo>
                  <a:lnTo>
                    <a:pt x="0" y="756"/>
                  </a:lnTo>
                  <a:lnTo>
                    <a:pt x="436" y="1512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0" dirty="0">
                <a:latin typeface="Poppins" pitchFamily="2" charset="77"/>
              </a:endParaRPr>
            </a:p>
          </p:txBody>
        </p:sp>
        <p:sp>
          <p:nvSpPr>
            <p:cNvPr id="33" name="TextBox 59">
              <a:extLst>
                <a:ext uri="{FF2B5EF4-FFF2-40B4-BE49-F238E27FC236}">
                  <a16:creationId xmlns:a16="http://schemas.microsoft.com/office/drawing/2014/main" id="{CAC6C17F-CDF7-3844-9903-2CAC08455EEC}"/>
                </a:ext>
              </a:extLst>
            </p:cNvPr>
            <p:cNvSpPr txBox="1"/>
            <p:nvPr/>
          </p:nvSpPr>
          <p:spPr>
            <a:xfrm>
              <a:off x="1544200" y="6619207"/>
              <a:ext cx="4120375" cy="1366978"/>
            </a:xfrm>
            <a:prstGeom prst="rect">
              <a:avLst/>
            </a:prstGeom>
            <a:noFill/>
          </p:spPr>
          <p:txBody>
            <a:bodyPr wrap="square" lIns="360000" rIns="0" rtlCol="0" anchor="t">
              <a:spAutoFit/>
            </a:bodyPr>
            <a:lstStyle/>
            <a:p>
              <a:pPr marL="180975" indent="-180975"/>
              <a:r>
                <a:rPr lang="en-US" b="1" spc="-30" dirty="0" smtClean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1.  </a:t>
              </a:r>
              <a:r>
                <a:rPr lang="en-US" b="1" spc="-30" dirty="0" err="1" smtClean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Niveaux</a:t>
              </a:r>
              <a:r>
                <a:rPr lang="en-US" b="1" spc="-30" dirty="0" smtClean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 </a:t>
              </a:r>
              <a:br>
                <a:rPr lang="en-US" b="1" spc="-30" dirty="0" smtClean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</a:br>
              <a:r>
                <a:rPr lang="en-US" b="1" spc="-30" dirty="0" smtClean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de services</a:t>
              </a:r>
              <a:endParaRPr lang="en-US" b="1" spc="-3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34" name="TextBox 60">
              <a:extLst>
                <a:ext uri="{FF2B5EF4-FFF2-40B4-BE49-F238E27FC236}">
                  <a16:creationId xmlns:a16="http://schemas.microsoft.com/office/drawing/2014/main" id="{04532D4E-D450-8643-92B8-0BEDC8FFBDD3}"/>
                </a:ext>
              </a:extLst>
            </p:cNvPr>
            <p:cNvSpPr txBox="1"/>
            <p:nvPr/>
          </p:nvSpPr>
          <p:spPr>
            <a:xfrm>
              <a:off x="5834722" y="6576820"/>
              <a:ext cx="4107610" cy="1366978"/>
            </a:xfrm>
            <a:prstGeom prst="rect">
              <a:avLst/>
            </a:prstGeom>
            <a:noFill/>
          </p:spPr>
          <p:txBody>
            <a:bodyPr wrap="square" lIns="360000" rIns="0" rtlCol="0" anchor="t">
              <a:spAutoFit/>
            </a:bodyPr>
            <a:lstStyle/>
            <a:p>
              <a:pPr marL="180975" indent="-180975"/>
              <a:r>
                <a:rPr lang="en-US" b="1" spc="-30" dirty="0" smtClean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2.  Participation </a:t>
              </a:r>
              <a:br>
                <a:rPr lang="en-US" b="1" spc="-30" dirty="0" smtClean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</a:br>
              <a:r>
                <a:rPr lang="en-US" b="1" spc="-30" dirty="0" smtClean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 </a:t>
              </a:r>
              <a:r>
                <a:rPr lang="en-US" b="1" spc="-30" dirty="0" err="1" smtClean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citoyenne</a:t>
              </a:r>
              <a:endParaRPr lang="en-US" b="1" spc="-3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35" name="TextBox 61">
              <a:extLst>
                <a:ext uri="{FF2B5EF4-FFF2-40B4-BE49-F238E27FC236}">
                  <a16:creationId xmlns:a16="http://schemas.microsoft.com/office/drawing/2014/main" id="{C74D01C0-0A9B-E44C-8BD7-CD24F73F248C}"/>
                </a:ext>
              </a:extLst>
            </p:cNvPr>
            <p:cNvSpPr txBox="1"/>
            <p:nvPr/>
          </p:nvSpPr>
          <p:spPr>
            <a:xfrm>
              <a:off x="10147475" y="6769365"/>
              <a:ext cx="4104931" cy="804106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/>
              <a:r>
                <a:rPr lang="en-US" b="1" spc="-30" dirty="0" smtClean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3.  </a:t>
              </a:r>
              <a:r>
                <a:rPr lang="en-US" b="1" spc="-30" dirty="0" err="1" smtClean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Partenariat</a:t>
              </a:r>
              <a:endParaRPr lang="en-US" b="1" spc="-3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36" name="TextBox 62">
              <a:extLst>
                <a:ext uri="{FF2B5EF4-FFF2-40B4-BE49-F238E27FC236}">
                  <a16:creationId xmlns:a16="http://schemas.microsoft.com/office/drawing/2014/main" id="{371483D1-7CB5-0E4B-ADC4-6E3A02AFF804}"/>
                </a:ext>
              </a:extLst>
            </p:cNvPr>
            <p:cNvSpPr txBox="1"/>
            <p:nvPr/>
          </p:nvSpPr>
          <p:spPr>
            <a:xfrm>
              <a:off x="14384516" y="6822911"/>
              <a:ext cx="4128170" cy="804106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/>
              <a:r>
                <a:rPr lang="en-US" b="1" spc="-30" dirty="0" smtClean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4.  </a:t>
              </a:r>
              <a:r>
                <a:rPr lang="en-US" b="1" spc="-30" dirty="0" err="1" smtClean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Financement</a:t>
              </a:r>
              <a:endParaRPr lang="en-US" b="1" spc="-3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39" name="Google Shape;10497;p92"/>
          <p:cNvGrpSpPr/>
          <p:nvPr>
            <p:custDataLst>
              <p:tags r:id="rId2"/>
            </p:custDataLst>
          </p:nvPr>
        </p:nvGrpSpPr>
        <p:grpSpPr>
          <a:xfrm>
            <a:off x="7239604" y="2188525"/>
            <a:ext cx="475147" cy="443883"/>
            <a:chOff x="6479471" y="2079003"/>
            <a:chExt cx="348923" cy="348706"/>
          </a:xfrm>
          <a:solidFill>
            <a:schemeClr val="bg1"/>
          </a:solidFill>
        </p:grpSpPr>
        <p:sp>
          <p:nvSpPr>
            <p:cNvPr id="40" name="Google Shape;10498;p92"/>
            <p:cNvSpPr/>
            <p:nvPr/>
          </p:nvSpPr>
          <p:spPr>
            <a:xfrm>
              <a:off x="6479471" y="2200291"/>
              <a:ext cx="38170" cy="22566"/>
            </a:xfrm>
            <a:custGeom>
              <a:avLst/>
              <a:gdLst/>
              <a:ahLst/>
              <a:cxnLst/>
              <a:rect l="l" t="t" r="r" b="b"/>
              <a:pathLst>
                <a:path w="1387" h="820" extrusionOk="0">
                  <a:moveTo>
                    <a:pt x="379" y="0"/>
                  </a:moveTo>
                  <a:cubicBezTo>
                    <a:pt x="158" y="0"/>
                    <a:pt x="1" y="189"/>
                    <a:pt x="1" y="378"/>
                  </a:cubicBezTo>
                  <a:cubicBezTo>
                    <a:pt x="1" y="630"/>
                    <a:pt x="190" y="819"/>
                    <a:pt x="379" y="819"/>
                  </a:cubicBezTo>
                  <a:lnTo>
                    <a:pt x="946" y="819"/>
                  </a:lnTo>
                  <a:cubicBezTo>
                    <a:pt x="1166" y="819"/>
                    <a:pt x="1387" y="630"/>
                    <a:pt x="1387" y="378"/>
                  </a:cubicBezTo>
                  <a:cubicBezTo>
                    <a:pt x="1387" y="189"/>
                    <a:pt x="1166" y="0"/>
                    <a:pt x="9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" name="Google Shape;10499;p92"/>
            <p:cNvGrpSpPr/>
            <p:nvPr/>
          </p:nvGrpSpPr>
          <p:grpSpPr>
            <a:xfrm>
              <a:off x="6520582" y="2079003"/>
              <a:ext cx="307811" cy="348706"/>
              <a:chOff x="-60218325" y="2304850"/>
              <a:chExt cx="279625" cy="316775"/>
            </a:xfrm>
            <a:grpFill/>
          </p:grpSpPr>
          <p:sp>
            <p:nvSpPr>
              <p:cNvPr id="42" name="Google Shape;10500;p92"/>
              <p:cNvSpPr/>
              <p:nvPr/>
            </p:nvSpPr>
            <p:spPr>
              <a:xfrm>
                <a:off x="-60218325" y="2304850"/>
                <a:ext cx="235525" cy="316775"/>
              </a:xfrm>
              <a:custGeom>
                <a:avLst/>
                <a:gdLst/>
                <a:ahLst/>
                <a:cxnLst/>
                <a:rect l="l" t="t" r="r" b="b"/>
                <a:pathLst>
                  <a:path w="9421" h="12671" extrusionOk="0">
                    <a:moveTo>
                      <a:pt x="4884" y="825"/>
                    </a:moveTo>
                    <a:cubicBezTo>
                      <a:pt x="6994" y="825"/>
                      <a:pt x="8633" y="2463"/>
                      <a:pt x="8633" y="4542"/>
                    </a:cubicBezTo>
                    <a:cubicBezTo>
                      <a:pt x="8570" y="6023"/>
                      <a:pt x="7688" y="7378"/>
                      <a:pt x="6364" y="7945"/>
                    </a:cubicBezTo>
                    <a:cubicBezTo>
                      <a:pt x="6207" y="8039"/>
                      <a:pt x="6112" y="8165"/>
                      <a:pt x="6112" y="8354"/>
                    </a:cubicBezTo>
                    <a:lnTo>
                      <a:pt x="6112" y="8543"/>
                    </a:lnTo>
                    <a:lnTo>
                      <a:pt x="3623" y="8543"/>
                    </a:lnTo>
                    <a:lnTo>
                      <a:pt x="3623" y="8354"/>
                    </a:lnTo>
                    <a:cubicBezTo>
                      <a:pt x="3623" y="8197"/>
                      <a:pt x="3560" y="8039"/>
                      <a:pt x="3403" y="7945"/>
                    </a:cubicBezTo>
                    <a:cubicBezTo>
                      <a:pt x="1828" y="7251"/>
                      <a:pt x="914" y="5582"/>
                      <a:pt x="1229" y="3880"/>
                    </a:cubicBezTo>
                    <a:cubicBezTo>
                      <a:pt x="1481" y="2431"/>
                      <a:pt x="2647" y="1203"/>
                      <a:pt x="4096" y="888"/>
                    </a:cubicBezTo>
                    <a:cubicBezTo>
                      <a:pt x="4379" y="856"/>
                      <a:pt x="4663" y="825"/>
                      <a:pt x="4884" y="825"/>
                    </a:cubicBezTo>
                    <a:close/>
                    <a:moveTo>
                      <a:pt x="6081" y="9362"/>
                    </a:moveTo>
                    <a:lnTo>
                      <a:pt x="6081" y="10213"/>
                    </a:lnTo>
                    <a:lnTo>
                      <a:pt x="3592" y="10213"/>
                    </a:lnTo>
                    <a:lnTo>
                      <a:pt x="3592" y="9362"/>
                    </a:lnTo>
                    <a:close/>
                    <a:moveTo>
                      <a:pt x="5986" y="11032"/>
                    </a:moveTo>
                    <a:cubicBezTo>
                      <a:pt x="5829" y="11505"/>
                      <a:pt x="5419" y="11851"/>
                      <a:pt x="4852" y="11851"/>
                    </a:cubicBezTo>
                    <a:cubicBezTo>
                      <a:pt x="4316" y="11851"/>
                      <a:pt x="3875" y="11505"/>
                      <a:pt x="3686" y="11032"/>
                    </a:cubicBezTo>
                    <a:close/>
                    <a:moveTo>
                      <a:pt x="4842" y="0"/>
                    </a:moveTo>
                    <a:cubicBezTo>
                      <a:pt x="4526" y="0"/>
                      <a:pt x="4202" y="32"/>
                      <a:pt x="3875" y="100"/>
                    </a:cubicBezTo>
                    <a:cubicBezTo>
                      <a:pt x="2111" y="509"/>
                      <a:pt x="693" y="1959"/>
                      <a:pt x="378" y="3723"/>
                    </a:cubicBezTo>
                    <a:cubicBezTo>
                      <a:pt x="0" y="5834"/>
                      <a:pt x="1071" y="7724"/>
                      <a:pt x="2773" y="8575"/>
                    </a:cubicBezTo>
                    <a:lnTo>
                      <a:pt x="2773" y="10591"/>
                    </a:lnTo>
                    <a:cubicBezTo>
                      <a:pt x="2773" y="11725"/>
                      <a:pt x="3718" y="12670"/>
                      <a:pt x="4852" y="12670"/>
                    </a:cubicBezTo>
                    <a:cubicBezTo>
                      <a:pt x="5986" y="12670"/>
                      <a:pt x="6963" y="11725"/>
                      <a:pt x="6963" y="10591"/>
                    </a:cubicBezTo>
                    <a:lnTo>
                      <a:pt x="6963" y="8575"/>
                    </a:lnTo>
                    <a:cubicBezTo>
                      <a:pt x="8444" y="7787"/>
                      <a:pt x="9420" y="6243"/>
                      <a:pt x="9420" y="4511"/>
                    </a:cubicBezTo>
                    <a:cubicBezTo>
                      <a:pt x="9392" y="1995"/>
                      <a:pt x="7331" y="0"/>
                      <a:pt x="484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0501;p92"/>
              <p:cNvSpPr/>
              <p:nvPr/>
            </p:nvSpPr>
            <p:spPr>
              <a:xfrm>
                <a:off x="-60127750" y="2347500"/>
                <a:ext cx="62250" cy="1457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5830" extrusionOk="0">
                    <a:moveTo>
                      <a:pt x="1229" y="1"/>
                    </a:moveTo>
                    <a:cubicBezTo>
                      <a:pt x="1009" y="1"/>
                      <a:pt x="851" y="190"/>
                      <a:pt x="851" y="379"/>
                    </a:cubicBezTo>
                    <a:lnTo>
                      <a:pt x="851" y="662"/>
                    </a:lnTo>
                    <a:cubicBezTo>
                      <a:pt x="378" y="820"/>
                      <a:pt x="0" y="1292"/>
                      <a:pt x="0" y="1828"/>
                    </a:cubicBezTo>
                    <a:cubicBezTo>
                      <a:pt x="0" y="2521"/>
                      <a:pt x="567" y="2899"/>
                      <a:pt x="1009" y="3214"/>
                    </a:cubicBezTo>
                    <a:cubicBezTo>
                      <a:pt x="1324" y="3466"/>
                      <a:pt x="1670" y="3687"/>
                      <a:pt x="1670" y="3939"/>
                    </a:cubicBezTo>
                    <a:cubicBezTo>
                      <a:pt x="1670" y="4159"/>
                      <a:pt x="1481" y="4348"/>
                      <a:pt x="1229" y="4348"/>
                    </a:cubicBezTo>
                    <a:cubicBezTo>
                      <a:pt x="1009" y="4348"/>
                      <a:pt x="851" y="4159"/>
                      <a:pt x="851" y="3939"/>
                    </a:cubicBezTo>
                    <a:cubicBezTo>
                      <a:pt x="851" y="3687"/>
                      <a:pt x="630" y="3498"/>
                      <a:pt x="441" y="3498"/>
                    </a:cubicBezTo>
                    <a:cubicBezTo>
                      <a:pt x="221" y="3498"/>
                      <a:pt x="0" y="3687"/>
                      <a:pt x="0" y="3939"/>
                    </a:cubicBezTo>
                    <a:cubicBezTo>
                      <a:pt x="0" y="4474"/>
                      <a:pt x="378" y="4915"/>
                      <a:pt x="851" y="5104"/>
                    </a:cubicBezTo>
                    <a:lnTo>
                      <a:pt x="851" y="5388"/>
                    </a:lnTo>
                    <a:cubicBezTo>
                      <a:pt x="851" y="5608"/>
                      <a:pt x="1040" y="5829"/>
                      <a:pt x="1229" y="5829"/>
                    </a:cubicBezTo>
                    <a:cubicBezTo>
                      <a:pt x="1481" y="5829"/>
                      <a:pt x="1670" y="5608"/>
                      <a:pt x="1670" y="5388"/>
                    </a:cubicBezTo>
                    <a:lnTo>
                      <a:pt x="1670" y="5104"/>
                    </a:lnTo>
                    <a:cubicBezTo>
                      <a:pt x="2143" y="4947"/>
                      <a:pt x="2489" y="4474"/>
                      <a:pt x="2489" y="3939"/>
                    </a:cubicBezTo>
                    <a:cubicBezTo>
                      <a:pt x="2489" y="3246"/>
                      <a:pt x="1954" y="2868"/>
                      <a:pt x="1513" y="2553"/>
                    </a:cubicBezTo>
                    <a:cubicBezTo>
                      <a:pt x="1198" y="2300"/>
                      <a:pt x="851" y="2080"/>
                      <a:pt x="851" y="1828"/>
                    </a:cubicBezTo>
                    <a:cubicBezTo>
                      <a:pt x="788" y="1607"/>
                      <a:pt x="1009" y="1418"/>
                      <a:pt x="1229" y="1418"/>
                    </a:cubicBezTo>
                    <a:cubicBezTo>
                      <a:pt x="1481" y="1418"/>
                      <a:pt x="1670" y="1607"/>
                      <a:pt x="1670" y="1828"/>
                    </a:cubicBezTo>
                    <a:cubicBezTo>
                      <a:pt x="1670" y="2080"/>
                      <a:pt x="1859" y="2269"/>
                      <a:pt x="2048" y="2269"/>
                    </a:cubicBezTo>
                    <a:cubicBezTo>
                      <a:pt x="2300" y="2269"/>
                      <a:pt x="2489" y="2080"/>
                      <a:pt x="2489" y="1828"/>
                    </a:cubicBezTo>
                    <a:cubicBezTo>
                      <a:pt x="2489" y="1292"/>
                      <a:pt x="2143" y="851"/>
                      <a:pt x="1670" y="662"/>
                    </a:cubicBezTo>
                    <a:lnTo>
                      <a:pt x="1670" y="379"/>
                    </a:lnTo>
                    <a:cubicBezTo>
                      <a:pt x="1670" y="158"/>
                      <a:pt x="1481" y="1"/>
                      <a:pt x="122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0502;p92"/>
              <p:cNvSpPr/>
              <p:nvPr/>
            </p:nvSpPr>
            <p:spPr>
              <a:xfrm>
                <a:off x="-60212825" y="2510750"/>
                <a:ext cx="32325" cy="303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213" extrusionOk="0">
                    <a:moveTo>
                      <a:pt x="836" y="0"/>
                    </a:moveTo>
                    <a:cubicBezTo>
                      <a:pt x="725" y="0"/>
                      <a:pt x="615" y="39"/>
                      <a:pt x="536" y="118"/>
                    </a:cubicBezTo>
                    <a:lnTo>
                      <a:pt x="158" y="496"/>
                    </a:lnTo>
                    <a:cubicBezTo>
                      <a:pt x="1" y="654"/>
                      <a:pt x="1" y="906"/>
                      <a:pt x="158" y="1095"/>
                    </a:cubicBezTo>
                    <a:cubicBezTo>
                      <a:pt x="237" y="1174"/>
                      <a:pt x="340" y="1213"/>
                      <a:pt x="442" y="1213"/>
                    </a:cubicBezTo>
                    <a:cubicBezTo>
                      <a:pt x="544" y="1213"/>
                      <a:pt x="647" y="1174"/>
                      <a:pt x="725" y="1095"/>
                    </a:cubicBezTo>
                    <a:lnTo>
                      <a:pt x="1135" y="717"/>
                    </a:lnTo>
                    <a:cubicBezTo>
                      <a:pt x="1293" y="559"/>
                      <a:pt x="1293" y="276"/>
                      <a:pt x="1135" y="118"/>
                    </a:cubicBezTo>
                    <a:cubicBezTo>
                      <a:pt x="1056" y="39"/>
                      <a:pt x="946" y="0"/>
                      <a:pt x="83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0503;p92"/>
              <p:cNvSpPr/>
              <p:nvPr/>
            </p:nvSpPr>
            <p:spPr>
              <a:xfrm>
                <a:off x="-60012750" y="2310675"/>
                <a:ext cx="32300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1214" extrusionOk="0">
                    <a:moveTo>
                      <a:pt x="835" y="1"/>
                    </a:moveTo>
                    <a:cubicBezTo>
                      <a:pt x="725" y="1"/>
                      <a:pt x="614" y="40"/>
                      <a:pt x="536" y="119"/>
                    </a:cubicBezTo>
                    <a:lnTo>
                      <a:pt x="126" y="528"/>
                    </a:lnTo>
                    <a:cubicBezTo>
                      <a:pt x="0" y="686"/>
                      <a:pt x="0" y="938"/>
                      <a:pt x="126" y="1096"/>
                    </a:cubicBezTo>
                    <a:cubicBezTo>
                      <a:pt x="205" y="1174"/>
                      <a:pt x="315" y="1214"/>
                      <a:pt x="425" y="1214"/>
                    </a:cubicBezTo>
                    <a:cubicBezTo>
                      <a:pt x="536" y="1214"/>
                      <a:pt x="646" y="1174"/>
                      <a:pt x="725" y="1096"/>
                    </a:cubicBezTo>
                    <a:lnTo>
                      <a:pt x="1134" y="718"/>
                    </a:lnTo>
                    <a:cubicBezTo>
                      <a:pt x="1292" y="560"/>
                      <a:pt x="1292" y="276"/>
                      <a:pt x="1134" y="119"/>
                    </a:cubicBezTo>
                    <a:cubicBezTo>
                      <a:pt x="1056" y="40"/>
                      <a:pt x="945" y="1"/>
                      <a:pt x="83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0504;p92"/>
              <p:cNvSpPr/>
              <p:nvPr/>
            </p:nvSpPr>
            <p:spPr>
              <a:xfrm>
                <a:off x="-60012750" y="2510750"/>
                <a:ext cx="32300" cy="30325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1213" extrusionOk="0">
                    <a:moveTo>
                      <a:pt x="425" y="0"/>
                    </a:moveTo>
                    <a:cubicBezTo>
                      <a:pt x="315" y="0"/>
                      <a:pt x="205" y="39"/>
                      <a:pt x="126" y="118"/>
                    </a:cubicBezTo>
                    <a:cubicBezTo>
                      <a:pt x="0" y="276"/>
                      <a:pt x="0" y="559"/>
                      <a:pt x="126" y="717"/>
                    </a:cubicBezTo>
                    <a:lnTo>
                      <a:pt x="536" y="1095"/>
                    </a:lnTo>
                    <a:cubicBezTo>
                      <a:pt x="614" y="1174"/>
                      <a:pt x="725" y="1213"/>
                      <a:pt x="835" y="1213"/>
                    </a:cubicBezTo>
                    <a:cubicBezTo>
                      <a:pt x="945" y="1213"/>
                      <a:pt x="1056" y="1174"/>
                      <a:pt x="1134" y="1095"/>
                    </a:cubicBezTo>
                    <a:cubicBezTo>
                      <a:pt x="1292" y="937"/>
                      <a:pt x="1292" y="654"/>
                      <a:pt x="1134" y="496"/>
                    </a:cubicBezTo>
                    <a:lnTo>
                      <a:pt x="725" y="118"/>
                    </a:lnTo>
                    <a:cubicBezTo>
                      <a:pt x="646" y="39"/>
                      <a:pt x="536" y="0"/>
                      <a:pt x="4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0505;p92"/>
              <p:cNvSpPr/>
              <p:nvPr/>
            </p:nvSpPr>
            <p:spPr>
              <a:xfrm>
                <a:off x="-60212825" y="2310675"/>
                <a:ext cx="32325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214" extrusionOk="0">
                    <a:moveTo>
                      <a:pt x="442" y="1"/>
                    </a:moveTo>
                    <a:cubicBezTo>
                      <a:pt x="340" y="1"/>
                      <a:pt x="237" y="40"/>
                      <a:pt x="158" y="119"/>
                    </a:cubicBezTo>
                    <a:cubicBezTo>
                      <a:pt x="1" y="276"/>
                      <a:pt x="1" y="560"/>
                      <a:pt x="158" y="718"/>
                    </a:cubicBezTo>
                    <a:lnTo>
                      <a:pt x="536" y="1096"/>
                    </a:lnTo>
                    <a:cubicBezTo>
                      <a:pt x="615" y="1174"/>
                      <a:pt x="725" y="1214"/>
                      <a:pt x="836" y="1214"/>
                    </a:cubicBezTo>
                    <a:cubicBezTo>
                      <a:pt x="946" y="1214"/>
                      <a:pt x="1056" y="1174"/>
                      <a:pt x="1135" y="1096"/>
                    </a:cubicBezTo>
                    <a:cubicBezTo>
                      <a:pt x="1293" y="938"/>
                      <a:pt x="1293" y="686"/>
                      <a:pt x="1135" y="528"/>
                    </a:cubicBezTo>
                    <a:lnTo>
                      <a:pt x="725" y="119"/>
                    </a:lnTo>
                    <a:cubicBezTo>
                      <a:pt x="647" y="40"/>
                      <a:pt x="544" y="1"/>
                      <a:pt x="44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0506;p92"/>
              <p:cNvSpPr/>
              <p:nvPr/>
            </p:nvSpPr>
            <p:spPr>
              <a:xfrm>
                <a:off x="-59974175" y="2415250"/>
                <a:ext cx="354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820" extrusionOk="0">
                    <a:moveTo>
                      <a:pt x="442" y="0"/>
                    </a:moveTo>
                    <a:cubicBezTo>
                      <a:pt x="221" y="0"/>
                      <a:pt x="1" y="189"/>
                      <a:pt x="1" y="378"/>
                    </a:cubicBezTo>
                    <a:cubicBezTo>
                      <a:pt x="1" y="630"/>
                      <a:pt x="221" y="819"/>
                      <a:pt x="442" y="819"/>
                    </a:cubicBezTo>
                    <a:lnTo>
                      <a:pt x="1009" y="819"/>
                    </a:lnTo>
                    <a:cubicBezTo>
                      <a:pt x="1230" y="819"/>
                      <a:pt x="1387" y="630"/>
                      <a:pt x="1387" y="378"/>
                    </a:cubicBezTo>
                    <a:cubicBezTo>
                      <a:pt x="1419" y="189"/>
                      <a:pt x="1230" y="0"/>
                      <a:pt x="100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9" name="Google Shape;10561;p92"/>
          <p:cNvGrpSpPr/>
          <p:nvPr>
            <p:custDataLst>
              <p:tags r:id="rId3"/>
            </p:custDataLst>
          </p:nvPr>
        </p:nvGrpSpPr>
        <p:grpSpPr>
          <a:xfrm>
            <a:off x="3439111" y="2046552"/>
            <a:ext cx="540233" cy="500721"/>
            <a:chOff x="685475" y="2318350"/>
            <a:chExt cx="297750" cy="296200"/>
          </a:xfrm>
          <a:solidFill>
            <a:schemeClr val="bg1"/>
          </a:solidFill>
        </p:grpSpPr>
        <p:sp>
          <p:nvSpPr>
            <p:cNvPr id="50" name="Google Shape;10562;p92"/>
            <p:cNvSpPr/>
            <p:nvPr/>
          </p:nvSpPr>
          <p:spPr>
            <a:xfrm>
              <a:off x="685475" y="2371925"/>
              <a:ext cx="142600" cy="241975"/>
            </a:xfrm>
            <a:custGeom>
              <a:avLst/>
              <a:gdLst/>
              <a:ahLst/>
              <a:cxnLst/>
              <a:rect l="l" t="t" r="r" b="b"/>
              <a:pathLst>
                <a:path w="5704" h="9679" extrusionOk="0">
                  <a:moveTo>
                    <a:pt x="2080" y="662"/>
                  </a:moveTo>
                  <a:cubicBezTo>
                    <a:pt x="2458" y="662"/>
                    <a:pt x="2773" y="977"/>
                    <a:pt x="2773" y="1387"/>
                  </a:cubicBezTo>
                  <a:cubicBezTo>
                    <a:pt x="2773" y="1765"/>
                    <a:pt x="2458" y="2080"/>
                    <a:pt x="2080" y="2080"/>
                  </a:cubicBezTo>
                  <a:cubicBezTo>
                    <a:pt x="1671" y="2080"/>
                    <a:pt x="1356" y="1765"/>
                    <a:pt x="1356" y="1387"/>
                  </a:cubicBezTo>
                  <a:cubicBezTo>
                    <a:pt x="1356" y="977"/>
                    <a:pt x="1734" y="662"/>
                    <a:pt x="2080" y="662"/>
                  </a:cubicBezTo>
                  <a:close/>
                  <a:moveTo>
                    <a:pt x="2962" y="6900"/>
                  </a:moveTo>
                  <a:lnTo>
                    <a:pt x="3120" y="7593"/>
                  </a:lnTo>
                  <a:lnTo>
                    <a:pt x="1135" y="7593"/>
                  </a:lnTo>
                  <a:lnTo>
                    <a:pt x="1293" y="6900"/>
                  </a:lnTo>
                  <a:close/>
                  <a:moveTo>
                    <a:pt x="1742" y="2767"/>
                  </a:moveTo>
                  <a:cubicBezTo>
                    <a:pt x="1866" y="2767"/>
                    <a:pt x="1991" y="2831"/>
                    <a:pt x="2049" y="2962"/>
                  </a:cubicBezTo>
                  <a:lnTo>
                    <a:pt x="2553" y="3938"/>
                  </a:lnTo>
                  <a:cubicBezTo>
                    <a:pt x="2584" y="4064"/>
                    <a:pt x="2742" y="4127"/>
                    <a:pt x="2868" y="4127"/>
                  </a:cubicBezTo>
                  <a:lnTo>
                    <a:pt x="3813" y="4127"/>
                  </a:lnTo>
                  <a:cubicBezTo>
                    <a:pt x="4002" y="4127"/>
                    <a:pt x="4159" y="4285"/>
                    <a:pt x="4159" y="4474"/>
                  </a:cubicBezTo>
                  <a:cubicBezTo>
                    <a:pt x="4159" y="4695"/>
                    <a:pt x="4002" y="4852"/>
                    <a:pt x="3813" y="4852"/>
                  </a:cubicBezTo>
                  <a:lnTo>
                    <a:pt x="2427" y="4852"/>
                  </a:lnTo>
                  <a:cubicBezTo>
                    <a:pt x="2301" y="4852"/>
                    <a:pt x="2175" y="4758"/>
                    <a:pt x="2112" y="4631"/>
                  </a:cubicBezTo>
                  <a:cubicBezTo>
                    <a:pt x="2042" y="4515"/>
                    <a:pt x="1919" y="4450"/>
                    <a:pt x="1784" y="4450"/>
                  </a:cubicBezTo>
                  <a:cubicBezTo>
                    <a:pt x="1737" y="4450"/>
                    <a:pt x="1688" y="4458"/>
                    <a:pt x="1639" y="4474"/>
                  </a:cubicBezTo>
                  <a:cubicBezTo>
                    <a:pt x="1482" y="4568"/>
                    <a:pt x="1387" y="4758"/>
                    <a:pt x="1482" y="4947"/>
                  </a:cubicBezTo>
                  <a:cubicBezTo>
                    <a:pt x="1671" y="5325"/>
                    <a:pt x="2017" y="5545"/>
                    <a:pt x="2427" y="5545"/>
                  </a:cubicBezTo>
                  <a:lnTo>
                    <a:pt x="3813" y="5545"/>
                  </a:lnTo>
                  <a:cubicBezTo>
                    <a:pt x="3970" y="5545"/>
                    <a:pt x="4128" y="5671"/>
                    <a:pt x="4159" y="5829"/>
                  </a:cubicBezTo>
                  <a:lnTo>
                    <a:pt x="4853" y="8570"/>
                  </a:lnTo>
                  <a:cubicBezTo>
                    <a:pt x="4916" y="8790"/>
                    <a:pt x="4790" y="8979"/>
                    <a:pt x="4632" y="9011"/>
                  </a:cubicBezTo>
                  <a:cubicBezTo>
                    <a:pt x="4608" y="9015"/>
                    <a:pt x="4584" y="9017"/>
                    <a:pt x="4560" y="9017"/>
                  </a:cubicBezTo>
                  <a:cubicBezTo>
                    <a:pt x="4403" y="9017"/>
                    <a:pt x="4273" y="8927"/>
                    <a:pt x="4191" y="8790"/>
                  </a:cubicBezTo>
                  <a:lnTo>
                    <a:pt x="3655" y="6522"/>
                  </a:lnTo>
                  <a:cubicBezTo>
                    <a:pt x="3592" y="6364"/>
                    <a:pt x="3498" y="6270"/>
                    <a:pt x="3277" y="6270"/>
                  </a:cubicBezTo>
                  <a:lnTo>
                    <a:pt x="1040" y="6270"/>
                  </a:lnTo>
                  <a:cubicBezTo>
                    <a:pt x="914" y="6270"/>
                    <a:pt x="851" y="6207"/>
                    <a:pt x="757" y="6144"/>
                  </a:cubicBezTo>
                  <a:cubicBezTo>
                    <a:pt x="694" y="5986"/>
                    <a:pt x="694" y="5892"/>
                    <a:pt x="694" y="5797"/>
                  </a:cubicBezTo>
                  <a:lnTo>
                    <a:pt x="1419" y="3025"/>
                  </a:lnTo>
                  <a:cubicBezTo>
                    <a:pt x="1453" y="2855"/>
                    <a:pt x="1597" y="2767"/>
                    <a:pt x="1742" y="2767"/>
                  </a:cubicBezTo>
                  <a:close/>
                  <a:moveTo>
                    <a:pt x="2143" y="0"/>
                  </a:moveTo>
                  <a:cubicBezTo>
                    <a:pt x="1419" y="0"/>
                    <a:pt x="788" y="630"/>
                    <a:pt x="788" y="1387"/>
                  </a:cubicBezTo>
                  <a:cubicBezTo>
                    <a:pt x="788" y="1733"/>
                    <a:pt x="946" y="2080"/>
                    <a:pt x="1135" y="2332"/>
                  </a:cubicBezTo>
                  <a:cubicBezTo>
                    <a:pt x="977" y="2426"/>
                    <a:pt x="851" y="2647"/>
                    <a:pt x="788" y="2867"/>
                  </a:cubicBezTo>
                  <a:lnTo>
                    <a:pt x="64" y="5640"/>
                  </a:lnTo>
                  <a:cubicBezTo>
                    <a:pt x="1" y="5955"/>
                    <a:pt x="64" y="6270"/>
                    <a:pt x="253" y="6522"/>
                  </a:cubicBezTo>
                  <a:cubicBezTo>
                    <a:pt x="347" y="6648"/>
                    <a:pt x="473" y="6774"/>
                    <a:pt x="631" y="6805"/>
                  </a:cubicBezTo>
                  <a:lnTo>
                    <a:pt x="32" y="9263"/>
                  </a:lnTo>
                  <a:cubicBezTo>
                    <a:pt x="1" y="9452"/>
                    <a:pt x="95" y="9609"/>
                    <a:pt x="253" y="9672"/>
                  </a:cubicBezTo>
                  <a:cubicBezTo>
                    <a:pt x="281" y="9676"/>
                    <a:pt x="309" y="9678"/>
                    <a:pt x="335" y="9678"/>
                  </a:cubicBezTo>
                  <a:cubicBezTo>
                    <a:pt x="513" y="9678"/>
                    <a:pt x="639" y="9589"/>
                    <a:pt x="694" y="9452"/>
                  </a:cubicBezTo>
                  <a:lnTo>
                    <a:pt x="977" y="8318"/>
                  </a:lnTo>
                  <a:lnTo>
                    <a:pt x="3372" y="8318"/>
                  </a:lnTo>
                  <a:lnTo>
                    <a:pt x="3529" y="8885"/>
                  </a:lnTo>
                  <a:cubicBezTo>
                    <a:pt x="3661" y="9359"/>
                    <a:pt x="4079" y="9679"/>
                    <a:pt x="4526" y="9679"/>
                  </a:cubicBezTo>
                  <a:cubicBezTo>
                    <a:pt x="4613" y="9679"/>
                    <a:pt x="4702" y="9667"/>
                    <a:pt x="4790" y="9641"/>
                  </a:cubicBezTo>
                  <a:cubicBezTo>
                    <a:pt x="5357" y="9483"/>
                    <a:pt x="5703" y="8916"/>
                    <a:pt x="5546" y="8381"/>
                  </a:cubicBezTo>
                  <a:lnTo>
                    <a:pt x="4821" y="5640"/>
                  </a:lnTo>
                  <a:cubicBezTo>
                    <a:pt x="4790" y="5482"/>
                    <a:pt x="4727" y="5325"/>
                    <a:pt x="4601" y="5199"/>
                  </a:cubicBezTo>
                  <a:cubicBezTo>
                    <a:pt x="4758" y="5010"/>
                    <a:pt x="4884" y="4758"/>
                    <a:pt x="4884" y="4474"/>
                  </a:cubicBezTo>
                  <a:cubicBezTo>
                    <a:pt x="4884" y="3907"/>
                    <a:pt x="4412" y="3466"/>
                    <a:pt x="3844" y="3466"/>
                  </a:cubicBezTo>
                  <a:lnTo>
                    <a:pt x="3088" y="3466"/>
                  </a:lnTo>
                  <a:lnTo>
                    <a:pt x="2710" y="2647"/>
                  </a:lnTo>
                  <a:cubicBezTo>
                    <a:pt x="3183" y="2395"/>
                    <a:pt x="3529" y="1922"/>
                    <a:pt x="3529" y="1387"/>
                  </a:cubicBezTo>
                  <a:cubicBezTo>
                    <a:pt x="3529" y="630"/>
                    <a:pt x="2899" y="0"/>
                    <a:pt x="21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563;p92"/>
            <p:cNvSpPr/>
            <p:nvPr/>
          </p:nvSpPr>
          <p:spPr>
            <a:xfrm>
              <a:off x="839850" y="2371925"/>
              <a:ext cx="143375" cy="242625"/>
            </a:xfrm>
            <a:custGeom>
              <a:avLst/>
              <a:gdLst/>
              <a:ahLst/>
              <a:cxnLst/>
              <a:rect l="l" t="t" r="r" b="b"/>
              <a:pathLst>
                <a:path w="5735" h="9705" extrusionOk="0">
                  <a:moveTo>
                    <a:pt x="3624" y="662"/>
                  </a:moveTo>
                  <a:cubicBezTo>
                    <a:pt x="4002" y="662"/>
                    <a:pt x="4317" y="977"/>
                    <a:pt x="4317" y="1355"/>
                  </a:cubicBezTo>
                  <a:cubicBezTo>
                    <a:pt x="4317" y="1765"/>
                    <a:pt x="4002" y="2080"/>
                    <a:pt x="3624" y="2080"/>
                  </a:cubicBezTo>
                  <a:cubicBezTo>
                    <a:pt x="3214" y="2080"/>
                    <a:pt x="2899" y="1765"/>
                    <a:pt x="2899" y="1355"/>
                  </a:cubicBezTo>
                  <a:cubicBezTo>
                    <a:pt x="2899" y="977"/>
                    <a:pt x="3214" y="662"/>
                    <a:pt x="3624" y="662"/>
                  </a:cubicBezTo>
                  <a:close/>
                  <a:moveTo>
                    <a:pt x="4317" y="6900"/>
                  </a:moveTo>
                  <a:lnTo>
                    <a:pt x="4474" y="7593"/>
                  </a:lnTo>
                  <a:lnTo>
                    <a:pt x="2490" y="7593"/>
                  </a:lnTo>
                  <a:lnTo>
                    <a:pt x="2647" y="6900"/>
                  </a:lnTo>
                  <a:close/>
                  <a:moveTo>
                    <a:pt x="3962" y="2731"/>
                  </a:moveTo>
                  <a:cubicBezTo>
                    <a:pt x="4108" y="2731"/>
                    <a:pt x="4250" y="2818"/>
                    <a:pt x="4285" y="2993"/>
                  </a:cubicBezTo>
                  <a:lnTo>
                    <a:pt x="4979" y="5734"/>
                  </a:lnTo>
                  <a:cubicBezTo>
                    <a:pt x="5010" y="6018"/>
                    <a:pt x="4853" y="6207"/>
                    <a:pt x="4632" y="6207"/>
                  </a:cubicBezTo>
                  <a:lnTo>
                    <a:pt x="2395" y="6207"/>
                  </a:lnTo>
                  <a:cubicBezTo>
                    <a:pt x="2238" y="6207"/>
                    <a:pt x="2080" y="6333"/>
                    <a:pt x="2049" y="6490"/>
                  </a:cubicBezTo>
                  <a:lnTo>
                    <a:pt x="1482" y="8727"/>
                  </a:lnTo>
                  <a:cubicBezTo>
                    <a:pt x="1456" y="8883"/>
                    <a:pt x="1323" y="8996"/>
                    <a:pt x="1154" y="8996"/>
                  </a:cubicBezTo>
                  <a:cubicBezTo>
                    <a:pt x="1118" y="8996"/>
                    <a:pt x="1080" y="8990"/>
                    <a:pt x="1040" y="8979"/>
                  </a:cubicBezTo>
                  <a:cubicBezTo>
                    <a:pt x="851" y="8916"/>
                    <a:pt x="725" y="8727"/>
                    <a:pt x="820" y="8538"/>
                  </a:cubicBezTo>
                  <a:lnTo>
                    <a:pt x="1513" y="5766"/>
                  </a:lnTo>
                  <a:cubicBezTo>
                    <a:pt x="1576" y="5608"/>
                    <a:pt x="1671" y="5514"/>
                    <a:pt x="1891" y="5514"/>
                  </a:cubicBezTo>
                  <a:lnTo>
                    <a:pt x="3246" y="5514"/>
                  </a:lnTo>
                  <a:cubicBezTo>
                    <a:pt x="3655" y="5514"/>
                    <a:pt x="4002" y="5262"/>
                    <a:pt x="4222" y="4915"/>
                  </a:cubicBezTo>
                  <a:cubicBezTo>
                    <a:pt x="4285" y="4758"/>
                    <a:pt x="4222" y="4537"/>
                    <a:pt x="4033" y="4442"/>
                  </a:cubicBezTo>
                  <a:cubicBezTo>
                    <a:pt x="3993" y="4426"/>
                    <a:pt x="3948" y="4418"/>
                    <a:pt x="3902" y="4418"/>
                  </a:cubicBezTo>
                  <a:cubicBezTo>
                    <a:pt x="3770" y="4418"/>
                    <a:pt x="3631" y="4483"/>
                    <a:pt x="3561" y="4600"/>
                  </a:cubicBezTo>
                  <a:cubicBezTo>
                    <a:pt x="3529" y="4726"/>
                    <a:pt x="3372" y="4789"/>
                    <a:pt x="3246" y="4789"/>
                  </a:cubicBezTo>
                  <a:lnTo>
                    <a:pt x="1891" y="4789"/>
                  </a:lnTo>
                  <a:cubicBezTo>
                    <a:pt x="1671" y="4789"/>
                    <a:pt x="1513" y="4631"/>
                    <a:pt x="1513" y="4442"/>
                  </a:cubicBezTo>
                  <a:cubicBezTo>
                    <a:pt x="1513" y="4253"/>
                    <a:pt x="1671" y="4096"/>
                    <a:pt x="1891" y="4096"/>
                  </a:cubicBezTo>
                  <a:lnTo>
                    <a:pt x="2836" y="4096"/>
                  </a:lnTo>
                  <a:cubicBezTo>
                    <a:pt x="2931" y="4096"/>
                    <a:pt x="3057" y="4001"/>
                    <a:pt x="3151" y="3907"/>
                  </a:cubicBezTo>
                  <a:cubicBezTo>
                    <a:pt x="3151" y="3844"/>
                    <a:pt x="3655" y="2899"/>
                    <a:pt x="3655" y="2899"/>
                  </a:cubicBezTo>
                  <a:cubicBezTo>
                    <a:pt x="3725" y="2787"/>
                    <a:pt x="3845" y="2731"/>
                    <a:pt x="3962" y="2731"/>
                  </a:cubicBezTo>
                  <a:close/>
                  <a:moveTo>
                    <a:pt x="3529" y="0"/>
                  </a:moveTo>
                  <a:cubicBezTo>
                    <a:pt x="2805" y="0"/>
                    <a:pt x="2175" y="630"/>
                    <a:pt x="2175" y="1355"/>
                  </a:cubicBezTo>
                  <a:cubicBezTo>
                    <a:pt x="2175" y="1922"/>
                    <a:pt x="2490" y="2395"/>
                    <a:pt x="2994" y="2615"/>
                  </a:cubicBezTo>
                  <a:lnTo>
                    <a:pt x="2584" y="3466"/>
                  </a:lnTo>
                  <a:lnTo>
                    <a:pt x="1860" y="3466"/>
                  </a:lnTo>
                  <a:cubicBezTo>
                    <a:pt x="1261" y="3466"/>
                    <a:pt x="820" y="3938"/>
                    <a:pt x="820" y="4474"/>
                  </a:cubicBezTo>
                  <a:cubicBezTo>
                    <a:pt x="820" y="4758"/>
                    <a:pt x="946" y="4978"/>
                    <a:pt x="1103" y="5199"/>
                  </a:cubicBezTo>
                  <a:cubicBezTo>
                    <a:pt x="977" y="5325"/>
                    <a:pt x="914" y="5451"/>
                    <a:pt x="851" y="5608"/>
                  </a:cubicBezTo>
                  <a:lnTo>
                    <a:pt x="158" y="8381"/>
                  </a:lnTo>
                  <a:cubicBezTo>
                    <a:pt x="1" y="8916"/>
                    <a:pt x="347" y="9483"/>
                    <a:pt x="914" y="9641"/>
                  </a:cubicBezTo>
                  <a:cubicBezTo>
                    <a:pt x="1002" y="9667"/>
                    <a:pt x="1091" y="9679"/>
                    <a:pt x="1178" y="9679"/>
                  </a:cubicBezTo>
                  <a:cubicBezTo>
                    <a:pt x="1624" y="9679"/>
                    <a:pt x="2038" y="9359"/>
                    <a:pt x="2143" y="8885"/>
                  </a:cubicBezTo>
                  <a:lnTo>
                    <a:pt x="2332" y="8286"/>
                  </a:lnTo>
                  <a:lnTo>
                    <a:pt x="4695" y="8286"/>
                  </a:lnTo>
                  <a:lnTo>
                    <a:pt x="4947" y="9452"/>
                  </a:lnTo>
                  <a:cubicBezTo>
                    <a:pt x="4995" y="9597"/>
                    <a:pt x="5118" y="9704"/>
                    <a:pt x="5257" y="9704"/>
                  </a:cubicBezTo>
                  <a:cubicBezTo>
                    <a:pt x="5300" y="9704"/>
                    <a:pt x="5344" y="9694"/>
                    <a:pt x="5388" y="9672"/>
                  </a:cubicBezTo>
                  <a:cubicBezTo>
                    <a:pt x="5577" y="9641"/>
                    <a:pt x="5703" y="9452"/>
                    <a:pt x="5609" y="9231"/>
                  </a:cubicBezTo>
                  <a:lnTo>
                    <a:pt x="5042" y="6805"/>
                  </a:lnTo>
                  <a:cubicBezTo>
                    <a:pt x="5514" y="6616"/>
                    <a:pt x="5735" y="6144"/>
                    <a:pt x="5640" y="5640"/>
                  </a:cubicBezTo>
                  <a:lnTo>
                    <a:pt x="4916" y="2867"/>
                  </a:lnTo>
                  <a:cubicBezTo>
                    <a:pt x="4884" y="2647"/>
                    <a:pt x="4758" y="2489"/>
                    <a:pt x="4569" y="2332"/>
                  </a:cubicBezTo>
                  <a:cubicBezTo>
                    <a:pt x="4790" y="2080"/>
                    <a:pt x="4916" y="1733"/>
                    <a:pt x="4916" y="1355"/>
                  </a:cubicBezTo>
                  <a:cubicBezTo>
                    <a:pt x="4916" y="630"/>
                    <a:pt x="4285" y="0"/>
                    <a:pt x="35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564;p92"/>
            <p:cNvSpPr/>
            <p:nvPr/>
          </p:nvSpPr>
          <p:spPr>
            <a:xfrm>
              <a:off x="772900" y="2318350"/>
              <a:ext cx="122125" cy="105075"/>
            </a:xfrm>
            <a:custGeom>
              <a:avLst/>
              <a:gdLst/>
              <a:ahLst/>
              <a:cxnLst/>
              <a:rect l="l" t="t" r="r" b="b"/>
              <a:pathLst>
                <a:path w="4885" h="4203" extrusionOk="0">
                  <a:moveTo>
                    <a:pt x="3844" y="631"/>
                  </a:moveTo>
                  <a:cubicBezTo>
                    <a:pt x="4034" y="631"/>
                    <a:pt x="4223" y="789"/>
                    <a:pt x="4223" y="978"/>
                  </a:cubicBezTo>
                  <a:lnTo>
                    <a:pt x="4223" y="1734"/>
                  </a:lnTo>
                  <a:cubicBezTo>
                    <a:pt x="4223" y="1923"/>
                    <a:pt x="4034" y="2112"/>
                    <a:pt x="3844" y="2112"/>
                  </a:cubicBezTo>
                  <a:cubicBezTo>
                    <a:pt x="3655" y="2143"/>
                    <a:pt x="3498" y="2301"/>
                    <a:pt x="3498" y="2458"/>
                  </a:cubicBezTo>
                  <a:lnTo>
                    <a:pt x="3498" y="2994"/>
                  </a:lnTo>
                  <a:lnTo>
                    <a:pt x="2679" y="2206"/>
                  </a:lnTo>
                  <a:cubicBezTo>
                    <a:pt x="2584" y="2143"/>
                    <a:pt x="2521" y="2112"/>
                    <a:pt x="2427" y="2112"/>
                  </a:cubicBezTo>
                  <a:lnTo>
                    <a:pt x="1009" y="2112"/>
                  </a:lnTo>
                  <a:cubicBezTo>
                    <a:pt x="820" y="2112"/>
                    <a:pt x="662" y="1923"/>
                    <a:pt x="662" y="1734"/>
                  </a:cubicBezTo>
                  <a:lnTo>
                    <a:pt x="662" y="978"/>
                  </a:lnTo>
                  <a:cubicBezTo>
                    <a:pt x="662" y="789"/>
                    <a:pt x="820" y="631"/>
                    <a:pt x="1009" y="631"/>
                  </a:cubicBezTo>
                  <a:close/>
                  <a:moveTo>
                    <a:pt x="1009" y="1"/>
                  </a:moveTo>
                  <a:cubicBezTo>
                    <a:pt x="442" y="1"/>
                    <a:pt x="1" y="474"/>
                    <a:pt x="1" y="1041"/>
                  </a:cubicBezTo>
                  <a:lnTo>
                    <a:pt x="1" y="1765"/>
                  </a:lnTo>
                  <a:cubicBezTo>
                    <a:pt x="1" y="2364"/>
                    <a:pt x="473" y="2805"/>
                    <a:pt x="1009" y="2805"/>
                  </a:cubicBezTo>
                  <a:lnTo>
                    <a:pt x="2269" y="2805"/>
                  </a:lnTo>
                  <a:lnTo>
                    <a:pt x="3592" y="4097"/>
                  </a:lnTo>
                  <a:cubicBezTo>
                    <a:pt x="3663" y="4167"/>
                    <a:pt x="3770" y="4203"/>
                    <a:pt x="3872" y="4203"/>
                  </a:cubicBezTo>
                  <a:cubicBezTo>
                    <a:pt x="3906" y="4203"/>
                    <a:pt x="3939" y="4199"/>
                    <a:pt x="3970" y="4191"/>
                  </a:cubicBezTo>
                  <a:cubicBezTo>
                    <a:pt x="4097" y="4160"/>
                    <a:pt x="4160" y="4002"/>
                    <a:pt x="4160" y="3876"/>
                  </a:cubicBezTo>
                  <a:lnTo>
                    <a:pt x="4160" y="2773"/>
                  </a:lnTo>
                  <a:cubicBezTo>
                    <a:pt x="4569" y="2616"/>
                    <a:pt x="4884" y="2238"/>
                    <a:pt x="4884" y="1765"/>
                  </a:cubicBezTo>
                  <a:lnTo>
                    <a:pt x="4884" y="1041"/>
                  </a:lnTo>
                  <a:cubicBezTo>
                    <a:pt x="4884" y="442"/>
                    <a:pt x="4412" y="1"/>
                    <a:pt x="38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1323;p76"/>
          <p:cNvGrpSpPr/>
          <p:nvPr>
            <p:custDataLst>
              <p:tags r:id="rId4"/>
            </p:custDataLst>
          </p:nvPr>
        </p:nvGrpSpPr>
        <p:grpSpPr>
          <a:xfrm>
            <a:off x="1353339" y="1990703"/>
            <a:ext cx="539733" cy="568347"/>
            <a:chOff x="4020489" y="1888997"/>
            <a:chExt cx="257717" cy="381328"/>
          </a:xfrm>
          <a:solidFill>
            <a:schemeClr val="bg1"/>
          </a:solidFill>
        </p:grpSpPr>
        <p:sp>
          <p:nvSpPr>
            <p:cNvPr id="57" name="Google Shape;1324;p76"/>
            <p:cNvSpPr/>
            <p:nvPr/>
          </p:nvSpPr>
          <p:spPr>
            <a:xfrm>
              <a:off x="4035812" y="2158995"/>
              <a:ext cx="226880" cy="111330"/>
            </a:xfrm>
            <a:custGeom>
              <a:avLst/>
              <a:gdLst/>
              <a:ahLst/>
              <a:cxnLst/>
              <a:rect l="l" t="t" r="r" b="b"/>
              <a:pathLst>
                <a:path w="5967" h="2928" extrusionOk="0">
                  <a:moveTo>
                    <a:pt x="3910" y="296"/>
                  </a:moveTo>
                  <a:lnTo>
                    <a:pt x="3910" y="296"/>
                  </a:lnTo>
                  <a:cubicBezTo>
                    <a:pt x="3893" y="505"/>
                    <a:pt x="3803" y="699"/>
                    <a:pt x="3652" y="850"/>
                  </a:cubicBezTo>
                  <a:cubicBezTo>
                    <a:pt x="3519" y="984"/>
                    <a:pt x="3346" y="1071"/>
                    <a:pt x="3161" y="1100"/>
                  </a:cubicBezTo>
                  <a:cubicBezTo>
                    <a:pt x="3157" y="1039"/>
                    <a:pt x="3148" y="979"/>
                    <a:pt x="3135" y="920"/>
                  </a:cubicBezTo>
                  <a:cubicBezTo>
                    <a:pt x="3177" y="783"/>
                    <a:pt x="3252" y="656"/>
                    <a:pt x="3355" y="553"/>
                  </a:cubicBezTo>
                  <a:cubicBezTo>
                    <a:pt x="3506" y="402"/>
                    <a:pt x="3700" y="312"/>
                    <a:pt x="3910" y="296"/>
                  </a:cubicBezTo>
                  <a:close/>
                  <a:moveTo>
                    <a:pt x="2056" y="296"/>
                  </a:moveTo>
                  <a:lnTo>
                    <a:pt x="2056" y="296"/>
                  </a:lnTo>
                  <a:cubicBezTo>
                    <a:pt x="2265" y="312"/>
                    <a:pt x="2459" y="402"/>
                    <a:pt x="2610" y="553"/>
                  </a:cubicBezTo>
                  <a:cubicBezTo>
                    <a:pt x="2759" y="702"/>
                    <a:pt x="2850" y="899"/>
                    <a:pt x="2868" y="1107"/>
                  </a:cubicBezTo>
                  <a:cubicBezTo>
                    <a:pt x="2660" y="1089"/>
                    <a:pt x="2463" y="999"/>
                    <a:pt x="2314" y="850"/>
                  </a:cubicBezTo>
                  <a:cubicBezTo>
                    <a:pt x="2163" y="699"/>
                    <a:pt x="2073" y="505"/>
                    <a:pt x="2056" y="296"/>
                  </a:cubicBezTo>
                  <a:close/>
                  <a:moveTo>
                    <a:pt x="2457" y="1298"/>
                  </a:moveTo>
                  <a:cubicBezTo>
                    <a:pt x="2579" y="1354"/>
                    <a:pt x="2708" y="1389"/>
                    <a:pt x="2842" y="1401"/>
                  </a:cubicBezTo>
                  <a:lnTo>
                    <a:pt x="2842" y="1616"/>
                  </a:lnTo>
                  <a:cubicBezTo>
                    <a:pt x="2224" y="1671"/>
                    <a:pt x="1682" y="2063"/>
                    <a:pt x="1440" y="2635"/>
                  </a:cubicBezTo>
                  <a:lnTo>
                    <a:pt x="1033" y="2635"/>
                  </a:lnTo>
                  <a:cubicBezTo>
                    <a:pt x="1160" y="2263"/>
                    <a:pt x="1392" y="1929"/>
                    <a:pt x="1701" y="1682"/>
                  </a:cubicBezTo>
                  <a:cubicBezTo>
                    <a:pt x="1928" y="1500"/>
                    <a:pt x="2184" y="1372"/>
                    <a:pt x="2457" y="1298"/>
                  </a:cubicBezTo>
                  <a:close/>
                  <a:moveTo>
                    <a:pt x="2983" y="1904"/>
                  </a:moveTo>
                  <a:cubicBezTo>
                    <a:pt x="3499" y="1904"/>
                    <a:pt x="3967" y="2190"/>
                    <a:pt x="4207" y="2635"/>
                  </a:cubicBezTo>
                  <a:lnTo>
                    <a:pt x="1759" y="2635"/>
                  </a:lnTo>
                  <a:cubicBezTo>
                    <a:pt x="1998" y="2190"/>
                    <a:pt x="2468" y="1904"/>
                    <a:pt x="2983" y="1904"/>
                  </a:cubicBezTo>
                  <a:close/>
                  <a:moveTo>
                    <a:pt x="4073" y="781"/>
                  </a:moveTo>
                  <a:cubicBezTo>
                    <a:pt x="4301" y="879"/>
                    <a:pt x="4516" y="1009"/>
                    <a:pt x="4712" y="1167"/>
                  </a:cubicBezTo>
                  <a:cubicBezTo>
                    <a:pt x="5174" y="1542"/>
                    <a:pt x="5504" y="2061"/>
                    <a:pt x="5646" y="2635"/>
                  </a:cubicBezTo>
                  <a:lnTo>
                    <a:pt x="5252" y="2635"/>
                  </a:lnTo>
                  <a:cubicBezTo>
                    <a:pt x="5177" y="2374"/>
                    <a:pt x="5057" y="2131"/>
                    <a:pt x="4896" y="1909"/>
                  </a:cubicBezTo>
                  <a:cubicBezTo>
                    <a:pt x="4866" y="1868"/>
                    <a:pt x="4819" y="1845"/>
                    <a:pt x="4771" y="1845"/>
                  </a:cubicBezTo>
                  <a:cubicBezTo>
                    <a:pt x="4747" y="1845"/>
                    <a:pt x="4723" y="1851"/>
                    <a:pt x="4701" y="1863"/>
                  </a:cubicBezTo>
                  <a:cubicBezTo>
                    <a:pt x="4624" y="1907"/>
                    <a:pt x="4603" y="2007"/>
                    <a:pt x="4654" y="2077"/>
                  </a:cubicBezTo>
                  <a:cubicBezTo>
                    <a:pt x="4781" y="2250"/>
                    <a:pt x="4878" y="2436"/>
                    <a:pt x="4945" y="2635"/>
                  </a:cubicBezTo>
                  <a:lnTo>
                    <a:pt x="4538" y="2635"/>
                  </a:lnTo>
                  <a:cubicBezTo>
                    <a:pt x="4294" y="2063"/>
                    <a:pt x="3753" y="1671"/>
                    <a:pt x="3136" y="1616"/>
                  </a:cubicBezTo>
                  <a:lnTo>
                    <a:pt x="3136" y="1401"/>
                  </a:lnTo>
                  <a:cubicBezTo>
                    <a:pt x="3270" y="1388"/>
                    <a:pt x="3399" y="1354"/>
                    <a:pt x="3520" y="1298"/>
                  </a:cubicBezTo>
                  <a:cubicBezTo>
                    <a:pt x="3763" y="1363"/>
                    <a:pt x="3993" y="1473"/>
                    <a:pt x="4201" y="1625"/>
                  </a:cubicBezTo>
                  <a:cubicBezTo>
                    <a:pt x="4228" y="1644"/>
                    <a:pt x="4258" y="1653"/>
                    <a:pt x="4288" y="1653"/>
                  </a:cubicBezTo>
                  <a:cubicBezTo>
                    <a:pt x="4343" y="1653"/>
                    <a:pt x="4397" y="1622"/>
                    <a:pt x="4423" y="1565"/>
                  </a:cubicBezTo>
                  <a:cubicBezTo>
                    <a:pt x="4451" y="1501"/>
                    <a:pt x="4427" y="1426"/>
                    <a:pt x="4371" y="1384"/>
                  </a:cubicBezTo>
                  <a:cubicBezTo>
                    <a:pt x="4202" y="1262"/>
                    <a:pt x="4021" y="1165"/>
                    <a:pt x="3831" y="1091"/>
                  </a:cubicBezTo>
                  <a:cubicBezTo>
                    <a:pt x="3843" y="1081"/>
                    <a:pt x="3854" y="1071"/>
                    <a:pt x="3866" y="1059"/>
                  </a:cubicBezTo>
                  <a:cubicBezTo>
                    <a:pt x="3949" y="975"/>
                    <a:pt x="4018" y="882"/>
                    <a:pt x="4073" y="781"/>
                  </a:cubicBezTo>
                  <a:close/>
                  <a:moveTo>
                    <a:pt x="1984" y="1"/>
                  </a:moveTo>
                  <a:cubicBezTo>
                    <a:pt x="1976" y="1"/>
                    <a:pt x="1969" y="1"/>
                    <a:pt x="1962" y="1"/>
                  </a:cubicBezTo>
                  <a:cubicBezTo>
                    <a:pt x="1850" y="2"/>
                    <a:pt x="1761" y="91"/>
                    <a:pt x="1759" y="203"/>
                  </a:cubicBezTo>
                  <a:cubicBezTo>
                    <a:pt x="1758" y="306"/>
                    <a:pt x="1769" y="408"/>
                    <a:pt x="1792" y="505"/>
                  </a:cubicBezTo>
                  <a:cubicBezTo>
                    <a:pt x="1556" y="606"/>
                    <a:pt x="1331" y="738"/>
                    <a:pt x="1123" y="900"/>
                  </a:cubicBezTo>
                  <a:cubicBezTo>
                    <a:pt x="1054" y="954"/>
                    <a:pt x="1046" y="1057"/>
                    <a:pt x="1110" y="1121"/>
                  </a:cubicBezTo>
                  <a:cubicBezTo>
                    <a:pt x="1138" y="1148"/>
                    <a:pt x="1175" y="1162"/>
                    <a:pt x="1213" y="1162"/>
                  </a:cubicBezTo>
                  <a:cubicBezTo>
                    <a:pt x="1246" y="1162"/>
                    <a:pt x="1279" y="1151"/>
                    <a:pt x="1307" y="1130"/>
                  </a:cubicBezTo>
                  <a:cubicBezTo>
                    <a:pt x="1491" y="987"/>
                    <a:pt x="1689" y="870"/>
                    <a:pt x="1898" y="779"/>
                  </a:cubicBezTo>
                  <a:cubicBezTo>
                    <a:pt x="1952" y="881"/>
                    <a:pt x="2021" y="975"/>
                    <a:pt x="2106" y="1059"/>
                  </a:cubicBezTo>
                  <a:cubicBezTo>
                    <a:pt x="2117" y="1071"/>
                    <a:pt x="2129" y="1081"/>
                    <a:pt x="2140" y="1092"/>
                  </a:cubicBezTo>
                  <a:cubicBezTo>
                    <a:pt x="1915" y="1179"/>
                    <a:pt x="1702" y="1300"/>
                    <a:pt x="1512" y="1452"/>
                  </a:cubicBezTo>
                  <a:cubicBezTo>
                    <a:pt x="1132" y="1755"/>
                    <a:pt x="855" y="2173"/>
                    <a:pt x="719" y="2635"/>
                  </a:cubicBezTo>
                  <a:lnTo>
                    <a:pt x="325" y="2635"/>
                  </a:lnTo>
                  <a:cubicBezTo>
                    <a:pt x="418" y="2256"/>
                    <a:pt x="596" y="1897"/>
                    <a:pt x="841" y="1590"/>
                  </a:cubicBezTo>
                  <a:cubicBezTo>
                    <a:pt x="891" y="1526"/>
                    <a:pt x="880" y="1434"/>
                    <a:pt x="818" y="1383"/>
                  </a:cubicBezTo>
                  <a:cubicBezTo>
                    <a:pt x="791" y="1362"/>
                    <a:pt x="758" y="1351"/>
                    <a:pt x="726" y="1351"/>
                  </a:cubicBezTo>
                  <a:cubicBezTo>
                    <a:pt x="683" y="1351"/>
                    <a:pt x="640" y="1371"/>
                    <a:pt x="611" y="1407"/>
                  </a:cubicBezTo>
                  <a:cubicBezTo>
                    <a:pt x="326" y="1764"/>
                    <a:pt x="123" y="2187"/>
                    <a:pt x="24" y="2631"/>
                  </a:cubicBezTo>
                  <a:cubicBezTo>
                    <a:pt x="0" y="2739"/>
                    <a:pt x="51" y="2853"/>
                    <a:pt x="163" y="2909"/>
                  </a:cubicBezTo>
                  <a:cubicBezTo>
                    <a:pt x="191" y="2922"/>
                    <a:pt x="223" y="2928"/>
                    <a:pt x="254" y="2928"/>
                  </a:cubicBezTo>
                  <a:lnTo>
                    <a:pt x="5712" y="2928"/>
                  </a:lnTo>
                  <a:cubicBezTo>
                    <a:pt x="5744" y="2928"/>
                    <a:pt x="5775" y="2922"/>
                    <a:pt x="5803" y="2908"/>
                  </a:cubicBezTo>
                  <a:cubicBezTo>
                    <a:pt x="5915" y="2853"/>
                    <a:pt x="5966" y="2739"/>
                    <a:pt x="5942" y="2631"/>
                  </a:cubicBezTo>
                  <a:cubicBezTo>
                    <a:pt x="5794" y="1970"/>
                    <a:pt x="5420" y="1369"/>
                    <a:pt x="4890" y="939"/>
                  </a:cubicBezTo>
                  <a:cubicBezTo>
                    <a:pt x="4672" y="761"/>
                    <a:pt x="4429" y="616"/>
                    <a:pt x="4173" y="506"/>
                  </a:cubicBezTo>
                  <a:cubicBezTo>
                    <a:pt x="4197" y="409"/>
                    <a:pt x="4209" y="306"/>
                    <a:pt x="4207" y="203"/>
                  </a:cubicBezTo>
                  <a:cubicBezTo>
                    <a:pt x="4205" y="91"/>
                    <a:pt x="4117" y="2"/>
                    <a:pt x="4005" y="1"/>
                  </a:cubicBezTo>
                  <a:cubicBezTo>
                    <a:pt x="3997" y="1"/>
                    <a:pt x="3990" y="1"/>
                    <a:pt x="3983" y="1"/>
                  </a:cubicBezTo>
                  <a:cubicBezTo>
                    <a:pt x="3704" y="1"/>
                    <a:pt x="3442" y="96"/>
                    <a:pt x="3231" y="272"/>
                  </a:cubicBezTo>
                  <a:cubicBezTo>
                    <a:pt x="3148" y="265"/>
                    <a:pt x="3066" y="261"/>
                    <a:pt x="2983" y="261"/>
                  </a:cubicBezTo>
                  <a:cubicBezTo>
                    <a:pt x="2900" y="261"/>
                    <a:pt x="2817" y="265"/>
                    <a:pt x="2734" y="272"/>
                  </a:cubicBezTo>
                  <a:cubicBezTo>
                    <a:pt x="2523" y="96"/>
                    <a:pt x="2262" y="1"/>
                    <a:pt x="19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58" name="Google Shape;1325;p76"/>
            <p:cNvSpPr/>
            <p:nvPr/>
          </p:nvSpPr>
          <p:spPr>
            <a:xfrm>
              <a:off x="4020489" y="2025650"/>
              <a:ext cx="257717" cy="134029"/>
            </a:xfrm>
            <a:custGeom>
              <a:avLst/>
              <a:gdLst/>
              <a:ahLst/>
              <a:cxnLst/>
              <a:rect l="l" t="t" r="r" b="b"/>
              <a:pathLst>
                <a:path w="6778" h="3525" extrusionOk="0">
                  <a:moveTo>
                    <a:pt x="344" y="294"/>
                  </a:moveTo>
                  <a:cubicBezTo>
                    <a:pt x="944" y="294"/>
                    <a:pt x="1523" y="532"/>
                    <a:pt x="1947" y="958"/>
                  </a:cubicBezTo>
                  <a:cubicBezTo>
                    <a:pt x="2328" y="1338"/>
                    <a:pt x="2558" y="1839"/>
                    <a:pt x="2602" y="2369"/>
                  </a:cubicBezTo>
                  <a:lnTo>
                    <a:pt x="1414" y="1181"/>
                  </a:lnTo>
                  <a:cubicBezTo>
                    <a:pt x="1385" y="1153"/>
                    <a:pt x="1348" y="1138"/>
                    <a:pt x="1310" y="1138"/>
                  </a:cubicBezTo>
                  <a:cubicBezTo>
                    <a:pt x="1272" y="1138"/>
                    <a:pt x="1235" y="1153"/>
                    <a:pt x="1206" y="1181"/>
                  </a:cubicBezTo>
                  <a:cubicBezTo>
                    <a:pt x="1149" y="1239"/>
                    <a:pt x="1149" y="1331"/>
                    <a:pt x="1206" y="1388"/>
                  </a:cubicBezTo>
                  <a:lnTo>
                    <a:pt x="2395" y="2577"/>
                  </a:lnTo>
                  <a:cubicBezTo>
                    <a:pt x="1865" y="2533"/>
                    <a:pt x="1364" y="2303"/>
                    <a:pt x="982" y="1922"/>
                  </a:cubicBezTo>
                  <a:cubicBezTo>
                    <a:pt x="551" y="1491"/>
                    <a:pt x="313" y="901"/>
                    <a:pt x="319" y="294"/>
                  </a:cubicBezTo>
                  <a:close/>
                  <a:moveTo>
                    <a:pt x="348" y="0"/>
                  </a:moveTo>
                  <a:cubicBezTo>
                    <a:pt x="309" y="0"/>
                    <a:pt x="269" y="1"/>
                    <a:pt x="229" y="3"/>
                  </a:cubicBezTo>
                  <a:cubicBezTo>
                    <a:pt x="123" y="8"/>
                    <a:pt x="39" y="92"/>
                    <a:pt x="34" y="198"/>
                  </a:cubicBezTo>
                  <a:cubicBezTo>
                    <a:pt x="0" y="917"/>
                    <a:pt x="272" y="1622"/>
                    <a:pt x="780" y="2130"/>
                  </a:cubicBezTo>
                  <a:cubicBezTo>
                    <a:pt x="1263" y="2611"/>
                    <a:pt x="1914" y="2878"/>
                    <a:pt x="2590" y="2878"/>
                  </a:cubicBezTo>
                  <a:cubicBezTo>
                    <a:pt x="2627" y="2878"/>
                    <a:pt x="2663" y="2877"/>
                    <a:pt x="2699" y="2876"/>
                  </a:cubicBezTo>
                  <a:lnTo>
                    <a:pt x="3255" y="3432"/>
                  </a:lnTo>
                  <a:cubicBezTo>
                    <a:pt x="3276" y="3486"/>
                    <a:pt x="3330" y="3525"/>
                    <a:pt x="3391" y="3525"/>
                  </a:cubicBezTo>
                  <a:cubicBezTo>
                    <a:pt x="3454" y="3525"/>
                    <a:pt x="3506" y="3486"/>
                    <a:pt x="3528" y="3432"/>
                  </a:cubicBezTo>
                  <a:lnTo>
                    <a:pt x="4084" y="2876"/>
                  </a:lnTo>
                  <a:cubicBezTo>
                    <a:pt x="4120" y="2877"/>
                    <a:pt x="4157" y="2878"/>
                    <a:pt x="4194" y="2878"/>
                  </a:cubicBezTo>
                  <a:cubicBezTo>
                    <a:pt x="4752" y="2878"/>
                    <a:pt x="5294" y="2698"/>
                    <a:pt x="5740" y="2360"/>
                  </a:cubicBezTo>
                  <a:cubicBezTo>
                    <a:pt x="5799" y="2314"/>
                    <a:pt x="5820" y="2229"/>
                    <a:pt x="5782" y="2164"/>
                  </a:cubicBezTo>
                  <a:cubicBezTo>
                    <a:pt x="5753" y="2117"/>
                    <a:pt x="5705" y="2092"/>
                    <a:pt x="5656" y="2092"/>
                  </a:cubicBezTo>
                  <a:cubicBezTo>
                    <a:pt x="5624" y="2092"/>
                    <a:pt x="5593" y="2102"/>
                    <a:pt x="5566" y="2122"/>
                  </a:cubicBezTo>
                  <a:cubicBezTo>
                    <a:pt x="5222" y="2385"/>
                    <a:pt x="4810" y="2541"/>
                    <a:pt x="4383" y="2577"/>
                  </a:cubicBezTo>
                  <a:lnTo>
                    <a:pt x="5567" y="1393"/>
                  </a:lnTo>
                  <a:cubicBezTo>
                    <a:pt x="5621" y="1339"/>
                    <a:pt x="5630" y="1253"/>
                    <a:pt x="5583" y="1195"/>
                  </a:cubicBezTo>
                  <a:cubicBezTo>
                    <a:pt x="5553" y="1157"/>
                    <a:pt x="5510" y="1138"/>
                    <a:pt x="5467" y="1138"/>
                  </a:cubicBezTo>
                  <a:cubicBezTo>
                    <a:pt x="5430" y="1138"/>
                    <a:pt x="5392" y="1153"/>
                    <a:pt x="5363" y="1181"/>
                  </a:cubicBezTo>
                  <a:lnTo>
                    <a:pt x="4176" y="2369"/>
                  </a:lnTo>
                  <a:cubicBezTo>
                    <a:pt x="4220" y="1839"/>
                    <a:pt x="4450" y="1338"/>
                    <a:pt x="4830" y="958"/>
                  </a:cubicBezTo>
                  <a:cubicBezTo>
                    <a:pt x="5255" y="532"/>
                    <a:pt x="5836" y="293"/>
                    <a:pt x="6435" y="293"/>
                  </a:cubicBezTo>
                  <a:cubicBezTo>
                    <a:pt x="6443" y="293"/>
                    <a:pt x="6450" y="294"/>
                    <a:pt x="6458" y="294"/>
                  </a:cubicBezTo>
                  <a:cubicBezTo>
                    <a:pt x="6463" y="784"/>
                    <a:pt x="6310" y="1266"/>
                    <a:pt x="6020" y="1659"/>
                  </a:cubicBezTo>
                  <a:cubicBezTo>
                    <a:pt x="5976" y="1720"/>
                    <a:pt x="5979" y="1805"/>
                    <a:pt x="6034" y="1856"/>
                  </a:cubicBezTo>
                  <a:cubicBezTo>
                    <a:pt x="6063" y="1884"/>
                    <a:pt x="6100" y="1897"/>
                    <a:pt x="6136" y="1897"/>
                  </a:cubicBezTo>
                  <a:cubicBezTo>
                    <a:pt x="6181" y="1897"/>
                    <a:pt x="6225" y="1877"/>
                    <a:pt x="6254" y="1838"/>
                  </a:cubicBezTo>
                  <a:cubicBezTo>
                    <a:pt x="6601" y="1367"/>
                    <a:pt x="6777" y="785"/>
                    <a:pt x="6749" y="198"/>
                  </a:cubicBezTo>
                  <a:cubicBezTo>
                    <a:pt x="6744" y="92"/>
                    <a:pt x="6660" y="8"/>
                    <a:pt x="6554" y="3"/>
                  </a:cubicBezTo>
                  <a:cubicBezTo>
                    <a:pt x="6515" y="1"/>
                    <a:pt x="6475" y="0"/>
                    <a:pt x="6436" y="0"/>
                  </a:cubicBezTo>
                  <a:cubicBezTo>
                    <a:pt x="5758" y="0"/>
                    <a:pt x="5103" y="269"/>
                    <a:pt x="4623" y="750"/>
                  </a:cubicBezTo>
                  <a:cubicBezTo>
                    <a:pt x="4115" y="1257"/>
                    <a:pt x="3845" y="1953"/>
                    <a:pt x="3876" y="2669"/>
                  </a:cubicBezTo>
                  <a:lnTo>
                    <a:pt x="3539" y="3006"/>
                  </a:lnTo>
                  <a:lnTo>
                    <a:pt x="3539" y="2234"/>
                  </a:lnTo>
                  <a:cubicBezTo>
                    <a:pt x="3539" y="2159"/>
                    <a:pt x="3484" y="2092"/>
                    <a:pt x="3410" y="2083"/>
                  </a:cubicBezTo>
                  <a:cubicBezTo>
                    <a:pt x="3404" y="2082"/>
                    <a:pt x="3398" y="2082"/>
                    <a:pt x="3392" y="2082"/>
                  </a:cubicBezTo>
                  <a:cubicBezTo>
                    <a:pt x="3311" y="2082"/>
                    <a:pt x="3245" y="2147"/>
                    <a:pt x="3245" y="2228"/>
                  </a:cubicBezTo>
                  <a:lnTo>
                    <a:pt x="3245" y="3006"/>
                  </a:lnTo>
                  <a:lnTo>
                    <a:pt x="2907" y="2669"/>
                  </a:lnTo>
                  <a:cubicBezTo>
                    <a:pt x="2939" y="1953"/>
                    <a:pt x="2668" y="1257"/>
                    <a:pt x="2161" y="750"/>
                  </a:cubicBezTo>
                  <a:cubicBezTo>
                    <a:pt x="1681" y="269"/>
                    <a:pt x="1025" y="0"/>
                    <a:pt x="3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59" name="Google Shape;1326;p76"/>
            <p:cNvSpPr/>
            <p:nvPr/>
          </p:nvSpPr>
          <p:spPr>
            <a:xfrm>
              <a:off x="4067219" y="1907438"/>
              <a:ext cx="48289" cy="121976"/>
            </a:xfrm>
            <a:custGeom>
              <a:avLst/>
              <a:gdLst/>
              <a:ahLst/>
              <a:cxnLst/>
              <a:rect l="l" t="t" r="r" b="b"/>
              <a:pathLst>
                <a:path w="1270" h="3208" extrusionOk="0">
                  <a:moveTo>
                    <a:pt x="635" y="1"/>
                  </a:moveTo>
                  <a:cubicBezTo>
                    <a:pt x="598" y="1"/>
                    <a:pt x="560" y="15"/>
                    <a:pt x="531" y="44"/>
                  </a:cubicBezTo>
                  <a:lnTo>
                    <a:pt x="63" y="513"/>
                  </a:lnTo>
                  <a:cubicBezTo>
                    <a:pt x="9" y="566"/>
                    <a:pt x="0" y="652"/>
                    <a:pt x="47" y="710"/>
                  </a:cubicBezTo>
                  <a:cubicBezTo>
                    <a:pt x="77" y="748"/>
                    <a:pt x="120" y="767"/>
                    <a:pt x="163" y="767"/>
                  </a:cubicBezTo>
                  <a:cubicBezTo>
                    <a:pt x="200" y="767"/>
                    <a:pt x="238" y="753"/>
                    <a:pt x="267" y="724"/>
                  </a:cubicBezTo>
                  <a:lnTo>
                    <a:pt x="488" y="502"/>
                  </a:lnTo>
                  <a:lnTo>
                    <a:pt x="488" y="3054"/>
                  </a:lnTo>
                  <a:cubicBezTo>
                    <a:pt x="488" y="3130"/>
                    <a:pt x="543" y="3197"/>
                    <a:pt x="617" y="3206"/>
                  </a:cubicBezTo>
                  <a:cubicBezTo>
                    <a:pt x="623" y="3207"/>
                    <a:pt x="629" y="3207"/>
                    <a:pt x="635" y="3207"/>
                  </a:cubicBezTo>
                  <a:cubicBezTo>
                    <a:pt x="716" y="3207"/>
                    <a:pt x="782" y="3142"/>
                    <a:pt x="782" y="3061"/>
                  </a:cubicBezTo>
                  <a:lnTo>
                    <a:pt x="782" y="502"/>
                  </a:lnTo>
                  <a:lnTo>
                    <a:pt x="1004" y="724"/>
                  </a:lnTo>
                  <a:cubicBezTo>
                    <a:pt x="1032" y="753"/>
                    <a:pt x="1070" y="768"/>
                    <a:pt x="1107" y="768"/>
                  </a:cubicBezTo>
                  <a:cubicBezTo>
                    <a:pt x="1145" y="768"/>
                    <a:pt x="1183" y="753"/>
                    <a:pt x="1212" y="724"/>
                  </a:cubicBezTo>
                  <a:cubicBezTo>
                    <a:pt x="1269" y="667"/>
                    <a:pt x="1269" y="574"/>
                    <a:pt x="1212" y="517"/>
                  </a:cubicBezTo>
                  <a:lnTo>
                    <a:pt x="739" y="44"/>
                  </a:lnTo>
                  <a:cubicBezTo>
                    <a:pt x="711" y="15"/>
                    <a:pt x="673" y="1"/>
                    <a:pt x="6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60" name="Google Shape;1327;p76"/>
            <p:cNvSpPr/>
            <p:nvPr/>
          </p:nvSpPr>
          <p:spPr>
            <a:xfrm>
              <a:off x="4125279" y="1888997"/>
              <a:ext cx="48289" cy="165892"/>
            </a:xfrm>
            <a:custGeom>
              <a:avLst/>
              <a:gdLst/>
              <a:ahLst/>
              <a:cxnLst/>
              <a:rect l="l" t="t" r="r" b="b"/>
              <a:pathLst>
                <a:path w="1270" h="4363" extrusionOk="0">
                  <a:moveTo>
                    <a:pt x="636" y="1"/>
                  </a:moveTo>
                  <a:cubicBezTo>
                    <a:pt x="598" y="1"/>
                    <a:pt x="561" y="15"/>
                    <a:pt x="532" y="44"/>
                  </a:cubicBezTo>
                  <a:lnTo>
                    <a:pt x="63" y="512"/>
                  </a:lnTo>
                  <a:cubicBezTo>
                    <a:pt x="10" y="565"/>
                    <a:pt x="1" y="650"/>
                    <a:pt x="48" y="710"/>
                  </a:cubicBezTo>
                  <a:cubicBezTo>
                    <a:pt x="77" y="748"/>
                    <a:pt x="120" y="767"/>
                    <a:pt x="163" y="767"/>
                  </a:cubicBezTo>
                  <a:cubicBezTo>
                    <a:pt x="201" y="767"/>
                    <a:pt x="239" y="752"/>
                    <a:pt x="267" y="724"/>
                  </a:cubicBezTo>
                  <a:lnTo>
                    <a:pt x="489" y="502"/>
                  </a:lnTo>
                  <a:lnTo>
                    <a:pt x="489" y="4210"/>
                  </a:lnTo>
                  <a:cubicBezTo>
                    <a:pt x="489" y="4285"/>
                    <a:pt x="543" y="4352"/>
                    <a:pt x="618" y="4361"/>
                  </a:cubicBezTo>
                  <a:cubicBezTo>
                    <a:pt x="624" y="4362"/>
                    <a:pt x="630" y="4362"/>
                    <a:pt x="635" y="4362"/>
                  </a:cubicBezTo>
                  <a:cubicBezTo>
                    <a:pt x="716" y="4362"/>
                    <a:pt x="783" y="4297"/>
                    <a:pt x="783" y="4216"/>
                  </a:cubicBezTo>
                  <a:lnTo>
                    <a:pt x="783" y="502"/>
                  </a:lnTo>
                  <a:lnTo>
                    <a:pt x="1004" y="724"/>
                  </a:lnTo>
                  <a:cubicBezTo>
                    <a:pt x="1033" y="752"/>
                    <a:pt x="1070" y="766"/>
                    <a:pt x="1108" y="766"/>
                  </a:cubicBezTo>
                  <a:cubicBezTo>
                    <a:pt x="1146" y="766"/>
                    <a:pt x="1183" y="752"/>
                    <a:pt x="1213" y="724"/>
                  </a:cubicBezTo>
                  <a:cubicBezTo>
                    <a:pt x="1269" y="666"/>
                    <a:pt x="1269" y="573"/>
                    <a:pt x="1213" y="515"/>
                  </a:cubicBezTo>
                  <a:lnTo>
                    <a:pt x="740" y="44"/>
                  </a:lnTo>
                  <a:cubicBezTo>
                    <a:pt x="711" y="15"/>
                    <a:pt x="674" y="1"/>
                    <a:pt x="6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61" name="Google Shape;1328;p76"/>
            <p:cNvSpPr/>
            <p:nvPr/>
          </p:nvSpPr>
          <p:spPr>
            <a:xfrm>
              <a:off x="4183378" y="1907438"/>
              <a:ext cx="48251" cy="121976"/>
            </a:xfrm>
            <a:custGeom>
              <a:avLst/>
              <a:gdLst/>
              <a:ahLst/>
              <a:cxnLst/>
              <a:rect l="l" t="t" r="r" b="b"/>
              <a:pathLst>
                <a:path w="1269" h="3208" extrusionOk="0">
                  <a:moveTo>
                    <a:pt x="636" y="1"/>
                  </a:moveTo>
                  <a:cubicBezTo>
                    <a:pt x="598" y="1"/>
                    <a:pt x="560" y="15"/>
                    <a:pt x="532" y="44"/>
                  </a:cubicBezTo>
                  <a:lnTo>
                    <a:pt x="63" y="513"/>
                  </a:lnTo>
                  <a:cubicBezTo>
                    <a:pt x="10" y="566"/>
                    <a:pt x="0" y="652"/>
                    <a:pt x="47" y="710"/>
                  </a:cubicBezTo>
                  <a:cubicBezTo>
                    <a:pt x="77" y="748"/>
                    <a:pt x="120" y="767"/>
                    <a:pt x="163" y="767"/>
                  </a:cubicBezTo>
                  <a:cubicBezTo>
                    <a:pt x="201" y="767"/>
                    <a:pt x="238" y="753"/>
                    <a:pt x="267" y="724"/>
                  </a:cubicBezTo>
                  <a:lnTo>
                    <a:pt x="489" y="502"/>
                  </a:lnTo>
                  <a:lnTo>
                    <a:pt x="489" y="3054"/>
                  </a:lnTo>
                  <a:cubicBezTo>
                    <a:pt x="489" y="3130"/>
                    <a:pt x="542" y="3197"/>
                    <a:pt x="617" y="3206"/>
                  </a:cubicBezTo>
                  <a:cubicBezTo>
                    <a:pt x="623" y="3207"/>
                    <a:pt x="629" y="3207"/>
                    <a:pt x="635" y="3207"/>
                  </a:cubicBezTo>
                  <a:cubicBezTo>
                    <a:pt x="716" y="3207"/>
                    <a:pt x="782" y="3142"/>
                    <a:pt x="782" y="3061"/>
                  </a:cubicBezTo>
                  <a:lnTo>
                    <a:pt x="782" y="502"/>
                  </a:lnTo>
                  <a:lnTo>
                    <a:pt x="1004" y="724"/>
                  </a:lnTo>
                  <a:cubicBezTo>
                    <a:pt x="1032" y="753"/>
                    <a:pt x="1070" y="768"/>
                    <a:pt x="1108" y="768"/>
                  </a:cubicBezTo>
                  <a:cubicBezTo>
                    <a:pt x="1145" y="768"/>
                    <a:pt x="1183" y="753"/>
                    <a:pt x="1211" y="724"/>
                  </a:cubicBezTo>
                  <a:cubicBezTo>
                    <a:pt x="1269" y="667"/>
                    <a:pt x="1269" y="574"/>
                    <a:pt x="1211" y="517"/>
                  </a:cubicBezTo>
                  <a:lnTo>
                    <a:pt x="740" y="44"/>
                  </a:lnTo>
                  <a:cubicBezTo>
                    <a:pt x="711" y="15"/>
                    <a:pt x="673" y="1"/>
                    <a:pt x="6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6"/>
                </a:solidFill>
              </a:endParaRPr>
            </a:p>
          </p:txBody>
        </p:sp>
      </p:grpSp>
      <p:grpSp>
        <p:nvGrpSpPr>
          <p:cNvPr id="62" name="Google Shape;1453;p76"/>
          <p:cNvGrpSpPr/>
          <p:nvPr>
            <p:custDataLst>
              <p:tags r:id="rId5"/>
            </p:custDataLst>
          </p:nvPr>
        </p:nvGrpSpPr>
        <p:grpSpPr>
          <a:xfrm>
            <a:off x="5397313" y="2031302"/>
            <a:ext cx="568186" cy="608542"/>
            <a:chOff x="3961859" y="3095870"/>
            <a:chExt cx="375206" cy="381290"/>
          </a:xfrm>
          <a:solidFill>
            <a:schemeClr val="bg1"/>
          </a:solidFill>
        </p:grpSpPr>
        <p:sp>
          <p:nvSpPr>
            <p:cNvPr id="63" name="Google Shape;1454;p76"/>
            <p:cNvSpPr/>
            <p:nvPr/>
          </p:nvSpPr>
          <p:spPr>
            <a:xfrm>
              <a:off x="4084367" y="3095870"/>
              <a:ext cx="129543" cy="130189"/>
            </a:xfrm>
            <a:custGeom>
              <a:avLst/>
              <a:gdLst/>
              <a:ahLst/>
              <a:cxnLst/>
              <a:rect l="l" t="t" r="r" b="b"/>
              <a:pathLst>
                <a:path w="3407" h="3424" extrusionOk="0">
                  <a:moveTo>
                    <a:pt x="1711" y="1"/>
                  </a:moveTo>
                  <a:cubicBezTo>
                    <a:pt x="768" y="1"/>
                    <a:pt x="1" y="768"/>
                    <a:pt x="1" y="1712"/>
                  </a:cubicBezTo>
                  <a:cubicBezTo>
                    <a:pt x="1" y="2656"/>
                    <a:pt x="768" y="3423"/>
                    <a:pt x="1711" y="3423"/>
                  </a:cubicBezTo>
                  <a:cubicBezTo>
                    <a:pt x="2526" y="3423"/>
                    <a:pt x="3232" y="2844"/>
                    <a:pt x="3390" y="2046"/>
                  </a:cubicBezTo>
                  <a:cubicBezTo>
                    <a:pt x="3406" y="1967"/>
                    <a:pt x="3354" y="1889"/>
                    <a:pt x="3275" y="1874"/>
                  </a:cubicBezTo>
                  <a:cubicBezTo>
                    <a:pt x="3265" y="1872"/>
                    <a:pt x="3256" y="1871"/>
                    <a:pt x="3246" y="1871"/>
                  </a:cubicBezTo>
                  <a:cubicBezTo>
                    <a:pt x="3177" y="1871"/>
                    <a:pt x="3116" y="1920"/>
                    <a:pt x="3102" y="1990"/>
                  </a:cubicBezTo>
                  <a:cubicBezTo>
                    <a:pt x="2970" y="2650"/>
                    <a:pt x="2386" y="3129"/>
                    <a:pt x="1711" y="3129"/>
                  </a:cubicBezTo>
                  <a:cubicBezTo>
                    <a:pt x="930" y="3129"/>
                    <a:pt x="295" y="2494"/>
                    <a:pt x="295" y="1712"/>
                  </a:cubicBezTo>
                  <a:cubicBezTo>
                    <a:pt x="295" y="931"/>
                    <a:pt x="930" y="295"/>
                    <a:pt x="1711" y="295"/>
                  </a:cubicBezTo>
                  <a:cubicBezTo>
                    <a:pt x="2364" y="295"/>
                    <a:pt x="2930" y="736"/>
                    <a:pt x="3086" y="1368"/>
                  </a:cubicBezTo>
                  <a:cubicBezTo>
                    <a:pt x="3103" y="1435"/>
                    <a:pt x="3164" y="1479"/>
                    <a:pt x="3230" y="1479"/>
                  </a:cubicBezTo>
                  <a:cubicBezTo>
                    <a:pt x="3242" y="1479"/>
                    <a:pt x="3254" y="1478"/>
                    <a:pt x="3265" y="1475"/>
                  </a:cubicBezTo>
                  <a:cubicBezTo>
                    <a:pt x="3344" y="1455"/>
                    <a:pt x="3392" y="1376"/>
                    <a:pt x="3372" y="1296"/>
                  </a:cubicBezTo>
                  <a:cubicBezTo>
                    <a:pt x="3182" y="534"/>
                    <a:pt x="2499" y="1"/>
                    <a:pt x="17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64" name="Google Shape;1455;p76"/>
            <p:cNvSpPr/>
            <p:nvPr/>
          </p:nvSpPr>
          <p:spPr>
            <a:xfrm>
              <a:off x="4114671" y="3140508"/>
              <a:ext cx="69543" cy="43840"/>
            </a:xfrm>
            <a:custGeom>
              <a:avLst/>
              <a:gdLst/>
              <a:ahLst/>
              <a:cxnLst/>
              <a:rect l="l" t="t" r="r" b="b"/>
              <a:pathLst>
                <a:path w="1829" h="1153" extrusionOk="0">
                  <a:moveTo>
                    <a:pt x="1667" y="1"/>
                  </a:moveTo>
                  <a:cubicBezTo>
                    <a:pt x="1630" y="1"/>
                    <a:pt x="1592" y="15"/>
                    <a:pt x="1564" y="44"/>
                  </a:cubicBezTo>
                  <a:lnTo>
                    <a:pt x="809" y="799"/>
                  </a:lnTo>
                  <a:lnTo>
                    <a:pt x="266" y="255"/>
                  </a:lnTo>
                  <a:cubicBezTo>
                    <a:pt x="237" y="227"/>
                    <a:pt x="200" y="212"/>
                    <a:pt x="162" y="212"/>
                  </a:cubicBezTo>
                  <a:cubicBezTo>
                    <a:pt x="124" y="212"/>
                    <a:pt x="87" y="227"/>
                    <a:pt x="58" y="255"/>
                  </a:cubicBezTo>
                  <a:cubicBezTo>
                    <a:pt x="1" y="313"/>
                    <a:pt x="1" y="406"/>
                    <a:pt x="58" y="463"/>
                  </a:cubicBezTo>
                  <a:lnTo>
                    <a:pt x="705" y="1110"/>
                  </a:lnTo>
                  <a:cubicBezTo>
                    <a:pt x="732" y="1138"/>
                    <a:pt x="770" y="1152"/>
                    <a:pt x="809" y="1152"/>
                  </a:cubicBezTo>
                  <a:cubicBezTo>
                    <a:pt x="847" y="1152"/>
                    <a:pt x="885" y="1138"/>
                    <a:pt x="913" y="1110"/>
                  </a:cubicBezTo>
                  <a:lnTo>
                    <a:pt x="1771" y="252"/>
                  </a:lnTo>
                  <a:cubicBezTo>
                    <a:pt x="1828" y="195"/>
                    <a:pt x="1828" y="102"/>
                    <a:pt x="1771" y="44"/>
                  </a:cubicBezTo>
                  <a:cubicBezTo>
                    <a:pt x="1742" y="15"/>
                    <a:pt x="1705" y="1"/>
                    <a:pt x="16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65" name="Google Shape;1456;p76"/>
            <p:cNvSpPr/>
            <p:nvPr/>
          </p:nvSpPr>
          <p:spPr>
            <a:xfrm>
              <a:off x="3961859" y="3174690"/>
              <a:ext cx="375206" cy="302469"/>
            </a:xfrm>
            <a:custGeom>
              <a:avLst/>
              <a:gdLst/>
              <a:ahLst/>
              <a:cxnLst/>
              <a:rect l="l" t="t" r="r" b="b"/>
              <a:pathLst>
                <a:path w="9868" h="7955" extrusionOk="0">
                  <a:moveTo>
                    <a:pt x="6821" y="1769"/>
                  </a:moveTo>
                  <a:lnTo>
                    <a:pt x="8098" y="3047"/>
                  </a:lnTo>
                  <a:lnTo>
                    <a:pt x="6870" y="4276"/>
                  </a:lnTo>
                  <a:lnTo>
                    <a:pt x="5958" y="3364"/>
                  </a:lnTo>
                  <a:cubicBezTo>
                    <a:pt x="5959" y="3363"/>
                    <a:pt x="5961" y="3363"/>
                    <a:pt x="5963" y="3362"/>
                  </a:cubicBezTo>
                  <a:lnTo>
                    <a:pt x="6726" y="3145"/>
                  </a:lnTo>
                  <a:cubicBezTo>
                    <a:pt x="6804" y="3123"/>
                    <a:pt x="6849" y="3041"/>
                    <a:pt x="6827" y="2963"/>
                  </a:cubicBezTo>
                  <a:cubicBezTo>
                    <a:pt x="6808" y="2899"/>
                    <a:pt x="6749" y="2856"/>
                    <a:pt x="6686" y="2856"/>
                  </a:cubicBezTo>
                  <a:cubicBezTo>
                    <a:pt x="6672" y="2856"/>
                    <a:pt x="6659" y="2858"/>
                    <a:pt x="6645" y="2862"/>
                  </a:cubicBezTo>
                  <a:lnTo>
                    <a:pt x="5883" y="3080"/>
                  </a:lnTo>
                  <a:cubicBezTo>
                    <a:pt x="5851" y="3089"/>
                    <a:pt x="5818" y="3093"/>
                    <a:pt x="5785" y="3093"/>
                  </a:cubicBezTo>
                  <a:cubicBezTo>
                    <a:pt x="5718" y="3093"/>
                    <a:pt x="5651" y="3074"/>
                    <a:pt x="5593" y="3037"/>
                  </a:cubicBezTo>
                  <a:cubicBezTo>
                    <a:pt x="5486" y="2968"/>
                    <a:pt x="5364" y="2934"/>
                    <a:pt x="5243" y="2934"/>
                  </a:cubicBezTo>
                  <a:cubicBezTo>
                    <a:pt x="5075" y="2934"/>
                    <a:pt x="4908" y="2998"/>
                    <a:pt x="4784" y="3123"/>
                  </a:cubicBezTo>
                  <a:lnTo>
                    <a:pt x="4357" y="3549"/>
                  </a:lnTo>
                  <a:cubicBezTo>
                    <a:pt x="4298" y="3609"/>
                    <a:pt x="4218" y="3641"/>
                    <a:pt x="4133" y="3641"/>
                  </a:cubicBezTo>
                  <a:cubicBezTo>
                    <a:pt x="4050" y="3641"/>
                    <a:pt x="3970" y="3609"/>
                    <a:pt x="3911" y="3549"/>
                  </a:cubicBezTo>
                  <a:cubicBezTo>
                    <a:pt x="3787" y="3426"/>
                    <a:pt x="3787" y="3225"/>
                    <a:pt x="3911" y="3102"/>
                  </a:cubicBezTo>
                  <a:lnTo>
                    <a:pt x="4517" y="2494"/>
                  </a:lnTo>
                  <a:cubicBezTo>
                    <a:pt x="4666" y="2346"/>
                    <a:pt x="4864" y="2267"/>
                    <a:pt x="5066" y="2267"/>
                  </a:cubicBezTo>
                  <a:cubicBezTo>
                    <a:pt x="5163" y="2267"/>
                    <a:pt x="5260" y="2285"/>
                    <a:pt x="5354" y="2322"/>
                  </a:cubicBezTo>
                  <a:cubicBezTo>
                    <a:pt x="5482" y="2373"/>
                    <a:pt x="5616" y="2398"/>
                    <a:pt x="5749" y="2398"/>
                  </a:cubicBezTo>
                  <a:cubicBezTo>
                    <a:pt x="6027" y="2398"/>
                    <a:pt x="6300" y="2289"/>
                    <a:pt x="6505" y="2084"/>
                  </a:cubicBezTo>
                  <a:lnTo>
                    <a:pt x="6821" y="1769"/>
                  </a:lnTo>
                  <a:close/>
                  <a:moveTo>
                    <a:pt x="2914" y="4479"/>
                  </a:moveTo>
                  <a:cubicBezTo>
                    <a:pt x="2982" y="4481"/>
                    <a:pt x="3044" y="4509"/>
                    <a:pt x="3090" y="4559"/>
                  </a:cubicBezTo>
                  <a:cubicBezTo>
                    <a:pt x="3178" y="4654"/>
                    <a:pt x="3170" y="4810"/>
                    <a:pt x="3074" y="4906"/>
                  </a:cubicBezTo>
                  <a:lnTo>
                    <a:pt x="2174" y="5807"/>
                  </a:lnTo>
                  <a:cubicBezTo>
                    <a:pt x="2126" y="5854"/>
                    <a:pt x="2063" y="5878"/>
                    <a:pt x="2000" y="5878"/>
                  </a:cubicBezTo>
                  <a:cubicBezTo>
                    <a:pt x="1937" y="5878"/>
                    <a:pt x="1874" y="5854"/>
                    <a:pt x="1827" y="5807"/>
                  </a:cubicBezTo>
                  <a:cubicBezTo>
                    <a:pt x="1731" y="5711"/>
                    <a:pt x="1731" y="5556"/>
                    <a:pt x="1827" y="5460"/>
                  </a:cubicBezTo>
                  <a:lnTo>
                    <a:pt x="2735" y="4551"/>
                  </a:lnTo>
                  <a:cubicBezTo>
                    <a:pt x="2783" y="4505"/>
                    <a:pt x="2843" y="4479"/>
                    <a:pt x="2909" y="4479"/>
                  </a:cubicBezTo>
                  <a:close/>
                  <a:moveTo>
                    <a:pt x="3571" y="4921"/>
                  </a:moveTo>
                  <a:cubicBezTo>
                    <a:pt x="3601" y="4921"/>
                    <a:pt x="3632" y="4926"/>
                    <a:pt x="3660" y="4939"/>
                  </a:cubicBezTo>
                  <a:cubicBezTo>
                    <a:pt x="3830" y="5014"/>
                    <a:pt x="3856" y="5223"/>
                    <a:pt x="3739" y="5339"/>
                  </a:cubicBezTo>
                  <a:lnTo>
                    <a:pt x="2728" y="6351"/>
                  </a:lnTo>
                  <a:cubicBezTo>
                    <a:pt x="2682" y="6397"/>
                    <a:pt x="2620" y="6424"/>
                    <a:pt x="2555" y="6424"/>
                  </a:cubicBezTo>
                  <a:cubicBezTo>
                    <a:pt x="2490" y="6424"/>
                    <a:pt x="2428" y="6397"/>
                    <a:pt x="2381" y="6351"/>
                  </a:cubicBezTo>
                  <a:cubicBezTo>
                    <a:pt x="2313" y="6284"/>
                    <a:pt x="2290" y="6183"/>
                    <a:pt x="2327" y="6085"/>
                  </a:cubicBezTo>
                  <a:cubicBezTo>
                    <a:pt x="2337" y="6057"/>
                    <a:pt x="2355" y="6030"/>
                    <a:pt x="2377" y="6009"/>
                  </a:cubicBezTo>
                  <a:lnTo>
                    <a:pt x="3406" y="4980"/>
                  </a:lnTo>
                  <a:cubicBezTo>
                    <a:pt x="3443" y="4942"/>
                    <a:pt x="3495" y="4921"/>
                    <a:pt x="3548" y="4921"/>
                  </a:cubicBezTo>
                  <a:close/>
                  <a:moveTo>
                    <a:pt x="3952" y="5667"/>
                  </a:moveTo>
                  <a:cubicBezTo>
                    <a:pt x="4017" y="5667"/>
                    <a:pt x="4079" y="5694"/>
                    <a:pt x="4125" y="5741"/>
                  </a:cubicBezTo>
                  <a:cubicBezTo>
                    <a:pt x="4218" y="5837"/>
                    <a:pt x="4217" y="5991"/>
                    <a:pt x="4123" y="6085"/>
                  </a:cubicBezTo>
                  <a:lnTo>
                    <a:pt x="3462" y="6746"/>
                  </a:lnTo>
                  <a:lnTo>
                    <a:pt x="3296" y="6912"/>
                  </a:lnTo>
                  <a:cubicBezTo>
                    <a:pt x="3258" y="6950"/>
                    <a:pt x="3211" y="6976"/>
                    <a:pt x="3160" y="6984"/>
                  </a:cubicBezTo>
                  <a:cubicBezTo>
                    <a:pt x="3146" y="6986"/>
                    <a:pt x="3133" y="6987"/>
                    <a:pt x="3119" y="6987"/>
                  </a:cubicBezTo>
                  <a:cubicBezTo>
                    <a:pt x="3054" y="6987"/>
                    <a:pt x="2992" y="6962"/>
                    <a:pt x="2946" y="6916"/>
                  </a:cubicBezTo>
                  <a:cubicBezTo>
                    <a:pt x="2889" y="6860"/>
                    <a:pt x="2864" y="6781"/>
                    <a:pt x="2877" y="6702"/>
                  </a:cubicBezTo>
                  <a:cubicBezTo>
                    <a:pt x="2885" y="6649"/>
                    <a:pt x="2912" y="6602"/>
                    <a:pt x="2949" y="6565"/>
                  </a:cubicBezTo>
                  <a:lnTo>
                    <a:pt x="3776" y="5738"/>
                  </a:lnTo>
                  <a:cubicBezTo>
                    <a:pt x="3823" y="5692"/>
                    <a:pt x="3884" y="5667"/>
                    <a:pt x="3949" y="5667"/>
                  </a:cubicBezTo>
                  <a:close/>
                  <a:moveTo>
                    <a:pt x="4278" y="6439"/>
                  </a:moveTo>
                  <a:cubicBezTo>
                    <a:pt x="4344" y="6440"/>
                    <a:pt x="4406" y="6466"/>
                    <a:pt x="4452" y="6514"/>
                  </a:cubicBezTo>
                  <a:cubicBezTo>
                    <a:pt x="4544" y="6610"/>
                    <a:pt x="4543" y="6764"/>
                    <a:pt x="4449" y="6859"/>
                  </a:cubicBezTo>
                  <a:lnTo>
                    <a:pt x="4007" y="7301"/>
                  </a:lnTo>
                  <a:cubicBezTo>
                    <a:pt x="3959" y="7348"/>
                    <a:pt x="3897" y="7372"/>
                    <a:pt x="3834" y="7372"/>
                  </a:cubicBezTo>
                  <a:cubicBezTo>
                    <a:pt x="3771" y="7372"/>
                    <a:pt x="3708" y="7348"/>
                    <a:pt x="3660" y="7301"/>
                  </a:cubicBezTo>
                  <a:cubicBezTo>
                    <a:pt x="3565" y="7205"/>
                    <a:pt x="3565" y="7050"/>
                    <a:pt x="3660" y="6954"/>
                  </a:cubicBezTo>
                  <a:lnTo>
                    <a:pt x="4102" y="6511"/>
                  </a:lnTo>
                  <a:cubicBezTo>
                    <a:pt x="4149" y="6464"/>
                    <a:pt x="4212" y="6439"/>
                    <a:pt x="4278" y="6439"/>
                  </a:cubicBezTo>
                  <a:close/>
                  <a:moveTo>
                    <a:pt x="2132" y="516"/>
                  </a:moveTo>
                  <a:lnTo>
                    <a:pt x="3111" y="1495"/>
                  </a:lnTo>
                  <a:lnTo>
                    <a:pt x="2655" y="1950"/>
                  </a:lnTo>
                  <a:cubicBezTo>
                    <a:pt x="2593" y="2012"/>
                    <a:pt x="2599" y="2115"/>
                    <a:pt x="2670" y="2171"/>
                  </a:cubicBezTo>
                  <a:cubicBezTo>
                    <a:pt x="2695" y="2191"/>
                    <a:pt x="2726" y="2201"/>
                    <a:pt x="2756" y="2201"/>
                  </a:cubicBezTo>
                  <a:cubicBezTo>
                    <a:pt x="2797" y="2201"/>
                    <a:pt x="2837" y="2184"/>
                    <a:pt x="2867" y="2154"/>
                  </a:cubicBezTo>
                  <a:lnTo>
                    <a:pt x="3080" y="1942"/>
                  </a:lnTo>
                  <a:lnTo>
                    <a:pt x="3863" y="2724"/>
                  </a:lnTo>
                  <a:lnTo>
                    <a:pt x="3710" y="2876"/>
                  </a:lnTo>
                  <a:cubicBezTo>
                    <a:pt x="3606" y="2980"/>
                    <a:pt x="3539" y="3115"/>
                    <a:pt x="3526" y="3262"/>
                  </a:cubicBezTo>
                  <a:cubicBezTo>
                    <a:pt x="3508" y="3469"/>
                    <a:pt x="3593" y="3665"/>
                    <a:pt x="3756" y="3795"/>
                  </a:cubicBezTo>
                  <a:cubicBezTo>
                    <a:pt x="3849" y="3868"/>
                    <a:pt x="3962" y="3913"/>
                    <a:pt x="4080" y="3924"/>
                  </a:cubicBezTo>
                  <a:cubicBezTo>
                    <a:pt x="4098" y="3925"/>
                    <a:pt x="4117" y="3926"/>
                    <a:pt x="4135" y="3926"/>
                  </a:cubicBezTo>
                  <a:cubicBezTo>
                    <a:pt x="4297" y="3926"/>
                    <a:pt x="4450" y="3863"/>
                    <a:pt x="4565" y="3747"/>
                  </a:cubicBezTo>
                  <a:lnTo>
                    <a:pt x="4987" y="3325"/>
                  </a:lnTo>
                  <a:cubicBezTo>
                    <a:pt x="5056" y="3256"/>
                    <a:pt x="5147" y="3221"/>
                    <a:pt x="5240" y="3221"/>
                  </a:cubicBezTo>
                  <a:cubicBezTo>
                    <a:pt x="5307" y="3221"/>
                    <a:pt x="5374" y="3239"/>
                    <a:pt x="5434" y="3274"/>
                  </a:cubicBezTo>
                  <a:lnTo>
                    <a:pt x="7327" y="5139"/>
                  </a:lnTo>
                  <a:cubicBezTo>
                    <a:pt x="7450" y="5262"/>
                    <a:pt x="7456" y="5462"/>
                    <a:pt x="7342" y="5585"/>
                  </a:cubicBezTo>
                  <a:cubicBezTo>
                    <a:pt x="7283" y="5649"/>
                    <a:pt x="7202" y="5684"/>
                    <a:pt x="7117" y="5686"/>
                  </a:cubicBezTo>
                  <a:cubicBezTo>
                    <a:pt x="7115" y="5686"/>
                    <a:pt x="7114" y="5686"/>
                    <a:pt x="7113" y="5686"/>
                  </a:cubicBezTo>
                  <a:cubicBezTo>
                    <a:pt x="7027" y="5686"/>
                    <a:pt x="6948" y="5654"/>
                    <a:pt x="6888" y="5594"/>
                  </a:cubicBezTo>
                  <a:cubicBezTo>
                    <a:pt x="6859" y="5566"/>
                    <a:pt x="6820" y="5551"/>
                    <a:pt x="6782" y="5551"/>
                  </a:cubicBezTo>
                  <a:cubicBezTo>
                    <a:pt x="6753" y="5551"/>
                    <a:pt x="6725" y="5559"/>
                    <a:pt x="6700" y="5576"/>
                  </a:cubicBezTo>
                  <a:cubicBezTo>
                    <a:pt x="6658" y="5606"/>
                    <a:pt x="6636" y="5652"/>
                    <a:pt x="6636" y="5698"/>
                  </a:cubicBezTo>
                  <a:cubicBezTo>
                    <a:pt x="6636" y="5736"/>
                    <a:pt x="6650" y="5772"/>
                    <a:pt x="6680" y="5801"/>
                  </a:cubicBezTo>
                  <a:cubicBezTo>
                    <a:pt x="6803" y="5925"/>
                    <a:pt x="6803" y="6126"/>
                    <a:pt x="6680" y="6249"/>
                  </a:cubicBezTo>
                  <a:cubicBezTo>
                    <a:pt x="6618" y="6311"/>
                    <a:pt x="6537" y="6342"/>
                    <a:pt x="6456" y="6342"/>
                  </a:cubicBezTo>
                  <a:cubicBezTo>
                    <a:pt x="6375" y="6342"/>
                    <a:pt x="6294" y="6311"/>
                    <a:pt x="6232" y="6249"/>
                  </a:cubicBezTo>
                  <a:cubicBezTo>
                    <a:pt x="6203" y="6220"/>
                    <a:pt x="6166" y="6206"/>
                    <a:pt x="6128" y="6206"/>
                  </a:cubicBezTo>
                  <a:cubicBezTo>
                    <a:pt x="6090" y="6206"/>
                    <a:pt x="6053" y="6220"/>
                    <a:pt x="6024" y="6249"/>
                  </a:cubicBezTo>
                  <a:cubicBezTo>
                    <a:pt x="5996" y="6277"/>
                    <a:pt x="5981" y="6315"/>
                    <a:pt x="5981" y="6353"/>
                  </a:cubicBezTo>
                  <a:cubicBezTo>
                    <a:pt x="5981" y="6390"/>
                    <a:pt x="5996" y="6428"/>
                    <a:pt x="6024" y="6456"/>
                  </a:cubicBezTo>
                  <a:cubicBezTo>
                    <a:pt x="6147" y="6579"/>
                    <a:pt x="6147" y="6780"/>
                    <a:pt x="6024" y="6904"/>
                  </a:cubicBezTo>
                  <a:cubicBezTo>
                    <a:pt x="5962" y="6965"/>
                    <a:pt x="5881" y="6996"/>
                    <a:pt x="5800" y="6996"/>
                  </a:cubicBezTo>
                  <a:cubicBezTo>
                    <a:pt x="5720" y="6996"/>
                    <a:pt x="5639" y="6966"/>
                    <a:pt x="5577" y="6905"/>
                  </a:cubicBezTo>
                  <a:cubicBezTo>
                    <a:pt x="5549" y="6876"/>
                    <a:pt x="5510" y="6861"/>
                    <a:pt x="5472" y="6861"/>
                  </a:cubicBezTo>
                  <a:cubicBezTo>
                    <a:pt x="5439" y="6861"/>
                    <a:pt x="5406" y="6872"/>
                    <a:pt x="5380" y="6894"/>
                  </a:cubicBezTo>
                  <a:cubicBezTo>
                    <a:pt x="5313" y="6949"/>
                    <a:pt x="5309" y="7047"/>
                    <a:pt x="5366" y="7109"/>
                  </a:cubicBezTo>
                  <a:cubicBezTo>
                    <a:pt x="5401" y="7145"/>
                    <a:pt x="5432" y="7187"/>
                    <a:pt x="5447" y="7236"/>
                  </a:cubicBezTo>
                  <a:cubicBezTo>
                    <a:pt x="5491" y="7382"/>
                    <a:pt x="5434" y="7530"/>
                    <a:pt x="5307" y="7608"/>
                  </a:cubicBezTo>
                  <a:cubicBezTo>
                    <a:pt x="5282" y="7623"/>
                    <a:pt x="5254" y="7634"/>
                    <a:pt x="5226" y="7642"/>
                  </a:cubicBezTo>
                  <a:cubicBezTo>
                    <a:pt x="5199" y="7648"/>
                    <a:pt x="5172" y="7651"/>
                    <a:pt x="5146" y="7651"/>
                  </a:cubicBezTo>
                  <a:cubicBezTo>
                    <a:pt x="5061" y="7651"/>
                    <a:pt x="4982" y="7619"/>
                    <a:pt x="4922" y="7559"/>
                  </a:cubicBezTo>
                  <a:lnTo>
                    <a:pt x="4538" y="7175"/>
                  </a:lnTo>
                  <a:lnTo>
                    <a:pt x="4649" y="7065"/>
                  </a:lnTo>
                  <a:cubicBezTo>
                    <a:pt x="4849" y="6865"/>
                    <a:pt x="4865" y="6522"/>
                    <a:pt x="4675" y="6313"/>
                  </a:cubicBezTo>
                  <a:cubicBezTo>
                    <a:pt x="4604" y="6234"/>
                    <a:pt x="4514" y="6181"/>
                    <a:pt x="4416" y="6155"/>
                  </a:cubicBezTo>
                  <a:cubicBezTo>
                    <a:pt x="4521" y="5953"/>
                    <a:pt x="4492" y="5698"/>
                    <a:pt x="4327" y="5526"/>
                  </a:cubicBezTo>
                  <a:cubicBezTo>
                    <a:pt x="4254" y="5451"/>
                    <a:pt x="4162" y="5400"/>
                    <a:pt x="4061" y="5377"/>
                  </a:cubicBezTo>
                  <a:cubicBezTo>
                    <a:pt x="4143" y="5184"/>
                    <a:pt x="4107" y="4950"/>
                    <a:pt x="3954" y="4791"/>
                  </a:cubicBezTo>
                  <a:cubicBezTo>
                    <a:pt x="3852" y="4687"/>
                    <a:pt x="3716" y="4628"/>
                    <a:pt x="3570" y="4627"/>
                  </a:cubicBezTo>
                  <a:lnTo>
                    <a:pt x="3566" y="4627"/>
                  </a:lnTo>
                  <a:cubicBezTo>
                    <a:pt x="3524" y="4627"/>
                    <a:pt x="3482" y="4632"/>
                    <a:pt x="3441" y="4642"/>
                  </a:cubicBezTo>
                  <a:cubicBezTo>
                    <a:pt x="3428" y="4536"/>
                    <a:pt x="3384" y="4435"/>
                    <a:pt x="3306" y="4351"/>
                  </a:cubicBezTo>
                  <a:cubicBezTo>
                    <a:pt x="3206" y="4241"/>
                    <a:pt x="3069" y="4179"/>
                    <a:pt x="2921" y="4176"/>
                  </a:cubicBezTo>
                  <a:cubicBezTo>
                    <a:pt x="2917" y="4175"/>
                    <a:pt x="2913" y="4175"/>
                    <a:pt x="2909" y="4175"/>
                  </a:cubicBezTo>
                  <a:cubicBezTo>
                    <a:pt x="2815" y="4175"/>
                    <a:pt x="2724" y="4199"/>
                    <a:pt x="2645" y="4245"/>
                  </a:cubicBezTo>
                  <a:cubicBezTo>
                    <a:pt x="2614" y="4206"/>
                    <a:pt x="2581" y="4168"/>
                    <a:pt x="2546" y="4133"/>
                  </a:cubicBezTo>
                  <a:lnTo>
                    <a:pt x="1717" y="3305"/>
                  </a:lnTo>
                  <a:lnTo>
                    <a:pt x="2378" y="2643"/>
                  </a:lnTo>
                  <a:cubicBezTo>
                    <a:pt x="2435" y="2586"/>
                    <a:pt x="2435" y="2493"/>
                    <a:pt x="2378" y="2436"/>
                  </a:cubicBezTo>
                  <a:cubicBezTo>
                    <a:pt x="2349" y="2407"/>
                    <a:pt x="2312" y="2392"/>
                    <a:pt x="2274" y="2392"/>
                  </a:cubicBezTo>
                  <a:cubicBezTo>
                    <a:pt x="2237" y="2392"/>
                    <a:pt x="2200" y="2407"/>
                    <a:pt x="2171" y="2436"/>
                  </a:cubicBezTo>
                  <a:lnTo>
                    <a:pt x="1288" y="3317"/>
                  </a:lnTo>
                  <a:lnTo>
                    <a:pt x="310" y="2338"/>
                  </a:lnTo>
                  <a:lnTo>
                    <a:pt x="2132" y="516"/>
                  </a:lnTo>
                  <a:close/>
                  <a:moveTo>
                    <a:pt x="7735" y="0"/>
                  </a:moveTo>
                  <a:cubicBezTo>
                    <a:pt x="7670" y="0"/>
                    <a:pt x="7605" y="25"/>
                    <a:pt x="7556" y="75"/>
                  </a:cubicBezTo>
                  <a:lnTo>
                    <a:pt x="6521" y="1110"/>
                  </a:lnTo>
                  <a:cubicBezTo>
                    <a:pt x="6421" y="1209"/>
                    <a:pt x="6421" y="1370"/>
                    <a:pt x="6521" y="1468"/>
                  </a:cubicBezTo>
                  <a:lnTo>
                    <a:pt x="6613" y="1561"/>
                  </a:lnTo>
                  <a:lnTo>
                    <a:pt x="6298" y="1876"/>
                  </a:lnTo>
                  <a:cubicBezTo>
                    <a:pt x="6149" y="2025"/>
                    <a:pt x="5951" y="2104"/>
                    <a:pt x="5749" y="2104"/>
                  </a:cubicBezTo>
                  <a:cubicBezTo>
                    <a:pt x="5652" y="2104"/>
                    <a:pt x="5555" y="2086"/>
                    <a:pt x="5461" y="2049"/>
                  </a:cubicBezTo>
                  <a:cubicBezTo>
                    <a:pt x="5333" y="1998"/>
                    <a:pt x="5200" y="1973"/>
                    <a:pt x="5067" y="1973"/>
                  </a:cubicBezTo>
                  <a:cubicBezTo>
                    <a:pt x="4788" y="1973"/>
                    <a:pt x="4515" y="2082"/>
                    <a:pt x="4309" y="2287"/>
                  </a:cubicBezTo>
                  <a:lnTo>
                    <a:pt x="4071" y="2527"/>
                  </a:lnTo>
                  <a:lnTo>
                    <a:pt x="3288" y="1743"/>
                  </a:lnTo>
                  <a:lnTo>
                    <a:pt x="3347" y="1684"/>
                  </a:lnTo>
                  <a:cubicBezTo>
                    <a:pt x="3447" y="1586"/>
                    <a:pt x="3447" y="1425"/>
                    <a:pt x="3347" y="1325"/>
                  </a:cubicBezTo>
                  <a:lnTo>
                    <a:pt x="2312" y="290"/>
                  </a:lnTo>
                  <a:cubicBezTo>
                    <a:pt x="2263" y="240"/>
                    <a:pt x="2198" y="216"/>
                    <a:pt x="2133" y="216"/>
                  </a:cubicBezTo>
                  <a:cubicBezTo>
                    <a:pt x="2068" y="216"/>
                    <a:pt x="2003" y="240"/>
                    <a:pt x="1953" y="290"/>
                  </a:cubicBezTo>
                  <a:lnTo>
                    <a:pt x="74" y="2169"/>
                  </a:lnTo>
                  <a:cubicBezTo>
                    <a:pt x="26" y="2216"/>
                    <a:pt x="0" y="2280"/>
                    <a:pt x="0" y="2348"/>
                  </a:cubicBezTo>
                  <a:cubicBezTo>
                    <a:pt x="0" y="2416"/>
                    <a:pt x="26" y="2480"/>
                    <a:pt x="74" y="2528"/>
                  </a:cubicBezTo>
                  <a:lnTo>
                    <a:pt x="1110" y="3563"/>
                  </a:lnTo>
                  <a:cubicBezTo>
                    <a:pt x="1158" y="3611"/>
                    <a:pt x="1221" y="3637"/>
                    <a:pt x="1289" y="3637"/>
                  </a:cubicBezTo>
                  <a:cubicBezTo>
                    <a:pt x="1356" y="3637"/>
                    <a:pt x="1421" y="3611"/>
                    <a:pt x="1468" y="3563"/>
                  </a:cubicBezTo>
                  <a:lnTo>
                    <a:pt x="1510" y="3522"/>
                  </a:lnTo>
                  <a:lnTo>
                    <a:pt x="2338" y="4350"/>
                  </a:lnTo>
                  <a:cubicBezTo>
                    <a:pt x="2370" y="4382"/>
                    <a:pt x="2398" y="4414"/>
                    <a:pt x="2423" y="4448"/>
                  </a:cubicBezTo>
                  <a:lnTo>
                    <a:pt x="1619" y="5253"/>
                  </a:lnTo>
                  <a:cubicBezTo>
                    <a:pt x="1409" y="5463"/>
                    <a:pt x="1409" y="5805"/>
                    <a:pt x="1619" y="6015"/>
                  </a:cubicBezTo>
                  <a:cubicBezTo>
                    <a:pt x="1724" y="6119"/>
                    <a:pt x="1862" y="6172"/>
                    <a:pt x="2000" y="6172"/>
                  </a:cubicBezTo>
                  <a:lnTo>
                    <a:pt x="2016" y="6172"/>
                  </a:lnTo>
                  <a:cubicBezTo>
                    <a:pt x="2016" y="6177"/>
                    <a:pt x="2016" y="6182"/>
                    <a:pt x="2016" y="6187"/>
                  </a:cubicBezTo>
                  <a:cubicBezTo>
                    <a:pt x="2016" y="6332"/>
                    <a:pt x="2072" y="6468"/>
                    <a:pt x="2174" y="6569"/>
                  </a:cubicBezTo>
                  <a:cubicBezTo>
                    <a:pt x="2275" y="6670"/>
                    <a:pt x="2411" y="6727"/>
                    <a:pt x="2555" y="6727"/>
                  </a:cubicBezTo>
                  <a:cubicBezTo>
                    <a:pt x="2561" y="6727"/>
                    <a:pt x="2566" y="6727"/>
                    <a:pt x="2571" y="6726"/>
                  </a:cubicBezTo>
                  <a:lnTo>
                    <a:pt x="2571" y="6726"/>
                  </a:lnTo>
                  <a:cubicBezTo>
                    <a:pt x="2567" y="6869"/>
                    <a:pt x="2619" y="7014"/>
                    <a:pt x="2728" y="7123"/>
                  </a:cubicBezTo>
                  <a:cubicBezTo>
                    <a:pt x="2831" y="7226"/>
                    <a:pt x="2966" y="7281"/>
                    <a:pt x="3110" y="7281"/>
                  </a:cubicBezTo>
                  <a:cubicBezTo>
                    <a:pt x="3179" y="7281"/>
                    <a:pt x="3246" y="7268"/>
                    <a:pt x="3307" y="7243"/>
                  </a:cubicBezTo>
                  <a:cubicBezTo>
                    <a:pt x="3329" y="7341"/>
                    <a:pt x="3378" y="7433"/>
                    <a:pt x="3453" y="7508"/>
                  </a:cubicBezTo>
                  <a:cubicBezTo>
                    <a:pt x="3557" y="7614"/>
                    <a:pt x="3695" y="7666"/>
                    <a:pt x="3833" y="7666"/>
                  </a:cubicBezTo>
                  <a:cubicBezTo>
                    <a:pt x="3971" y="7666"/>
                    <a:pt x="4109" y="7614"/>
                    <a:pt x="4215" y="7508"/>
                  </a:cubicBezTo>
                  <a:lnTo>
                    <a:pt x="4331" y="7393"/>
                  </a:lnTo>
                  <a:lnTo>
                    <a:pt x="4714" y="7776"/>
                  </a:lnTo>
                  <a:cubicBezTo>
                    <a:pt x="4830" y="7892"/>
                    <a:pt x="4983" y="7954"/>
                    <a:pt x="5146" y="7954"/>
                  </a:cubicBezTo>
                  <a:cubicBezTo>
                    <a:pt x="5309" y="7954"/>
                    <a:pt x="5461" y="7892"/>
                    <a:pt x="5576" y="7776"/>
                  </a:cubicBezTo>
                  <a:cubicBezTo>
                    <a:pt x="5693" y="7661"/>
                    <a:pt x="5755" y="7508"/>
                    <a:pt x="5755" y="7345"/>
                  </a:cubicBezTo>
                  <a:cubicBezTo>
                    <a:pt x="5755" y="7329"/>
                    <a:pt x="5755" y="7313"/>
                    <a:pt x="5753" y="7298"/>
                  </a:cubicBezTo>
                  <a:lnTo>
                    <a:pt x="5753" y="7298"/>
                  </a:lnTo>
                  <a:cubicBezTo>
                    <a:pt x="5768" y="7299"/>
                    <a:pt x="5784" y="7299"/>
                    <a:pt x="5799" y="7299"/>
                  </a:cubicBezTo>
                  <a:cubicBezTo>
                    <a:pt x="5956" y="7299"/>
                    <a:pt x="6113" y="7240"/>
                    <a:pt x="6232" y="7121"/>
                  </a:cubicBezTo>
                  <a:cubicBezTo>
                    <a:pt x="6363" y="6990"/>
                    <a:pt x="6421" y="6815"/>
                    <a:pt x="6409" y="6642"/>
                  </a:cubicBezTo>
                  <a:lnTo>
                    <a:pt x="6409" y="6642"/>
                  </a:lnTo>
                  <a:cubicBezTo>
                    <a:pt x="6425" y="6643"/>
                    <a:pt x="6441" y="6644"/>
                    <a:pt x="6457" y="6644"/>
                  </a:cubicBezTo>
                  <a:cubicBezTo>
                    <a:pt x="6613" y="6644"/>
                    <a:pt x="6768" y="6585"/>
                    <a:pt x="6887" y="6466"/>
                  </a:cubicBezTo>
                  <a:cubicBezTo>
                    <a:pt x="7017" y="6335"/>
                    <a:pt x="7077" y="6159"/>
                    <a:pt x="7063" y="5988"/>
                  </a:cubicBezTo>
                  <a:lnTo>
                    <a:pt x="7063" y="5988"/>
                  </a:lnTo>
                  <a:cubicBezTo>
                    <a:pt x="7082" y="5990"/>
                    <a:pt x="7102" y="5990"/>
                    <a:pt x="7121" y="5990"/>
                  </a:cubicBezTo>
                  <a:cubicBezTo>
                    <a:pt x="7288" y="5987"/>
                    <a:pt x="7443" y="5918"/>
                    <a:pt x="7557" y="5795"/>
                  </a:cubicBezTo>
                  <a:cubicBezTo>
                    <a:pt x="7779" y="5558"/>
                    <a:pt x="7768" y="5174"/>
                    <a:pt x="7534" y="4940"/>
                  </a:cubicBezTo>
                  <a:lnTo>
                    <a:pt x="7078" y="4484"/>
                  </a:lnTo>
                  <a:lnTo>
                    <a:pt x="8307" y="3255"/>
                  </a:lnTo>
                  <a:lnTo>
                    <a:pt x="8399" y="3347"/>
                  </a:lnTo>
                  <a:cubicBezTo>
                    <a:pt x="8447" y="3396"/>
                    <a:pt x="8510" y="3422"/>
                    <a:pt x="8578" y="3422"/>
                  </a:cubicBezTo>
                  <a:cubicBezTo>
                    <a:pt x="8646" y="3422"/>
                    <a:pt x="8710" y="3396"/>
                    <a:pt x="8758" y="3347"/>
                  </a:cubicBezTo>
                  <a:lnTo>
                    <a:pt x="9793" y="2312"/>
                  </a:lnTo>
                  <a:cubicBezTo>
                    <a:pt x="9842" y="2264"/>
                    <a:pt x="9868" y="2200"/>
                    <a:pt x="9868" y="2132"/>
                  </a:cubicBezTo>
                  <a:cubicBezTo>
                    <a:pt x="9868" y="2064"/>
                    <a:pt x="9842" y="2001"/>
                    <a:pt x="9793" y="1954"/>
                  </a:cubicBezTo>
                  <a:lnTo>
                    <a:pt x="9315" y="1474"/>
                  </a:lnTo>
                  <a:cubicBezTo>
                    <a:pt x="9286" y="1445"/>
                    <a:pt x="9248" y="1431"/>
                    <a:pt x="9210" y="1431"/>
                  </a:cubicBezTo>
                  <a:cubicBezTo>
                    <a:pt x="9173" y="1431"/>
                    <a:pt x="9135" y="1445"/>
                    <a:pt x="9106" y="1474"/>
                  </a:cubicBezTo>
                  <a:cubicBezTo>
                    <a:pt x="9049" y="1531"/>
                    <a:pt x="9049" y="1624"/>
                    <a:pt x="9106" y="1682"/>
                  </a:cubicBezTo>
                  <a:lnTo>
                    <a:pt x="9557" y="2132"/>
                  </a:lnTo>
                  <a:lnTo>
                    <a:pt x="8578" y="3111"/>
                  </a:lnTo>
                  <a:lnTo>
                    <a:pt x="6756" y="1290"/>
                  </a:lnTo>
                  <a:lnTo>
                    <a:pt x="7735" y="311"/>
                  </a:lnTo>
                  <a:lnTo>
                    <a:pt x="8621" y="1197"/>
                  </a:lnTo>
                  <a:cubicBezTo>
                    <a:pt x="8650" y="1225"/>
                    <a:pt x="8688" y="1240"/>
                    <a:pt x="8725" y="1240"/>
                  </a:cubicBezTo>
                  <a:cubicBezTo>
                    <a:pt x="8763" y="1240"/>
                    <a:pt x="8801" y="1225"/>
                    <a:pt x="8829" y="1197"/>
                  </a:cubicBezTo>
                  <a:cubicBezTo>
                    <a:pt x="8887" y="1140"/>
                    <a:pt x="8887" y="1047"/>
                    <a:pt x="8829" y="990"/>
                  </a:cubicBezTo>
                  <a:lnTo>
                    <a:pt x="7914" y="75"/>
                  </a:lnTo>
                  <a:cubicBezTo>
                    <a:pt x="7865" y="25"/>
                    <a:pt x="7800" y="0"/>
                    <a:pt x="77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6"/>
                </a:solidFill>
              </a:endParaRPr>
            </a:p>
          </p:txBody>
        </p:sp>
      </p:grpSp>
      <p:cxnSp>
        <p:nvCxnSpPr>
          <p:cNvPr id="67" name="Connecteur droit 66"/>
          <p:cNvCxnSpPr/>
          <p:nvPr>
            <p:custDataLst>
              <p:tags r:id="rId6"/>
            </p:custDataLst>
          </p:nvPr>
        </p:nvCxnSpPr>
        <p:spPr>
          <a:xfrm>
            <a:off x="440821" y="3276924"/>
            <a:ext cx="4283204" cy="6060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/>
          <p:cNvCxnSpPr/>
          <p:nvPr>
            <p:custDataLst>
              <p:tags r:id="rId7"/>
            </p:custDataLst>
          </p:nvPr>
        </p:nvCxnSpPr>
        <p:spPr>
          <a:xfrm flipV="1">
            <a:off x="4805141" y="3194113"/>
            <a:ext cx="3907831" cy="6888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Flèche vers le bas 70"/>
          <p:cNvSpPr/>
          <p:nvPr>
            <p:custDataLst>
              <p:tags r:id="rId8"/>
            </p:custDataLst>
          </p:nvPr>
        </p:nvSpPr>
        <p:spPr>
          <a:xfrm>
            <a:off x="4432741" y="3870160"/>
            <a:ext cx="663684" cy="4742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3" name="Rectangle 72"/>
          <p:cNvSpPr/>
          <p:nvPr>
            <p:custDataLst>
              <p:tags r:id="rId9"/>
            </p:custDataLst>
          </p:nvPr>
        </p:nvSpPr>
        <p:spPr>
          <a:xfrm>
            <a:off x="3485386" y="4275120"/>
            <a:ext cx="2558394" cy="76944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5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tserrat" panose="020B0604020202020204" charset="0"/>
              </a:rPr>
              <a:t>PDIRSC</a:t>
            </a:r>
            <a:endParaRPr lang="fr-FR" sz="5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Montserrat" panose="020B0604020202020204" charset="0"/>
            </a:endParaRPr>
          </a:p>
        </p:txBody>
      </p:sp>
      <p:grpSp>
        <p:nvGrpSpPr>
          <p:cNvPr id="53" name="Groupe 7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54" name="Rectangle 53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55" name="Image 9" descr="Gatineau_logo_Blanc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8" name="Espace réservé du numéro de diapositive 3"/>
          <p:cNvSpPr txBox="1">
            <a:spLocks/>
          </p:cNvSpPr>
          <p:nvPr>
            <p:custDataLst>
              <p:tags r:id="rId11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25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70" name="Connecteur droit 69"/>
          <p:cNvCxnSpPr/>
          <p:nvPr>
            <p:custDataLst>
              <p:tags r:id="rId12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itre 1"/>
          <p:cNvSpPr txBox="1">
            <a:spLocks/>
          </p:cNvSpPr>
          <p:nvPr>
            <p:custDataLst>
              <p:tags r:id="rId13"/>
            </p:custDataLst>
          </p:nvPr>
        </p:nvSpPr>
        <p:spPr>
          <a:xfrm>
            <a:off x="700015" y="572710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Stratégies de déploiement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endParaRPr lang="fr-CA" sz="1800" b="0" dirty="0">
              <a:solidFill>
                <a:srgbClr val="74B6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49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24"/>
          <p:cNvSpPr txBox="1"/>
          <p:nvPr>
            <p:custDataLst>
              <p:tags r:id="rId1"/>
            </p:custDataLst>
          </p:nvPr>
        </p:nvSpPr>
        <p:spPr>
          <a:xfrm>
            <a:off x="6087687" y="1615933"/>
            <a:ext cx="2317355" cy="1203782"/>
          </a:xfrm>
          <a:prstGeom prst="rect">
            <a:avLst/>
          </a:prstGeom>
          <a:noFill/>
        </p:spPr>
        <p:txBody>
          <a:bodyPr wrap="square" lIns="0" tIns="72000" rIns="0" bIns="0" rtlCol="0">
            <a:spAutoFit/>
          </a:bodyPr>
          <a:lstStyle/>
          <a:p>
            <a:pPr>
              <a:spcAft>
                <a:spcPts val="900"/>
              </a:spcAft>
            </a:pPr>
            <a:r>
              <a:rPr lang="fr-CA" sz="1100" b="1" dirty="0" smtClean="0">
                <a:latin typeface="Montserrat" panose="020B0604020202020204" charset="0"/>
              </a:rPr>
              <a:t>Milieu de vie communautaire défini selon la démographie </a:t>
            </a:r>
            <a:br>
              <a:rPr lang="fr-CA" sz="1100" b="1" dirty="0" smtClean="0">
                <a:latin typeface="Montserrat" panose="020B0604020202020204" charset="0"/>
              </a:rPr>
            </a:br>
            <a:r>
              <a:rPr lang="fr-CA" sz="1100" b="1" dirty="0" smtClean="0">
                <a:latin typeface="Montserrat" panose="020B0604020202020204" charset="0"/>
              </a:rPr>
              <a:t>et la sociologie</a:t>
            </a:r>
          </a:p>
          <a:p>
            <a:r>
              <a:rPr lang="fr-CA" sz="1100" b="1" dirty="0" smtClean="0">
                <a:latin typeface="Montserrat" panose="020B0604020202020204" charset="0"/>
              </a:rPr>
              <a:t>Vie récréative et sociale </a:t>
            </a:r>
            <a:br>
              <a:rPr lang="fr-CA" sz="1100" b="1" dirty="0" smtClean="0">
                <a:latin typeface="Montserrat" panose="020B0604020202020204" charset="0"/>
              </a:rPr>
            </a:br>
            <a:r>
              <a:rPr lang="fr-CA" sz="1100" b="1" dirty="0" smtClean="0">
                <a:latin typeface="Montserrat" panose="020B0604020202020204" charset="0"/>
              </a:rPr>
              <a:t>en pratique libre et organisée, individuelle et associative</a:t>
            </a:r>
            <a:endParaRPr lang="fr-CA" sz="1100" b="1" dirty="0">
              <a:latin typeface="Montserrat" panose="020B0604020202020204" charset="0"/>
            </a:endParaRPr>
          </a:p>
        </p:txBody>
      </p:sp>
      <p:sp>
        <p:nvSpPr>
          <p:cNvPr id="18" name="TextBox 42"/>
          <p:cNvSpPr txBox="1"/>
          <p:nvPr>
            <p:custDataLst>
              <p:tags r:id="rId2"/>
            </p:custDataLst>
          </p:nvPr>
        </p:nvSpPr>
        <p:spPr>
          <a:xfrm>
            <a:off x="6148076" y="3268511"/>
            <a:ext cx="2576824" cy="865228"/>
          </a:xfrm>
          <a:prstGeom prst="rect">
            <a:avLst/>
          </a:prstGeom>
          <a:noFill/>
        </p:spPr>
        <p:txBody>
          <a:bodyPr wrap="square" lIns="0" tIns="72000" rIns="0" bIns="0" rtlCol="0" anchor="t" anchorCtr="0">
            <a:spAutoFit/>
          </a:bodyPr>
          <a:lstStyle/>
          <a:p>
            <a:pPr>
              <a:spcAft>
                <a:spcPts val="900"/>
              </a:spcAft>
            </a:pPr>
            <a:r>
              <a:rPr lang="fr-CA" sz="1100" b="1" dirty="0" smtClean="0">
                <a:latin typeface="Montserrat" panose="020B0604020202020204" charset="0"/>
              </a:rPr>
              <a:t>Plusieurs villes ou types </a:t>
            </a:r>
            <a:br>
              <a:rPr lang="fr-CA" sz="1100" b="1" dirty="0" smtClean="0">
                <a:latin typeface="Montserrat" panose="020B0604020202020204" charset="0"/>
              </a:rPr>
            </a:br>
            <a:r>
              <a:rPr lang="fr-CA" sz="1100" b="1" dirty="0" smtClean="0">
                <a:latin typeface="Montserrat" panose="020B0604020202020204" charset="0"/>
              </a:rPr>
              <a:t>de communautés cohabitent</a:t>
            </a:r>
          </a:p>
          <a:p>
            <a:r>
              <a:rPr lang="fr-CA" sz="1100" b="1" dirty="0" smtClean="0">
                <a:latin typeface="Montserrat" panose="020B0604020202020204" charset="0"/>
              </a:rPr>
              <a:t>Compétition, performance, pratique spécialisée et polyvalente</a:t>
            </a:r>
            <a:endParaRPr lang="fr-CA" sz="1100" b="1" dirty="0">
              <a:latin typeface="Montserrat" panose="020B0604020202020204" charset="0"/>
            </a:endParaRPr>
          </a:p>
        </p:txBody>
      </p:sp>
      <p:sp>
        <p:nvSpPr>
          <p:cNvPr id="19" name="TextBox 46"/>
          <p:cNvSpPr txBox="1"/>
          <p:nvPr>
            <p:custDataLst>
              <p:tags r:id="rId3"/>
            </p:custDataLst>
          </p:nvPr>
        </p:nvSpPr>
        <p:spPr>
          <a:xfrm>
            <a:off x="599972" y="3281066"/>
            <a:ext cx="2208632" cy="1034505"/>
          </a:xfrm>
          <a:prstGeom prst="rect">
            <a:avLst/>
          </a:prstGeom>
          <a:noFill/>
        </p:spPr>
        <p:txBody>
          <a:bodyPr wrap="square" lIns="0" tIns="72000" rIns="0" bIns="0" rtlCol="0" anchor="t" anchorCtr="0">
            <a:spAutoFit/>
          </a:bodyPr>
          <a:lstStyle/>
          <a:p>
            <a:pPr algn="r">
              <a:spcAft>
                <a:spcPts val="900"/>
              </a:spcAft>
            </a:pPr>
            <a:r>
              <a:rPr lang="fr-CA" sz="1100" b="1" dirty="0" smtClean="0">
                <a:latin typeface="Montserrat" panose="020B0604020202020204" charset="0"/>
              </a:rPr>
              <a:t>Pratique de l’excellence </a:t>
            </a:r>
            <a:br>
              <a:rPr lang="fr-CA" sz="1100" b="1" dirty="0" smtClean="0">
                <a:latin typeface="Montserrat" panose="020B0604020202020204" charset="0"/>
              </a:rPr>
            </a:br>
            <a:r>
              <a:rPr lang="fr-CA" sz="1100" b="1" dirty="0" smtClean="0">
                <a:latin typeface="Montserrat" panose="020B0604020202020204" charset="0"/>
              </a:rPr>
              <a:t>ou groupe très spécialisé </a:t>
            </a:r>
            <a:br>
              <a:rPr lang="fr-CA" sz="1100" b="1" dirty="0" smtClean="0">
                <a:latin typeface="Montserrat" panose="020B0604020202020204" charset="0"/>
              </a:rPr>
            </a:br>
            <a:r>
              <a:rPr lang="fr-CA" sz="1100" b="1" dirty="0" smtClean="0">
                <a:latin typeface="Montserrat" panose="020B0604020202020204" charset="0"/>
              </a:rPr>
              <a:t>et infrastructures afférentes</a:t>
            </a:r>
          </a:p>
          <a:p>
            <a:pPr algn="r"/>
            <a:r>
              <a:rPr lang="fr-CA" sz="1100" b="1" dirty="0" smtClean="0">
                <a:latin typeface="Montserrat" panose="020B0604020202020204" charset="0"/>
              </a:rPr>
              <a:t>Signature stratégique récréotouristique</a:t>
            </a:r>
            <a:endParaRPr lang="fr-CA" sz="1100" b="1" dirty="0">
              <a:latin typeface="Montserrat" panose="020B0604020202020204" charset="0"/>
            </a:endParaRPr>
          </a:p>
        </p:txBody>
      </p:sp>
      <p:sp>
        <p:nvSpPr>
          <p:cNvPr id="22" name="TextBox 19"/>
          <p:cNvSpPr txBox="1"/>
          <p:nvPr>
            <p:custDataLst>
              <p:tags r:id="rId4"/>
            </p:custDataLst>
          </p:nvPr>
        </p:nvSpPr>
        <p:spPr>
          <a:xfrm>
            <a:off x="744855" y="1613300"/>
            <a:ext cx="2063749" cy="1070856"/>
          </a:xfrm>
          <a:prstGeom prst="rect">
            <a:avLst/>
          </a:prstGeom>
          <a:noFill/>
        </p:spPr>
        <p:txBody>
          <a:bodyPr wrap="square" lIns="0" tIns="72000" rIns="0" bIns="0" rtlCol="0">
            <a:spAutoFit/>
          </a:bodyPr>
          <a:lstStyle/>
          <a:p>
            <a:pPr algn="r">
              <a:spcAft>
                <a:spcPts val="900"/>
              </a:spcAft>
            </a:pPr>
            <a:r>
              <a:rPr lang="fr-CA" sz="1100" b="1" dirty="0" smtClean="0">
                <a:latin typeface="Montserrat" panose="020B0604020202020204" charset="0"/>
              </a:rPr>
              <a:t>Prolongement </a:t>
            </a:r>
            <a:br>
              <a:rPr lang="fr-CA" sz="1100" b="1" dirty="0" smtClean="0">
                <a:latin typeface="Montserrat" panose="020B0604020202020204" charset="0"/>
              </a:rPr>
            </a:br>
            <a:r>
              <a:rPr lang="fr-CA" sz="1100" b="1" dirty="0" smtClean="0">
                <a:latin typeface="Montserrat" panose="020B0604020202020204" charset="0"/>
              </a:rPr>
              <a:t>des milieux de résidence, de travail, troisième lieu</a:t>
            </a:r>
          </a:p>
          <a:p>
            <a:pPr algn="r"/>
            <a:r>
              <a:rPr lang="fr-CA" sz="1100" b="1" dirty="0" smtClean="0">
                <a:latin typeface="Montserrat" panose="020B0604020202020204" charset="0"/>
              </a:rPr>
              <a:t>Pratique libre </a:t>
            </a:r>
            <a:br>
              <a:rPr lang="fr-CA" sz="1100" b="1" dirty="0" smtClean="0">
                <a:latin typeface="Montserrat" panose="020B0604020202020204" charset="0"/>
              </a:rPr>
            </a:br>
            <a:r>
              <a:rPr lang="fr-CA" sz="1100" b="1" dirty="0" smtClean="0">
                <a:latin typeface="Montserrat" panose="020B0604020202020204" charset="0"/>
              </a:rPr>
              <a:t>et activité quotidienne</a:t>
            </a:r>
            <a:endParaRPr lang="fr-CA" sz="1100" b="1" dirty="0">
              <a:latin typeface="Montserrat" panose="020B0604020202020204" charset="0"/>
            </a:endParaRPr>
          </a:p>
        </p:txBody>
      </p:sp>
      <p:grpSp>
        <p:nvGrpSpPr>
          <p:cNvPr id="23" name="Groupe 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24" name="Rectangle 23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25" name="Image 9" descr="Gatineau_logo_Blanc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Espace réservé du numéro de diapositive 3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26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8" name="Connecteur droit 27"/>
          <p:cNvCxnSpPr/>
          <p:nvPr>
            <p:custDataLst>
              <p:tags r:id="rId7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e 28"/>
          <p:cNvGrpSpPr/>
          <p:nvPr>
            <p:custDataLst>
              <p:tags r:id="rId8"/>
            </p:custDataLst>
          </p:nvPr>
        </p:nvGrpSpPr>
        <p:grpSpPr>
          <a:xfrm>
            <a:off x="368634" y="1389561"/>
            <a:ext cx="8088588" cy="2569137"/>
            <a:chOff x="368634" y="1389561"/>
            <a:chExt cx="8088588" cy="2569137"/>
          </a:xfrm>
        </p:grpSpPr>
        <p:grpSp>
          <p:nvGrpSpPr>
            <p:cNvPr id="30" name="Groupe 29"/>
            <p:cNvGrpSpPr/>
            <p:nvPr/>
          </p:nvGrpSpPr>
          <p:grpSpPr>
            <a:xfrm>
              <a:off x="368634" y="1598570"/>
              <a:ext cx="8088588" cy="1682496"/>
              <a:chOff x="368634" y="1598570"/>
              <a:chExt cx="8088588" cy="1682496"/>
            </a:xfrm>
          </p:grpSpPr>
          <p:sp>
            <p:nvSpPr>
              <p:cNvPr id="39" name="Freeform 39"/>
              <p:cNvSpPr/>
              <p:nvPr>
                <p:custDataLst>
                  <p:tags r:id="rId18"/>
                </p:custDataLst>
              </p:nvPr>
            </p:nvSpPr>
            <p:spPr>
              <a:xfrm>
                <a:off x="5465151" y="1605859"/>
                <a:ext cx="2992071" cy="309234"/>
              </a:xfrm>
              <a:custGeom>
                <a:avLst/>
                <a:gdLst>
                  <a:gd name="connsiteX0" fmla="*/ 0 w 3444240"/>
                  <a:gd name="connsiteY0" fmla="*/ 568960 h 568960"/>
                  <a:gd name="connsiteX1" fmla="*/ 690880 w 3444240"/>
                  <a:gd name="connsiteY1" fmla="*/ 0 h 568960"/>
                  <a:gd name="connsiteX2" fmla="*/ 3444240 w 3444240"/>
                  <a:gd name="connsiteY2" fmla="*/ 0 h 56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44240" h="568960">
                    <a:moveTo>
                      <a:pt x="0" y="568960"/>
                    </a:moveTo>
                    <a:lnTo>
                      <a:pt x="690880" y="0"/>
                    </a:lnTo>
                    <a:lnTo>
                      <a:pt x="3444240" y="0"/>
                    </a:lnTo>
                  </a:path>
                </a:pathLst>
              </a:cu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oval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40" name="Freeform 41"/>
              <p:cNvSpPr/>
              <p:nvPr>
                <p:custDataLst>
                  <p:tags r:id="rId19"/>
                </p:custDataLst>
              </p:nvPr>
            </p:nvSpPr>
            <p:spPr>
              <a:xfrm flipV="1">
                <a:off x="5465151" y="3039853"/>
                <a:ext cx="2992071" cy="241213"/>
              </a:xfrm>
              <a:custGeom>
                <a:avLst/>
                <a:gdLst>
                  <a:gd name="connsiteX0" fmla="*/ 0 w 3444240"/>
                  <a:gd name="connsiteY0" fmla="*/ 568960 h 568960"/>
                  <a:gd name="connsiteX1" fmla="*/ 690880 w 3444240"/>
                  <a:gd name="connsiteY1" fmla="*/ 0 h 568960"/>
                  <a:gd name="connsiteX2" fmla="*/ 3444240 w 3444240"/>
                  <a:gd name="connsiteY2" fmla="*/ 0 h 56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44240" h="568960">
                    <a:moveTo>
                      <a:pt x="0" y="568960"/>
                    </a:moveTo>
                    <a:lnTo>
                      <a:pt x="690880" y="0"/>
                    </a:lnTo>
                    <a:lnTo>
                      <a:pt x="3444240" y="0"/>
                    </a:lnTo>
                  </a:path>
                </a:pathLst>
              </a:cu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oval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41" name="Freeform 44"/>
              <p:cNvSpPr/>
              <p:nvPr>
                <p:custDataLst>
                  <p:tags r:id="rId20"/>
                </p:custDataLst>
              </p:nvPr>
            </p:nvSpPr>
            <p:spPr>
              <a:xfrm flipH="1">
                <a:off x="368634" y="1598570"/>
                <a:ext cx="3076007" cy="338997"/>
              </a:xfrm>
              <a:custGeom>
                <a:avLst/>
                <a:gdLst>
                  <a:gd name="connsiteX0" fmla="*/ 0 w 3444240"/>
                  <a:gd name="connsiteY0" fmla="*/ 568960 h 568960"/>
                  <a:gd name="connsiteX1" fmla="*/ 690880 w 3444240"/>
                  <a:gd name="connsiteY1" fmla="*/ 0 h 568960"/>
                  <a:gd name="connsiteX2" fmla="*/ 3444240 w 3444240"/>
                  <a:gd name="connsiteY2" fmla="*/ 0 h 56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44240" h="568960">
                    <a:moveTo>
                      <a:pt x="0" y="568960"/>
                    </a:moveTo>
                    <a:lnTo>
                      <a:pt x="690880" y="0"/>
                    </a:lnTo>
                    <a:lnTo>
                      <a:pt x="3444240" y="0"/>
                    </a:lnTo>
                  </a:path>
                </a:pathLst>
              </a:cu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oval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r"/>
                <a:endParaRPr lang="fr-CA" dirty="0"/>
              </a:p>
            </p:txBody>
          </p:sp>
          <p:sp>
            <p:nvSpPr>
              <p:cNvPr id="42" name="Freeform 45"/>
              <p:cNvSpPr/>
              <p:nvPr>
                <p:custDataLst>
                  <p:tags r:id="rId21"/>
                </p:custDataLst>
              </p:nvPr>
            </p:nvSpPr>
            <p:spPr>
              <a:xfrm flipH="1" flipV="1">
                <a:off x="368635" y="2974683"/>
                <a:ext cx="3076006" cy="293828"/>
              </a:xfrm>
              <a:custGeom>
                <a:avLst/>
                <a:gdLst>
                  <a:gd name="connsiteX0" fmla="*/ 0 w 3444240"/>
                  <a:gd name="connsiteY0" fmla="*/ 568960 h 568960"/>
                  <a:gd name="connsiteX1" fmla="*/ 690880 w 3444240"/>
                  <a:gd name="connsiteY1" fmla="*/ 0 h 568960"/>
                  <a:gd name="connsiteX2" fmla="*/ 3444240 w 3444240"/>
                  <a:gd name="connsiteY2" fmla="*/ 0 h 56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44240" h="568960">
                    <a:moveTo>
                      <a:pt x="0" y="568960"/>
                    </a:moveTo>
                    <a:lnTo>
                      <a:pt x="690880" y="0"/>
                    </a:lnTo>
                    <a:lnTo>
                      <a:pt x="3444240" y="0"/>
                    </a:lnTo>
                  </a:path>
                </a:pathLst>
              </a:cu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oval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r"/>
                <a:endParaRPr lang="fr-CA" dirty="0"/>
              </a:p>
            </p:txBody>
          </p:sp>
        </p:grpSp>
        <p:grpSp>
          <p:nvGrpSpPr>
            <p:cNvPr id="31" name="Groupe 30"/>
            <p:cNvGrpSpPr/>
            <p:nvPr/>
          </p:nvGrpSpPr>
          <p:grpSpPr>
            <a:xfrm>
              <a:off x="3097362" y="1389561"/>
              <a:ext cx="2715068" cy="2569137"/>
              <a:chOff x="3066807" y="1384084"/>
              <a:chExt cx="2715068" cy="2569137"/>
            </a:xfrm>
          </p:grpSpPr>
          <p:sp>
            <p:nvSpPr>
              <p:cNvPr id="32" name="Oval 4"/>
              <p:cNvSpPr/>
              <p:nvPr>
                <p:custDataLst>
                  <p:tags r:id="rId11"/>
                </p:custDataLst>
              </p:nvPr>
            </p:nvSpPr>
            <p:spPr>
              <a:xfrm>
                <a:off x="3222942" y="1540219"/>
                <a:ext cx="2389297" cy="2389297"/>
              </a:xfrm>
              <a:prstGeom prst="ellipse">
                <a:avLst/>
              </a:prstGeom>
              <a:noFill/>
              <a:ln w="19050" cmpd="sng">
                <a:solidFill>
                  <a:schemeClr val="accent1"/>
                </a:solidFill>
              </a:ln>
              <a:effectLst/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2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3" name="Freeform 5"/>
              <p:cNvSpPr/>
              <p:nvPr>
                <p:custDataLst>
                  <p:tags r:id="rId12"/>
                </p:custDataLst>
              </p:nvPr>
            </p:nvSpPr>
            <p:spPr>
              <a:xfrm>
                <a:off x="3066807" y="1384084"/>
                <a:ext cx="1147239" cy="1147239"/>
              </a:xfrm>
              <a:custGeom>
                <a:avLst/>
                <a:gdLst>
                  <a:gd name="connsiteX0" fmla="*/ 0 w 1147239"/>
                  <a:gd name="connsiteY0" fmla="*/ 573620 h 1147239"/>
                  <a:gd name="connsiteX1" fmla="*/ 573620 w 1147239"/>
                  <a:gd name="connsiteY1" fmla="*/ 0 h 1147239"/>
                  <a:gd name="connsiteX2" fmla="*/ 1147240 w 1147239"/>
                  <a:gd name="connsiteY2" fmla="*/ 573620 h 1147239"/>
                  <a:gd name="connsiteX3" fmla="*/ 573620 w 1147239"/>
                  <a:gd name="connsiteY3" fmla="*/ 1147240 h 1147239"/>
                  <a:gd name="connsiteX4" fmla="*/ 0 w 1147239"/>
                  <a:gd name="connsiteY4" fmla="*/ 573620 h 114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7239" h="1147239">
                    <a:moveTo>
                      <a:pt x="0" y="573620"/>
                    </a:moveTo>
                    <a:cubicBezTo>
                      <a:pt x="0" y="256818"/>
                      <a:pt x="256818" y="0"/>
                      <a:pt x="573620" y="0"/>
                    </a:cubicBezTo>
                    <a:cubicBezTo>
                      <a:pt x="890422" y="0"/>
                      <a:pt x="1147240" y="256818"/>
                      <a:pt x="1147240" y="573620"/>
                    </a:cubicBezTo>
                    <a:cubicBezTo>
                      <a:pt x="1147240" y="890422"/>
                      <a:pt x="890422" y="1147240"/>
                      <a:pt x="573620" y="1147240"/>
                    </a:cubicBezTo>
                    <a:cubicBezTo>
                      <a:pt x="256818" y="1147240"/>
                      <a:pt x="0" y="890422"/>
                      <a:pt x="0" y="573620"/>
                    </a:cubicBezTo>
                    <a:close/>
                  </a:path>
                </a:pathLst>
              </a:custGeom>
              <a:solidFill>
                <a:schemeClr val="accent1"/>
              </a:solidFill>
              <a:effectLst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none" lIns="0" tIns="0" rIns="0" bIns="72000" numCol="1" spcCol="1270" anchor="ctr" anchorCtr="0">
                <a:noAutofit/>
              </a:bodyPr>
              <a:lstStyle/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1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1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Milieu de vie 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1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Quotidien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95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(Quartier)</a:t>
                </a:r>
              </a:p>
            </p:txBody>
          </p:sp>
          <p:sp>
            <p:nvSpPr>
              <p:cNvPr id="34" name="Freeform 6"/>
              <p:cNvSpPr/>
              <p:nvPr>
                <p:custDataLst>
                  <p:tags r:id="rId13"/>
                </p:custDataLst>
              </p:nvPr>
            </p:nvSpPr>
            <p:spPr>
              <a:xfrm>
                <a:off x="4621135" y="1384084"/>
                <a:ext cx="1147239" cy="1147239"/>
              </a:xfrm>
              <a:custGeom>
                <a:avLst/>
                <a:gdLst>
                  <a:gd name="connsiteX0" fmla="*/ 0 w 1147239"/>
                  <a:gd name="connsiteY0" fmla="*/ 573620 h 1147239"/>
                  <a:gd name="connsiteX1" fmla="*/ 573620 w 1147239"/>
                  <a:gd name="connsiteY1" fmla="*/ 0 h 1147239"/>
                  <a:gd name="connsiteX2" fmla="*/ 1147240 w 1147239"/>
                  <a:gd name="connsiteY2" fmla="*/ 573620 h 1147239"/>
                  <a:gd name="connsiteX3" fmla="*/ 573620 w 1147239"/>
                  <a:gd name="connsiteY3" fmla="*/ 1147240 h 1147239"/>
                  <a:gd name="connsiteX4" fmla="*/ 0 w 1147239"/>
                  <a:gd name="connsiteY4" fmla="*/ 573620 h 114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7239" h="1147239">
                    <a:moveTo>
                      <a:pt x="0" y="573620"/>
                    </a:moveTo>
                    <a:cubicBezTo>
                      <a:pt x="0" y="256818"/>
                      <a:pt x="256818" y="0"/>
                      <a:pt x="573620" y="0"/>
                    </a:cubicBezTo>
                    <a:cubicBezTo>
                      <a:pt x="890422" y="0"/>
                      <a:pt x="1147240" y="256818"/>
                      <a:pt x="1147240" y="573620"/>
                    </a:cubicBezTo>
                    <a:cubicBezTo>
                      <a:pt x="1147240" y="890422"/>
                      <a:pt x="890422" y="1147240"/>
                      <a:pt x="573620" y="1147240"/>
                    </a:cubicBezTo>
                    <a:cubicBezTo>
                      <a:pt x="256818" y="1147240"/>
                      <a:pt x="0" y="890422"/>
                      <a:pt x="0" y="573620"/>
                    </a:cubicBezTo>
                    <a:close/>
                  </a:path>
                </a:pathLst>
              </a:custGeom>
              <a:solidFill>
                <a:schemeClr val="accent3"/>
              </a:solidFill>
              <a:effectLst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none" lIns="0" tIns="0" rIns="0" bIns="72000" numCol="1" spcCol="1270" anchor="ctr" anchorCtr="0">
                <a:noAutofit/>
              </a:bodyPr>
              <a:lstStyle/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2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1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Communauté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100" dirty="0">
                    <a:solidFill>
                      <a:srgbClr val="FFFFFF"/>
                    </a:solidFill>
                    <a:latin typeface="Montserrat" panose="020B0604020202020204" charset="0"/>
                  </a:rPr>
                  <a:t>d</a:t>
                </a:r>
                <a:r>
                  <a:rPr lang="fr-CA" sz="11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e proximité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95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(Village urbain)</a:t>
                </a:r>
              </a:p>
            </p:txBody>
          </p:sp>
          <p:sp>
            <p:nvSpPr>
              <p:cNvPr id="35" name="Freeform 7"/>
              <p:cNvSpPr/>
              <p:nvPr>
                <p:custDataLst>
                  <p:tags r:id="rId14"/>
                </p:custDataLst>
              </p:nvPr>
            </p:nvSpPr>
            <p:spPr>
              <a:xfrm>
                <a:off x="3080308" y="2805982"/>
                <a:ext cx="1147239" cy="1147239"/>
              </a:xfrm>
              <a:custGeom>
                <a:avLst/>
                <a:gdLst>
                  <a:gd name="connsiteX0" fmla="*/ 0 w 1147239"/>
                  <a:gd name="connsiteY0" fmla="*/ 573620 h 1147239"/>
                  <a:gd name="connsiteX1" fmla="*/ 573620 w 1147239"/>
                  <a:gd name="connsiteY1" fmla="*/ 0 h 1147239"/>
                  <a:gd name="connsiteX2" fmla="*/ 1147240 w 1147239"/>
                  <a:gd name="connsiteY2" fmla="*/ 573620 h 1147239"/>
                  <a:gd name="connsiteX3" fmla="*/ 573620 w 1147239"/>
                  <a:gd name="connsiteY3" fmla="*/ 1147240 h 1147239"/>
                  <a:gd name="connsiteX4" fmla="*/ 0 w 1147239"/>
                  <a:gd name="connsiteY4" fmla="*/ 573620 h 114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7239" h="1147239">
                    <a:moveTo>
                      <a:pt x="0" y="573620"/>
                    </a:moveTo>
                    <a:cubicBezTo>
                      <a:pt x="0" y="256818"/>
                      <a:pt x="256818" y="0"/>
                      <a:pt x="573620" y="0"/>
                    </a:cubicBezTo>
                    <a:cubicBezTo>
                      <a:pt x="890422" y="0"/>
                      <a:pt x="1147240" y="256818"/>
                      <a:pt x="1147240" y="573620"/>
                    </a:cubicBezTo>
                    <a:cubicBezTo>
                      <a:pt x="1147240" y="890422"/>
                      <a:pt x="890422" y="1147240"/>
                      <a:pt x="573620" y="1147240"/>
                    </a:cubicBezTo>
                    <a:cubicBezTo>
                      <a:pt x="256818" y="1147240"/>
                      <a:pt x="0" y="890422"/>
                      <a:pt x="0" y="573620"/>
                    </a:cubicBezTo>
                    <a:close/>
                  </a:path>
                </a:pathLst>
              </a:custGeom>
              <a:solidFill>
                <a:schemeClr val="accent5"/>
              </a:solidFill>
              <a:effectLst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none" lIns="0" tIns="0" rIns="0" bIns="108000" numCol="1" spcCol="1270" anchor="ctr" anchorCtr="0">
                <a:noAutofit/>
              </a:bodyPr>
              <a:lstStyle/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4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1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Municipalité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100" dirty="0">
                    <a:solidFill>
                      <a:srgbClr val="FFFFFF"/>
                    </a:solidFill>
                    <a:latin typeface="Montserrat" panose="020B0604020202020204" charset="0"/>
                  </a:rPr>
                  <a:t>e</a:t>
                </a:r>
                <a:r>
                  <a:rPr lang="fr-CA" sz="11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t région</a:t>
                </a:r>
                <a:endParaRPr lang="fr-CA" sz="1100" dirty="0">
                  <a:solidFill>
                    <a:srgbClr val="FFFFFF"/>
                  </a:solidFill>
                  <a:latin typeface="Montserrat" panose="020B0604020202020204" charset="0"/>
                </a:endParaRPr>
              </a:p>
            </p:txBody>
          </p:sp>
          <p:sp>
            <p:nvSpPr>
              <p:cNvPr id="36" name="Freeform 8"/>
              <p:cNvSpPr/>
              <p:nvPr>
                <p:custDataLst>
                  <p:tags r:id="rId15"/>
                </p:custDataLst>
              </p:nvPr>
            </p:nvSpPr>
            <p:spPr>
              <a:xfrm>
                <a:off x="4634636" y="2805982"/>
                <a:ext cx="1147239" cy="1147239"/>
              </a:xfrm>
              <a:custGeom>
                <a:avLst/>
                <a:gdLst>
                  <a:gd name="connsiteX0" fmla="*/ 0 w 1147239"/>
                  <a:gd name="connsiteY0" fmla="*/ 573620 h 1147239"/>
                  <a:gd name="connsiteX1" fmla="*/ 573620 w 1147239"/>
                  <a:gd name="connsiteY1" fmla="*/ 0 h 1147239"/>
                  <a:gd name="connsiteX2" fmla="*/ 1147240 w 1147239"/>
                  <a:gd name="connsiteY2" fmla="*/ 573620 h 1147239"/>
                  <a:gd name="connsiteX3" fmla="*/ 573620 w 1147239"/>
                  <a:gd name="connsiteY3" fmla="*/ 1147240 h 1147239"/>
                  <a:gd name="connsiteX4" fmla="*/ 0 w 1147239"/>
                  <a:gd name="connsiteY4" fmla="*/ 573620 h 114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7239" h="1147239">
                    <a:moveTo>
                      <a:pt x="0" y="573620"/>
                    </a:moveTo>
                    <a:cubicBezTo>
                      <a:pt x="0" y="256818"/>
                      <a:pt x="256818" y="0"/>
                      <a:pt x="573620" y="0"/>
                    </a:cubicBezTo>
                    <a:cubicBezTo>
                      <a:pt x="890422" y="0"/>
                      <a:pt x="1147240" y="256818"/>
                      <a:pt x="1147240" y="573620"/>
                    </a:cubicBezTo>
                    <a:cubicBezTo>
                      <a:pt x="1147240" y="890422"/>
                      <a:pt x="890422" y="1147240"/>
                      <a:pt x="573620" y="1147240"/>
                    </a:cubicBezTo>
                    <a:cubicBezTo>
                      <a:pt x="256818" y="1147240"/>
                      <a:pt x="0" y="890422"/>
                      <a:pt x="0" y="57362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none" lIns="0" tIns="0" rIns="0" bIns="72000" numCol="1" spcCol="1270" anchor="ctr" anchorCtr="0">
                <a:noAutofit/>
              </a:bodyPr>
              <a:lstStyle/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3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1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Communauté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100" dirty="0">
                    <a:solidFill>
                      <a:srgbClr val="FFFFFF"/>
                    </a:solidFill>
                    <a:latin typeface="Montserrat" panose="020B0604020202020204" charset="0"/>
                  </a:rPr>
                  <a:t>d</a:t>
                </a:r>
                <a:r>
                  <a:rPr lang="fr-CA" sz="11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e services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95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(Secteurs)</a:t>
                </a:r>
              </a:p>
            </p:txBody>
          </p:sp>
          <p:cxnSp>
            <p:nvCxnSpPr>
              <p:cNvPr id="37" name="Straight Connector 49"/>
              <p:cNvCxnSpPr/>
              <p:nvPr>
                <p:custDataLst>
                  <p:tags r:id="rId16"/>
                </p:custDataLst>
              </p:nvPr>
            </p:nvCxnSpPr>
            <p:spPr>
              <a:xfrm>
                <a:off x="4420129" y="1553766"/>
                <a:ext cx="0" cy="2362200"/>
              </a:xfrm>
              <a:prstGeom prst="line">
                <a:avLst/>
              </a:prstGeom>
              <a:ln w="3175" cmpd="sng">
                <a:solidFill>
                  <a:schemeClr val="tx1">
                    <a:alpha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51"/>
              <p:cNvCxnSpPr/>
              <p:nvPr>
                <p:custDataLst>
                  <p:tags r:id="rId17"/>
                </p:custDataLst>
              </p:nvPr>
            </p:nvCxnSpPr>
            <p:spPr>
              <a:xfrm rot="5400000">
                <a:off x="4417589" y="1553766"/>
                <a:ext cx="0" cy="2362200"/>
              </a:xfrm>
              <a:prstGeom prst="line">
                <a:avLst/>
              </a:prstGeom>
              <a:ln w="3175" cmpd="sng">
                <a:solidFill>
                  <a:schemeClr val="tx1">
                    <a:alpha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3" name="Titre 1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700015" y="572710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Stratégies de déploiement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1. Niveaux de services*</a:t>
            </a:r>
            <a:endParaRPr lang="fr-CA" sz="1800" b="0" dirty="0">
              <a:solidFill>
                <a:srgbClr val="74B6A7"/>
              </a:solidFill>
            </a:endParaRPr>
          </a:p>
        </p:txBody>
      </p:sp>
      <p:sp>
        <p:nvSpPr>
          <p:cNvPr id="44" name="ZoneTexte 43"/>
          <p:cNvSpPr txBox="1"/>
          <p:nvPr>
            <p:custDataLst>
              <p:tags r:id="rId10"/>
            </p:custDataLst>
          </p:nvPr>
        </p:nvSpPr>
        <p:spPr>
          <a:xfrm>
            <a:off x="643255" y="4704870"/>
            <a:ext cx="8497570" cy="26161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just"/>
            <a:r>
              <a:rPr lang="fr-CA" sz="1100" dirty="0" smtClean="0">
                <a:solidFill>
                  <a:schemeClr val="accent2"/>
                </a:solidFill>
              </a:rPr>
              <a:t>*Adapté de l’Association québécoise du loisir municipal </a:t>
            </a:r>
            <a:r>
              <a:rPr lang="fr-CA" sz="900" dirty="0" smtClean="0">
                <a:solidFill>
                  <a:schemeClr val="accent2"/>
                </a:solidFill>
              </a:rPr>
              <a:t>(AQLM</a:t>
            </a:r>
            <a:r>
              <a:rPr lang="fr-CA" sz="900" dirty="0">
                <a:solidFill>
                  <a:schemeClr val="accent2"/>
                </a:solidFill>
              </a:rPr>
              <a:t>)</a:t>
            </a:r>
            <a:r>
              <a:rPr lang="fr-CA" sz="1100" dirty="0">
                <a:solidFill>
                  <a:schemeClr val="accent2"/>
                </a:solidFill>
              </a:rPr>
              <a:t>, 2019/ Adopté par le conseil municipal le 28 janvier 2020 </a:t>
            </a:r>
            <a:r>
              <a:rPr lang="fr-CA" sz="900" dirty="0">
                <a:solidFill>
                  <a:schemeClr val="accent2"/>
                </a:solidFill>
              </a:rPr>
              <a:t>(CM‑2020‑113) </a:t>
            </a:r>
          </a:p>
        </p:txBody>
      </p:sp>
    </p:spTree>
    <p:extLst>
      <p:ext uri="{BB962C8B-B14F-4D97-AF65-F5344CB8AC3E}">
        <p14:creationId xmlns:p14="http://schemas.microsoft.com/office/powerpoint/2010/main" val="371611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13"/>
          <p:cNvSpPr/>
          <p:nvPr>
            <p:custDataLst>
              <p:tags r:id="rId1"/>
            </p:custDataLst>
          </p:nvPr>
        </p:nvSpPr>
        <p:spPr>
          <a:xfrm>
            <a:off x="2365908" y="2539799"/>
            <a:ext cx="2436252" cy="1858029"/>
          </a:xfrm>
          <a:custGeom>
            <a:avLst/>
            <a:gdLst>
              <a:gd name="connsiteX0" fmla="*/ 0 w 7484302"/>
              <a:gd name="connsiteY0" fmla="*/ 0 h 1951372"/>
              <a:gd name="connsiteX1" fmla="*/ 4991622 w 7484302"/>
              <a:gd name="connsiteY1" fmla="*/ 1772433 h 1951372"/>
              <a:gd name="connsiteX2" fmla="*/ 7484302 w 7484302"/>
              <a:gd name="connsiteY2" fmla="*/ 1797485 h 1951372"/>
              <a:gd name="connsiteX0" fmla="*/ 0 w 7484302"/>
              <a:gd name="connsiteY0" fmla="*/ 0 h 1951372"/>
              <a:gd name="connsiteX1" fmla="*/ 4991622 w 7484302"/>
              <a:gd name="connsiteY1" fmla="*/ 1772433 h 1951372"/>
              <a:gd name="connsiteX2" fmla="*/ 7484302 w 7484302"/>
              <a:gd name="connsiteY2" fmla="*/ 1797485 h 1951372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5862181"/>
              <a:gd name="connsiteY0" fmla="*/ 0 h 1753644"/>
              <a:gd name="connsiteX1" fmla="*/ 5862181 w 5862181"/>
              <a:gd name="connsiteY1" fmla="*/ 1753644 h 175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62181" h="1753644">
                <a:moveTo>
                  <a:pt x="0" y="0"/>
                </a:moveTo>
                <a:cubicBezTo>
                  <a:pt x="2670131" y="73069"/>
                  <a:pt x="3098105" y="1743206"/>
                  <a:pt x="5862181" y="1753644"/>
                </a:cubicBezTo>
              </a:path>
            </a:pathLst>
          </a:custGeom>
          <a:noFill/>
          <a:ln w="76200">
            <a:gradFill>
              <a:gsLst>
                <a:gs pos="0">
                  <a:schemeClr val="accent1">
                    <a:lumMod val="75000"/>
                  </a:schemeClr>
                </a:gs>
                <a:gs pos="11000">
                  <a:schemeClr val="accent1"/>
                </a:gs>
                <a:gs pos="95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0" scaled="0"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18"/>
          <p:cNvSpPr/>
          <p:nvPr>
            <p:custDataLst>
              <p:tags r:id="rId2"/>
            </p:custDataLst>
          </p:nvPr>
        </p:nvSpPr>
        <p:spPr>
          <a:xfrm rot="185345" flipV="1">
            <a:off x="2382608" y="4113200"/>
            <a:ext cx="2368056" cy="398426"/>
          </a:xfrm>
          <a:custGeom>
            <a:avLst/>
            <a:gdLst>
              <a:gd name="connsiteX0" fmla="*/ 0 w 7484302"/>
              <a:gd name="connsiteY0" fmla="*/ 0 h 1951372"/>
              <a:gd name="connsiteX1" fmla="*/ 4991622 w 7484302"/>
              <a:gd name="connsiteY1" fmla="*/ 1772433 h 1951372"/>
              <a:gd name="connsiteX2" fmla="*/ 7484302 w 7484302"/>
              <a:gd name="connsiteY2" fmla="*/ 1797485 h 1951372"/>
              <a:gd name="connsiteX0" fmla="*/ 0 w 7484302"/>
              <a:gd name="connsiteY0" fmla="*/ 0 h 1951372"/>
              <a:gd name="connsiteX1" fmla="*/ 4991622 w 7484302"/>
              <a:gd name="connsiteY1" fmla="*/ 1772433 h 1951372"/>
              <a:gd name="connsiteX2" fmla="*/ 7484302 w 7484302"/>
              <a:gd name="connsiteY2" fmla="*/ 1797485 h 1951372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5862181"/>
              <a:gd name="connsiteY0" fmla="*/ 0 h 1753644"/>
              <a:gd name="connsiteX1" fmla="*/ 5862181 w 5862181"/>
              <a:gd name="connsiteY1" fmla="*/ 1753644 h 175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62181" h="1753644">
                <a:moveTo>
                  <a:pt x="0" y="0"/>
                </a:moveTo>
                <a:cubicBezTo>
                  <a:pt x="2670131" y="73069"/>
                  <a:pt x="3098105" y="1743206"/>
                  <a:pt x="5862181" y="1753644"/>
                </a:cubicBezTo>
              </a:path>
            </a:pathLst>
          </a:cu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e 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11" name="Rectangle 10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12" name="Image 9" descr="Gatineau_logo_Blanc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4" name="Picture 2" descr="Woman Asking Question At Neighborhood Meeting In Community Center  COMMUNITY stock pictures, royalty-free photos &amp; image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62" y="1883126"/>
            <a:ext cx="2519363" cy="1981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ce réservé du numéro de diapositive 3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27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5" name="Connecteur droit 14"/>
          <p:cNvCxnSpPr/>
          <p:nvPr>
            <p:custDataLst>
              <p:tags r:id="rId6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e 15"/>
          <p:cNvGrpSpPr/>
          <p:nvPr>
            <p:custDataLst>
              <p:tags r:id="rId7"/>
            </p:custDataLst>
          </p:nvPr>
        </p:nvGrpSpPr>
        <p:grpSpPr>
          <a:xfrm>
            <a:off x="999866" y="1687530"/>
            <a:ext cx="5341729" cy="2885596"/>
            <a:chOff x="1175965" y="1575349"/>
            <a:chExt cx="7227361" cy="2885596"/>
          </a:xfrm>
        </p:grpSpPr>
        <p:sp>
          <p:nvSpPr>
            <p:cNvPr id="17" name="Freeform 13"/>
            <p:cNvSpPr/>
            <p:nvPr>
              <p:custDataLst>
                <p:tags r:id="rId10"/>
              </p:custDataLst>
            </p:nvPr>
          </p:nvSpPr>
          <p:spPr>
            <a:xfrm>
              <a:off x="2941919" y="2333240"/>
              <a:ext cx="3390542" cy="253775"/>
            </a:xfrm>
            <a:custGeom>
              <a:avLst/>
              <a:gdLst>
                <a:gd name="connsiteX0" fmla="*/ 0 w 7484302"/>
                <a:gd name="connsiteY0" fmla="*/ 0 h 1951372"/>
                <a:gd name="connsiteX1" fmla="*/ 4991622 w 7484302"/>
                <a:gd name="connsiteY1" fmla="*/ 1772433 h 1951372"/>
                <a:gd name="connsiteX2" fmla="*/ 7484302 w 7484302"/>
                <a:gd name="connsiteY2" fmla="*/ 1797485 h 1951372"/>
                <a:gd name="connsiteX0" fmla="*/ 0 w 7484302"/>
                <a:gd name="connsiteY0" fmla="*/ 0 h 1951372"/>
                <a:gd name="connsiteX1" fmla="*/ 4991622 w 7484302"/>
                <a:gd name="connsiteY1" fmla="*/ 1772433 h 1951372"/>
                <a:gd name="connsiteX2" fmla="*/ 7484302 w 7484302"/>
                <a:gd name="connsiteY2" fmla="*/ 1797485 h 1951372"/>
                <a:gd name="connsiteX0" fmla="*/ 0 w 7484302"/>
                <a:gd name="connsiteY0" fmla="*/ 0 h 1797485"/>
                <a:gd name="connsiteX1" fmla="*/ 7484302 w 7484302"/>
                <a:gd name="connsiteY1" fmla="*/ 1797485 h 1797485"/>
                <a:gd name="connsiteX0" fmla="*/ 0 w 7484302"/>
                <a:gd name="connsiteY0" fmla="*/ 0 h 1797485"/>
                <a:gd name="connsiteX1" fmla="*/ 7484302 w 7484302"/>
                <a:gd name="connsiteY1" fmla="*/ 1797485 h 1797485"/>
                <a:gd name="connsiteX0" fmla="*/ 0 w 7484302"/>
                <a:gd name="connsiteY0" fmla="*/ 0 h 1797485"/>
                <a:gd name="connsiteX1" fmla="*/ 7484302 w 7484302"/>
                <a:gd name="connsiteY1" fmla="*/ 1797485 h 1797485"/>
                <a:gd name="connsiteX0" fmla="*/ 0 w 5862181"/>
                <a:gd name="connsiteY0" fmla="*/ 0 h 1753644"/>
                <a:gd name="connsiteX1" fmla="*/ 5862181 w 5862181"/>
                <a:gd name="connsiteY1" fmla="*/ 1753644 h 1753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62181" h="1753644">
                  <a:moveTo>
                    <a:pt x="0" y="0"/>
                  </a:moveTo>
                  <a:cubicBezTo>
                    <a:pt x="2670131" y="73069"/>
                    <a:pt x="3098105" y="1743206"/>
                    <a:pt x="5862181" y="1753644"/>
                  </a:cubicBezTo>
                </a:path>
              </a:pathLst>
            </a:custGeom>
            <a:noFill/>
            <a:ln w="76200">
              <a:gradFill>
                <a:gsLst>
                  <a:gs pos="0">
                    <a:schemeClr val="accent1">
                      <a:lumMod val="75000"/>
                    </a:schemeClr>
                  </a:gs>
                  <a:gs pos="11000">
                    <a:schemeClr val="accent1"/>
                  </a:gs>
                  <a:gs pos="95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3"/>
            <p:cNvSpPr/>
            <p:nvPr>
              <p:custDataLst>
                <p:tags r:id="rId11"/>
              </p:custDataLst>
            </p:nvPr>
          </p:nvSpPr>
          <p:spPr>
            <a:xfrm>
              <a:off x="2928948" y="2397294"/>
              <a:ext cx="3475320" cy="1060218"/>
            </a:xfrm>
            <a:custGeom>
              <a:avLst/>
              <a:gdLst>
                <a:gd name="connsiteX0" fmla="*/ 0 w 7484302"/>
                <a:gd name="connsiteY0" fmla="*/ 0 h 1951372"/>
                <a:gd name="connsiteX1" fmla="*/ 4991622 w 7484302"/>
                <a:gd name="connsiteY1" fmla="*/ 1772433 h 1951372"/>
                <a:gd name="connsiteX2" fmla="*/ 7484302 w 7484302"/>
                <a:gd name="connsiteY2" fmla="*/ 1797485 h 1951372"/>
                <a:gd name="connsiteX0" fmla="*/ 0 w 7484302"/>
                <a:gd name="connsiteY0" fmla="*/ 0 h 1951372"/>
                <a:gd name="connsiteX1" fmla="*/ 4991622 w 7484302"/>
                <a:gd name="connsiteY1" fmla="*/ 1772433 h 1951372"/>
                <a:gd name="connsiteX2" fmla="*/ 7484302 w 7484302"/>
                <a:gd name="connsiteY2" fmla="*/ 1797485 h 1951372"/>
                <a:gd name="connsiteX0" fmla="*/ 0 w 7484302"/>
                <a:gd name="connsiteY0" fmla="*/ 0 h 1797485"/>
                <a:gd name="connsiteX1" fmla="*/ 7484302 w 7484302"/>
                <a:gd name="connsiteY1" fmla="*/ 1797485 h 1797485"/>
                <a:gd name="connsiteX0" fmla="*/ 0 w 7484302"/>
                <a:gd name="connsiteY0" fmla="*/ 0 h 1797485"/>
                <a:gd name="connsiteX1" fmla="*/ 7484302 w 7484302"/>
                <a:gd name="connsiteY1" fmla="*/ 1797485 h 1797485"/>
                <a:gd name="connsiteX0" fmla="*/ 0 w 7484302"/>
                <a:gd name="connsiteY0" fmla="*/ 0 h 1797485"/>
                <a:gd name="connsiteX1" fmla="*/ 7484302 w 7484302"/>
                <a:gd name="connsiteY1" fmla="*/ 1797485 h 1797485"/>
                <a:gd name="connsiteX0" fmla="*/ 0 w 5862181"/>
                <a:gd name="connsiteY0" fmla="*/ 0 h 1753644"/>
                <a:gd name="connsiteX1" fmla="*/ 5862181 w 5862181"/>
                <a:gd name="connsiteY1" fmla="*/ 1753644 h 1753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62181" h="1753644">
                  <a:moveTo>
                    <a:pt x="0" y="0"/>
                  </a:moveTo>
                  <a:cubicBezTo>
                    <a:pt x="2670131" y="73069"/>
                    <a:pt x="3098105" y="1743206"/>
                    <a:pt x="5862181" y="1753644"/>
                  </a:cubicBezTo>
                </a:path>
              </a:pathLst>
            </a:custGeom>
            <a:noFill/>
            <a:ln w="76200">
              <a:gradFill>
                <a:gsLst>
                  <a:gs pos="0">
                    <a:schemeClr val="accent1">
                      <a:lumMod val="75000"/>
                    </a:schemeClr>
                  </a:gs>
                  <a:gs pos="11000">
                    <a:schemeClr val="accent1"/>
                  </a:gs>
                  <a:gs pos="95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73"/>
            <p:cNvSpPr/>
            <p:nvPr>
              <p:custDataLst>
                <p:tags r:id="rId12"/>
              </p:custDataLst>
            </p:nvPr>
          </p:nvSpPr>
          <p:spPr>
            <a:xfrm flipV="1">
              <a:off x="2896944" y="2359539"/>
              <a:ext cx="3413348" cy="807069"/>
            </a:xfrm>
            <a:custGeom>
              <a:avLst/>
              <a:gdLst>
                <a:gd name="connsiteX0" fmla="*/ 0 w 7484302"/>
                <a:gd name="connsiteY0" fmla="*/ 0 h 1951372"/>
                <a:gd name="connsiteX1" fmla="*/ 4991622 w 7484302"/>
                <a:gd name="connsiteY1" fmla="*/ 1772433 h 1951372"/>
                <a:gd name="connsiteX2" fmla="*/ 7484302 w 7484302"/>
                <a:gd name="connsiteY2" fmla="*/ 1797485 h 1951372"/>
                <a:gd name="connsiteX0" fmla="*/ 0 w 7484302"/>
                <a:gd name="connsiteY0" fmla="*/ 0 h 1951372"/>
                <a:gd name="connsiteX1" fmla="*/ 4991622 w 7484302"/>
                <a:gd name="connsiteY1" fmla="*/ 1772433 h 1951372"/>
                <a:gd name="connsiteX2" fmla="*/ 7484302 w 7484302"/>
                <a:gd name="connsiteY2" fmla="*/ 1797485 h 1951372"/>
                <a:gd name="connsiteX0" fmla="*/ 0 w 7484302"/>
                <a:gd name="connsiteY0" fmla="*/ 0 h 1797485"/>
                <a:gd name="connsiteX1" fmla="*/ 7484302 w 7484302"/>
                <a:gd name="connsiteY1" fmla="*/ 1797485 h 1797485"/>
                <a:gd name="connsiteX0" fmla="*/ 0 w 7484302"/>
                <a:gd name="connsiteY0" fmla="*/ 0 h 1797485"/>
                <a:gd name="connsiteX1" fmla="*/ 7484302 w 7484302"/>
                <a:gd name="connsiteY1" fmla="*/ 1797485 h 1797485"/>
                <a:gd name="connsiteX0" fmla="*/ 0 w 7484302"/>
                <a:gd name="connsiteY0" fmla="*/ 0 h 1797485"/>
                <a:gd name="connsiteX1" fmla="*/ 7484302 w 7484302"/>
                <a:gd name="connsiteY1" fmla="*/ 1797485 h 1797485"/>
                <a:gd name="connsiteX0" fmla="*/ 0 w 5862181"/>
                <a:gd name="connsiteY0" fmla="*/ 0 h 1753644"/>
                <a:gd name="connsiteX1" fmla="*/ 5862181 w 5862181"/>
                <a:gd name="connsiteY1" fmla="*/ 1753644 h 1753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62181" h="1753644">
                  <a:moveTo>
                    <a:pt x="0" y="0"/>
                  </a:moveTo>
                  <a:cubicBezTo>
                    <a:pt x="2670131" y="73069"/>
                    <a:pt x="3098105" y="1743206"/>
                    <a:pt x="5862181" y="1753644"/>
                  </a:cubicBezTo>
                </a:path>
              </a:pathLst>
            </a:custGeom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18"/>
            <p:cNvSpPr/>
            <p:nvPr>
              <p:custDataLst>
                <p:tags r:id="rId13"/>
              </p:custDataLst>
            </p:nvPr>
          </p:nvSpPr>
          <p:spPr>
            <a:xfrm rot="185345" flipV="1">
              <a:off x="2824460" y="2453708"/>
              <a:ext cx="3684297" cy="1921791"/>
            </a:xfrm>
            <a:custGeom>
              <a:avLst/>
              <a:gdLst>
                <a:gd name="connsiteX0" fmla="*/ 0 w 7484302"/>
                <a:gd name="connsiteY0" fmla="*/ 0 h 1951372"/>
                <a:gd name="connsiteX1" fmla="*/ 4991622 w 7484302"/>
                <a:gd name="connsiteY1" fmla="*/ 1772433 h 1951372"/>
                <a:gd name="connsiteX2" fmla="*/ 7484302 w 7484302"/>
                <a:gd name="connsiteY2" fmla="*/ 1797485 h 1951372"/>
                <a:gd name="connsiteX0" fmla="*/ 0 w 7484302"/>
                <a:gd name="connsiteY0" fmla="*/ 0 h 1951372"/>
                <a:gd name="connsiteX1" fmla="*/ 4991622 w 7484302"/>
                <a:gd name="connsiteY1" fmla="*/ 1772433 h 1951372"/>
                <a:gd name="connsiteX2" fmla="*/ 7484302 w 7484302"/>
                <a:gd name="connsiteY2" fmla="*/ 1797485 h 1951372"/>
                <a:gd name="connsiteX0" fmla="*/ 0 w 7484302"/>
                <a:gd name="connsiteY0" fmla="*/ 0 h 1797485"/>
                <a:gd name="connsiteX1" fmla="*/ 7484302 w 7484302"/>
                <a:gd name="connsiteY1" fmla="*/ 1797485 h 1797485"/>
                <a:gd name="connsiteX0" fmla="*/ 0 w 7484302"/>
                <a:gd name="connsiteY0" fmla="*/ 0 h 1797485"/>
                <a:gd name="connsiteX1" fmla="*/ 7484302 w 7484302"/>
                <a:gd name="connsiteY1" fmla="*/ 1797485 h 1797485"/>
                <a:gd name="connsiteX0" fmla="*/ 0 w 7484302"/>
                <a:gd name="connsiteY0" fmla="*/ 0 h 1797485"/>
                <a:gd name="connsiteX1" fmla="*/ 7484302 w 7484302"/>
                <a:gd name="connsiteY1" fmla="*/ 1797485 h 1797485"/>
                <a:gd name="connsiteX0" fmla="*/ 0 w 5862181"/>
                <a:gd name="connsiteY0" fmla="*/ 0 h 1753644"/>
                <a:gd name="connsiteX1" fmla="*/ 5862181 w 5862181"/>
                <a:gd name="connsiteY1" fmla="*/ 1753644 h 1753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62181" h="1753644">
                  <a:moveTo>
                    <a:pt x="0" y="0"/>
                  </a:moveTo>
                  <a:cubicBezTo>
                    <a:pt x="2670131" y="73069"/>
                    <a:pt x="3098105" y="1743206"/>
                    <a:pt x="5862181" y="1753644"/>
                  </a:cubicBezTo>
                </a:path>
              </a:pathLst>
            </a:cu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ZoneTexte 21"/>
            <p:cNvSpPr txBox="1"/>
            <p:nvPr>
              <p:custDataLst>
                <p:tags r:id="rId14"/>
              </p:custDataLst>
            </p:nvPr>
          </p:nvSpPr>
          <p:spPr>
            <a:xfrm>
              <a:off x="1287402" y="2212078"/>
              <a:ext cx="1808795" cy="49086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lIns="0" tIns="144000" rIns="0" bIns="144000" rtlCol="0" anchor="ctr" anchorCtr="0">
              <a:spAutoFit/>
            </a:bodyPr>
            <a:lstStyle/>
            <a:p>
              <a:pPr algn="ctr"/>
              <a:r>
                <a:rPr lang="fr-CA" sz="1300" dirty="0" smtClean="0">
                  <a:latin typeface="Montserrat" panose="020B0604020202020204" charset="0"/>
                </a:rPr>
                <a:t>Information</a:t>
              </a:r>
            </a:p>
          </p:txBody>
        </p:sp>
        <p:sp>
          <p:nvSpPr>
            <p:cNvPr id="23" name="ZoneTexte 22"/>
            <p:cNvSpPr txBox="1"/>
            <p:nvPr>
              <p:custDataLst>
                <p:tags r:id="rId15"/>
              </p:custDataLst>
            </p:nvPr>
          </p:nvSpPr>
          <p:spPr>
            <a:xfrm>
              <a:off x="1287402" y="2993193"/>
              <a:ext cx="1813995" cy="49086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lIns="0" tIns="144000" rIns="0" bIns="144000" rtlCol="0" anchor="ctr" anchorCtr="0">
              <a:spAutoFit/>
            </a:bodyPr>
            <a:lstStyle/>
            <a:p>
              <a:pPr algn="ctr"/>
              <a:r>
                <a:rPr lang="fr-CA" sz="1300" dirty="0" smtClean="0">
                  <a:latin typeface="Montserrat" panose="020B0604020202020204" charset="0"/>
                </a:rPr>
                <a:t>Consultation</a:t>
              </a:r>
            </a:p>
          </p:txBody>
        </p:sp>
        <p:sp>
          <p:nvSpPr>
            <p:cNvPr id="24" name="ZoneTexte 23"/>
            <p:cNvSpPr txBox="1"/>
            <p:nvPr>
              <p:custDataLst>
                <p:tags r:id="rId16"/>
              </p:custDataLst>
            </p:nvPr>
          </p:nvSpPr>
          <p:spPr>
            <a:xfrm>
              <a:off x="1287402" y="3970078"/>
              <a:ext cx="1819193" cy="49086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lIns="0" tIns="144000" rIns="0" bIns="144000" rtlCol="0" anchor="ctr" anchorCtr="0">
              <a:spAutoFit/>
            </a:bodyPr>
            <a:lstStyle/>
            <a:p>
              <a:pPr algn="ctr"/>
              <a:r>
                <a:rPr lang="fr-CA" sz="1300" dirty="0" smtClean="0">
                  <a:latin typeface="Montserrat" panose="020B0604020202020204" charset="0"/>
                </a:rPr>
                <a:t>Rétroaction</a:t>
              </a:r>
            </a:p>
          </p:txBody>
        </p:sp>
        <p:sp>
          <p:nvSpPr>
            <p:cNvPr id="25" name="ZoneTexte 24"/>
            <p:cNvSpPr txBox="1"/>
            <p:nvPr>
              <p:custDataLst>
                <p:tags r:id="rId17"/>
              </p:custDataLst>
            </p:nvPr>
          </p:nvSpPr>
          <p:spPr>
            <a:xfrm>
              <a:off x="6320470" y="2222730"/>
              <a:ext cx="1947003" cy="49086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lIns="0" tIns="144000" rIns="0" bIns="144000" rtlCol="0" anchor="ctr" anchorCtr="0">
              <a:spAutoFit/>
            </a:bodyPr>
            <a:lstStyle/>
            <a:p>
              <a:pPr algn="ctr"/>
              <a:r>
                <a:rPr lang="fr-CA" sz="1300" dirty="0" smtClean="0">
                  <a:latin typeface="Montserrat" panose="020B0604020202020204" charset="0"/>
                </a:rPr>
                <a:t>Développement</a:t>
              </a:r>
            </a:p>
          </p:txBody>
        </p:sp>
        <p:sp>
          <p:nvSpPr>
            <p:cNvPr id="26" name="ZoneTexte 25"/>
            <p:cNvSpPr txBox="1"/>
            <p:nvPr>
              <p:custDataLst>
                <p:tags r:id="rId18"/>
              </p:custDataLst>
            </p:nvPr>
          </p:nvSpPr>
          <p:spPr>
            <a:xfrm>
              <a:off x="6317362" y="2993193"/>
              <a:ext cx="2030905" cy="49086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lIns="0" tIns="144000" rIns="0" bIns="144000" rtlCol="0" anchor="ctr" anchorCtr="0">
              <a:spAutoFit/>
            </a:bodyPr>
            <a:lstStyle/>
            <a:p>
              <a:pPr algn="ctr"/>
              <a:r>
                <a:rPr lang="fr-CA" sz="1300" dirty="0" smtClean="0">
                  <a:latin typeface="Montserrat" panose="020B0604020202020204" charset="0"/>
                </a:rPr>
                <a:t>Réaménagement</a:t>
              </a:r>
              <a:endParaRPr lang="fr-CA" sz="1300" dirty="0">
                <a:latin typeface="Montserrat" panose="020B0604020202020204" charset="0"/>
              </a:endParaRPr>
            </a:p>
          </p:txBody>
        </p:sp>
        <p:sp>
          <p:nvSpPr>
            <p:cNvPr id="27" name="ZoneTexte 26"/>
            <p:cNvSpPr txBox="1"/>
            <p:nvPr>
              <p:custDataLst>
                <p:tags r:id="rId19"/>
              </p:custDataLst>
            </p:nvPr>
          </p:nvSpPr>
          <p:spPr>
            <a:xfrm>
              <a:off x="6273391" y="3928476"/>
              <a:ext cx="2037977" cy="49086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lIns="0" tIns="144000" rIns="0" bIns="144000" rtlCol="0" anchor="ctr" anchorCtr="0">
              <a:spAutoFit/>
            </a:bodyPr>
            <a:lstStyle/>
            <a:p>
              <a:pPr algn="ctr"/>
              <a:r>
                <a:rPr lang="fr-CA" sz="1300" dirty="0" smtClean="0">
                  <a:latin typeface="Montserrat" panose="020B0604020202020204" charset="0"/>
                </a:rPr>
                <a:t>Maintien</a:t>
              </a:r>
            </a:p>
          </p:txBody>
        </p:sp>
        <p:sp>
          <p:nvSpPr>
            <p:cNvPr id="28" name="ZoneTexte 27"/>
            <p:cNvSpPr txBox="1"/>
            <p:nvPr>
              <p:custDataLst>
                <p:tags r:id="rId20"/>
              </p:custDataLst>
            </p:nvPr>
          </p:nvSpPr>
          <p:spPr>
            <a:xfrm>
              <a:off x="1175965" y="1601648"/>
              <a:ext cx="21353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u="sng" dirty="0" smtClean="0">
                  <a:solidFill>
                    <a:schemeClr val="accent2"/>
                  </a:solidFill>
                  <a:latin typeface="Montserrat" panose="020B0604020202020204" charset="0"/>
                </a:rPr>
                <a:t>MESURES</a:t>
              </a:r>
              <a:endParaRPr lang="fr-CA" u="sng" dirty="0">
                <a:solidFill>
                  <a:schemeClr val="accent2"/>
                </a:solidFill>
                <a:latin typeface="Montserrat" panose="020B0604020202020204" charset="0"/>
              </a:endParaRPr>
            </a:p>
          </p:txBody>
        </p:sp>
        <p:sp>
          <p:nvSpPr>
            <p:cNvPr id="29" name="ZoneTexte 28"/>
            <p:cNvSpPr txBox="1"/>
            <p:nvPr>
              <p:custDataLst>
                <p:tags r:id="rId21"/>
              </p:custDataLst>
            </p:nvPr>
          </p:nvSpPr>
          <p:spPr>
            <a:xfrm>
              <a:off x="5908701" y="1575349"/>
              <a:ext cx="24946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A" u="sng" dirty="0" smtClean="0">
                  <a:solidFill>
                    <a:schemeClr val="accent2"/>
                  </a:solidFill>
                  <a:latin typeface="Montserrat" panose="020B0604020202020204" charset="0"/>
                </a:rPr>
                <a:t>TYPE DE PROJETS</a:t>
              </a:r>
              <a:endParaRPr lang="fr-CA" u="sng" dirty="0">
                <a:solidFill>
                  <a:schemeClr val="accent2"/>
                </a:solidFill>
                <a:latin typeface="Montserrat" panose="020B0604020202020204" charset="0"/>
              </a:endParaRPr>
            </a:p>
          </p:txBody>
        </p:sp>
      </p:grpSp>
      <p:sp>
        <p:nvSpPr>
          <p:cNvPr id="32" name="Freeform 73"/>
          <p:cNvSpPr/>
          <p:nvPr>
            <p:custDataLst>
              <p:tags r:id="rId8"/>
            </p:custDataLst>
          </p:nvPr>
        </p:nvSpPr>
        <p:spPr>
          <a:xfrm flipV="1">
            <a:off x="2426791" y="3254634"/>
            <a:ext cx="2311138" cy="45719"/>
          </a:xfrm>
          <a:custGeom>
            <a:avLst/>
            <a:gdLst>
              <a:gd name="connsiteX0" fmla="*/ 0 w 7484302"/>
              <a:gd name="connsiteY0" fmla="*/ 0 h 1951372"/>
              <a:gd name="connsiteX1" fmla="*/ 4991622 w 7484302"/>
              <a:gd name="connsiteY1" fmla="*/ 1772433 h 1951372"/>
              <a:gd name="connsiteX2" fmla="*/ 7484302 w 7484302"/>
              <a:gd name="connsiteY2" fmla="*/ 1797485 h 1951372"/>
              <a:gd name="connsiteX0" fmla="*/ 0 w 7484302"/>
              <a:gd name="connsiteY0" fmla="*/ 0 h 1951372"/>
              <a:gd name="connsiteX1" fmla="*/ 4991622 w 7484302"/>
              <a:gd name="connsiteY1" fmla="*/ 1772433 h 1951372"/>
              <a:gd name="connsiteX2" fmla="*/ 7484302 w 7484302"/>
              <a:gd name="connsiteY2" fmla="*/ 1797485 h 1951372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5862181"/>
              <a:gd name="connsiteY0" fmla="*/ 0 h 1753644"/>
              <a:gd name="connsiteX1" fmla="*/ 5862181 w 5862181"/>
              <a:gd name="connsiteY1" fmla="*/ 1753644 h 175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62181" h="1753644">
                <a:moveTo>
                  <a:pt x="0" y="0"/>
                </a:moveTo>
                <a:cubicBezTo>
                  <a:pt x="2670131" y="73069"/>
                  <a:pt x="3098105" y="1743206"/>
                  <a:pt x="5862181" y="1753644"/>
                </a:cubicBezTo>
              </a:path>
            </a:pathLst>
          </a:cu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re 1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700015" y="572710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Stratégies de déploiement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>
                <a:solidFill>
                  <a:srgbClr val="74B6A7"/>
                </a:solidFill>
              </a:rPr>
              <a:t>2</a:t>
            </a:r>
            <a:r>
              <a:rPr lang="fr-CA" sz="1800" dirty="0" smtClean="0">
                <a:solidFill>
                  <a:srgbClr val="74B6A7"/>
                </a:solidFill>
              </a:rPr>
              <a:t>. Participation citoyenne</a:t>
            </a:r>
            <a:endParaRPr lang="fr-CA" sz="1800" b="0" dirty="0">
              <a:solidFill>
                <a:srgbClr val="74B6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70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33972E69-7A93-1542-B641-7751945EF5A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7043" y="1534905"/>
            <a:ext cx="1523854" cy="1541026"/>
          </a:xfrm>
          <a:custGeom>
            <a:avLst/>
            <a:gdLst>
              <a:gd name="T0" fmla="*/ 1331 w 2741"/>
              <a:gd name="T1" fmla="*/ 10 h 2741"/>
              <a:gd name="T2" fmla="*/ 1331 w 2741"/>
              <a:gd name="T3" fmla="*/ 10 h 2741"/>
              <a:gd name="T4" fmla="*/ 1409 w 2741"/>
              <a:gd name="T5" fmla="*/ 10 h 2741"/>
              <a:gd name="T6" fmla="*/ 2304 w 2741"/>
              <a:gd name="T7" fmla="*/ 381 h 2741"/>
              <a:gd name="T8" fmla="*/ 2304 w 2741"/>
              <a:gd name="T9" fmla="*/ 381 h 2741"/>
              <a:gd name="T10" fmla="*/ 2359 w 2741"/>
              <a:gd name="T11" fmla="*/ 436 h 2741"/>
              <a:gd name="T12" fmla="*/ 2730 w 2741"/>
              <a:gd name="T13" fmla="*/ 1331 h 2741"/>
              <a:gd name="T14" fmla="*/ 2730 w 2741"/>
              <a:gd name="T15" fmla="*/ 1331 h 2741"/>
              <a:gd name="T16" fmla="*/ 2730 w 2741"/>
              <a:gd name="T17" fmla="*/ 1409 h 2741"/>
              <a:gd name="T18" fmla="*/ 2359 w 2741"/>
              <a:gd name="T19" fmla="*/ 2304 h 2741"/>
              <a:gd name="T20" fmla="*/ 2359 w 2741"/>
              <a:gd name="T21" fmla="*/ 2304 h 2741"/>
              <a:gd name="T22" fmla="*/ 2304 w 2741"/>
              <a:gd name="T23" fmla="*/ 2359 h 2741"/>
              <a:gd name="T24" fmla="*/ 1409 w 2741"/>
              <a:gd name="T25" fmla="*/ 2730 h 2741"/>
              <a:gd name="T26" fmla="*/ 1409 w 2741"/>
              <a:gd name="T27" fmla="*/ 2730 h 2741"/>
              <a:gd name="T28" fmla="*/ 1331 w 2741"/>
              <a:gd name="T29" fmla="*/ 2730 h 2741"/>
              <a:gd name="T30" fmla="*/ 436 w 2741"/>
              <a:gd name="T31" fmla="*/ 2359 h 2741"/>
              <a:gd name="T32" fmla="*/ 436 w 2741"/>
              <a:gd name="T33" fmla="*/ 2359 h 2741"/>
              <a:gd name="T34" fmla="*/ 381 w 2741"/>
              <a:gd name="T35" fmla="*/ 2304 h 2741"/>
              <a:gd name="T36" fmla="*/ 10 w 2741"/>
              <a:gd name="T37" fmla="*/ 1409 h 2741"/>
              <a:gd name="T38" fmla="*/ 10 w 2741"/>
              <a:gd name="T39" fmla="*/ 1409 h 2741"/>
              <a:gd name="T40" fmla="*/ 10 w 2741"/>
              <a:gd name="T41" fmla="*/ 1331 h 2741"/>
              <a:gd name="T42" fmla="*/ 381 w 2741"/>
              <a:gd name="T43" fmla="*/ 436 h 2741"/>
              <a:gd name="T44" fmla="*/ 381 w 2741"/>
              <a:gd name="T45" fmla="*/ 436 h 2741"/>
              <a:gd name="T46" fmla="*/ 436 w 2741"/>
              <a:gd name="T47" fmla="*/ 381 h 2741"/>
              <a:gd name="T48" fmla="*/ 1331 w 2741"/>
              <a:gd name="T49" fmla="*/ 10 h 2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741" h="2741">
                <a:moveTo>
                  <a:pt x="1331" y="10"/>
                </a:moveTo>
                <a:lnTo>
                  <a:pt x="1331" y="10"/>
                </a:lnTo>
                <a:cubicBezTo>
                  <a:pt x="1356" y="0"/>
                  <a:pt x="1384" y="0"/>
                  <a:pt x="1409" y="10"/>
                </a:cubicBezTo>
                <a:lnTo>
                  <a:pt x="2304" y="381"/>
                </a:lnTo>
                <a:lnTo>
                  <a:pt x="2304" y="381"/>
                </a:lnTo>
                <a:cubicBezTo>
                  <a:pt x="2329" y="391"/>
                  <a:pt x="2349" y="411"/>
                  <a:pt x="2359" y="436"/>
                </a:cubicBezTo>
                <a:lnTo>
                  <a:pt x="2730" y="1331"/>
                </a:lnTo>
                <a:lnTo>
                  <a:pt x="2730" y="1331"/>
                </a:lnTo>
                <a:cubicBezTo>
                  <a:pt x="2740" y="1356"/>
                  <a:pt x="2740" y="1384"/>
                  <a:pt x="2730" y="1409"/>
                </a:cubicBezTo>
                <a:lnTo>
                  <a:pt x="2359" y="2304"/>
                </a:lnTo>
                <a:lnTo>
                  <a:pt x="2359" y="2304"/>
                </a:lnTo>
                <a:cubicBezTo>
                  <a:pt x="2349" y="2329"/>
                  <a:pt x="2329" y="2349"/>
                  <a:pt x="2304" y="2359"/>
                </a:cubicBezTo>
                <a:lnTo>
                  <a:pt x="1409" y="2730"/>
                </a:lnTo>
                <a:lnTo>
                  <a:pt x="1409" y="2730"/>
                </a:lnTo>
                <a:cubicBezTo>
                  <a:pt x="1384" y="2740"/>
                  <a:pt x="1356" y="2740"/>
                  <a:pt x="1331" y="2730"/>
                </a:cubicBezTo>
                <a:lnTo>
                  <a:pt x="436" y="2359"/>
                </a:lnTo>
                <a:lnTo>
                  <a:pt x="436" y="2359"/>
                </a:lnTo>
                <a:cubicBezTo>
                  <a:pt x="411" y="2349"/>
                  <a:pt x="391" y="2329"/>
                  <a:pt x="381" y="2304"/>
                </a:cubicBezTo>
                <a:lnTo>
                  <a:pt x="10" y="1409"/>
                </a:lnTo>
                <a:lnTo>
                  <a:pt x="10" y="1409"/>
                </a:lnTo>
                <a:cubicBezTo>
                  <a:pt x="0" y="1384"/>
                  <a:pt x="0" y="1356"/>
                  <a:pt x="10" y="1331"/>
                </a:cubicBezTo>
                <a:lnTo>
                  <a:pt x="381" y="436"/>
                </a:lnTo>
                <a:lnTo>
                  <a:pt x="381" y="436"/>
                </a:lnTo>
                <a:cubicBezTo>
                  <a:pt x="391" y="411"/>
                  <a:pt x="411" y="391"/>
                  <a:pt x="436" y="381"/>
                </a:cubicBezTo>
                <a:lnTo>
                  <a:pt x="1331" y="10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449" dirty="0">
              <a:latin typeface="Lato Light" panose="020F0502020204030203" pitchFamily="34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E10F3D9-7605-F24F-9BC1-99C143335B96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22283" y="1214998"/>
            <a:ext cx="2200068" cy="1908432"/>
          </a:xfrm>
          <a:custGeom>
            <a:avLst/>
            <a:gdLst>
              <a:gd name="connsiteX0" fmla="*/ 2485286 w 4933342"/>
              <a:gd name="connsiteY0" fmla="*/ 0 h 4231709"/>
              <a:gd name="connsiteX1" fmla="*/ 2546339 w 4933342"/>
              <a:gd name="connsiteY1" fmla="*/ 12150 h 4231709"/>
              <a:gd name="connsiteX2" fmla="*/ 4182322 w 4933342"/>
              <a:gd name="connsiteY2" fmla="*/ 695056 h 4231709"/>
              <a:gd name="connsiteX3" fmla="*/ 4268296 w 4933342"/>
              <a:gd name="connsiteY3" fmla="*/ 782288 h 4231709"/>
              <a:gd name="connsiteX4" fmla="*/ 4921194 w 4933342"/>
              <a:gd name="connsiteY4" fmla="*/ 2413535 h 4231709"/>
              <a:gd name="connsiteX5" fmla="*/ 4921194 w 4933342"/>
              <a:gd name="connsiteY5" fmla="*/ 2530676 h 4231709"/>
              <a:gd name="connsiteX6" fmla="*/ 4248360 w 4933342"/>
              <a:gd name="connsiteY6" fmla="*/ 4230463 h 4231709"/>
              <a:gd name="connsiteX7" fmla="*/ 4189798 w 4933342"/>
              <a:gd name="connsiteY7" fmla="*/ 4206785 h 4231709"/>
              <a:gd name="connsiteX8" fmla="*/ 4862632 w 4933342"/>
              <a:gd name="connsiteY8" fmla="*/ 2506999 h 4231709"/>
              <a:gd name="connsiteX9" fmla="*/ 4862632 w 4933342"/>
              <a:gd name="connsiteY9" fmla="*/ 2437213 h 4231709"/>
              <a:gd name="connsiteX10" fmla="*/ 4209734 w 4933342"/>
              <a:gd name="connsiteY10" fmla="*/ 805966 h 4231709"/>
              <a:gd name="connsiteX11" fmla="*/ 4157403 w 4933342"/>
              <a:gd name="connsiteY11" fmla="*/ 753626 h 4231709"/>
              <a:gd name="connsiteX12" fmla="*/ 2522665 w 4933342"/>
              <a:gd name="connsiteY12" fmla="*/ 70721 h 4231709"/>
              <a:gd name="connsiteX13" fmla="*/ 2449152 w 4933342"/>
              <a:gd name="connsiteY13" fmla="*/ 69475 h 4231709"/>
              <a:gd name="connsiteX14" fmla="*/ 806939 w 4933342"/>
              <a:gd name="connsiteY14" fmla="*/ 753626 h 4231709"/>
              <a:gd name="connsiteX15" fmla="*/ 754607 w 4933342"/>
              <a:gd name="connsiteY15" fmla="*/ 805966 h 4231709"/>
              <a:gd name="connsiteX16" fmla="*/ 71805 w 4933342"/>
              <a:gd name="connsiteY16" fmla="*/ 2435966 h 4231709"/>
              <a:gd name="connsiteX17" fmla="*/ 70559 w 4933342"/>
              <a:gd name="connsiteY17" fmla="*/ 2508245 h 4231709"/>
              <a:gd name="connsiteX18" fmla="*/ 774543 w 4933342"/>
              <a:gd name="connsiteY18" fmla="*/ 4206785 h 4231709"/>
              <a:gd name="connsiteX19" fmla="*/ 715982 w 4933342"/>
              <a:gd name="connsiteY19" fmla="*/ 4231709 h 4231709"/>
              <a:gd name="connsiteX20" fmla="*/ 11998 w 4933342"/>
              <a:gd name="connsiteY20" fmla="*/ 2533168 h 4231709"/>
              <a:gd name="connsiteX21" fmla="*/ 13244 w 4933342"/>
              <a:gd name="connsiteY21" fmla="*/ 2411043 h 4231709"/>
              <a:gd name="connsiteX22" fmla="*/ 696046 w 4933342"/>
              <a:gd name="connsiteY22" fmla="*/ 779796 h 4231709"/>
              <a:gd name="connsiteX23" fmla="*/ 782019 w 4933342"/>
              <a:gd name="connsiteY23" fmla="*/ 696302 h 4231709"/>
              <a:gd name="connsiteX24" fmla="*/ 2424232 w 4933342"/>
              <a:gd name="connsiteY24" fmla="*/ 12150 h 4231709"/>
              <a:gd name="connsiteX25" fmla="*/ 2485286 w 4933342"/>
              <a:gd name="connsiteY25" fmla="*/ 0 h 4231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933342" h="4231709">
                <a:moveTo>
                  <a:pt x="2485286" y="0"/>
                </a:moveTo>
                <a:cubicBezTo>
                  <a:pt x="2506156" y="0"/>
                  <a:pt x="2527026" y="4050"/>
                  <a:pt x="2546339" y="12150"/>
                </a:cubicBezTo>
                <a:lnTo>
                  <a:pt x="4182322" y="695056"/>
                </a:lnTo>
                <a:cubicBezTo>
                  <a:pt x="4220948" y="711256"/>
                  <a:pt x="4253344" y="742411"/>
                  <a:pt x="4268296" y="782288"/>
                </a:cubicBezTo>
                <a:lnTo>
                  <a:pt x="4921194" y="2413535"/>
                </a:lnTo>
                <a:cubicBezTo>
                  <a:pt x="4937392" y="2452167"/>
                  <a:pt x="4937392" y="2493291"/>
                  <a:pt x="4921194" y="2530676"/>
                </a:cubicBezTo>
                <a:lnTo>
                  <a:pt x="4248360" y="4230463"/>
                </a:lnTo>
                <a:lnTo>
                  <a:pt x="4189798" y="4206785"/>
                </a:lnTo>
                <a:lnTo>
                  <a:pt x="4862632" y="2506999"/>
                </a:lnTo>
                <a:cubicBezTo>
                  <a:pt x="4872600" y="2485814"/>
                  <a:pt x="4872600" y="2459644"/>
                  <a:pt x="4862632" y="2437213"/>
                </a:cubicBezTo>
                <a:lnTo>
                  <a:pt x="4209734" y="805966"/>
                </a:lnTo>
                <a:cubicBezTo>
                  <a:pt x="4199766" y="782288"/>
                  <a:pt x="4181076" y="763596"/>
                  <a:pt x="4157403" y="753626"/>
                </a:cubicBezTo>
                <a:lnTo>
                  <a:pt x="2522665" y="70721"/>
                </a:lnTo>
                <a:cubicBezTo>
                  <a:pt x="2498992" y="60751"/>
                  <a:pt x="2471580" y="60751"/>
                  <a:pt x="2449152" y="69475"/>
                </a:cubicBezTo>
                <a:lnTo>
                  <a:pt x="806939" y="753626"/>
                </a:lnTo>
                <a:cubicBezTo>
                  <a:pt x="782019" y="763596"/>
                  <a:pt x="764575" y="782288"/>
                  <a:pt x="754607" y="805966"/>
                </a:cubicBezTo>
                <a:lnTo>
                  <a:pt x="71805" y="2435966"/>
                </a:lnTo>
                <a:cubicBezTo>
                  <a:pt x="61837" y="2459644"/>
                  <a:pt x="61837" y="2485814"/>
                  <a:pt x="70559" y="2508245"/>
                </a:cubicBezTo>
                <a:lnTo>
                  <a:pt x="774543" y="4206785"/>
                </a:lnTo>
                <a:lnTo>
                  <a:pt x="715982" y="4231709"/>
                </a:lnTo>
                <a:lnTo>
                  <a:pt x="11998" y="2533168"/>
                </a:lnTo>
                <a:cubicBezTo>
                  <a:pt x="-4200" y="2494537"/>
                  <a:pt x="-4200" y="2449674"/>
                  <a:pt x="13244" y="2411043"/>
                </a:cubicBezTo>
                <a:lnTo>
                  <a:pt x="696046" y="779796"/>
                </a:lnTo>
                <a:cubicBezTo>
                  <a:pt x="712244" y="741165"/>
                  <a:pt x="743393" y="711256"/>
                  <a:pt x="782019" y="696302"/>
                </a:cubicBezTo>
                <a:lnTo>
                  <a:pt x="2424232" y="12150"/>
                </a:lnTo>
                <a:cubicBezTo>
                  <a:pt x="2443545" y="4050"/>
                  <a:pt x="2464415" y="0"/>
                  <a:pt x="248528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2449" dirty="0">
              <a:latin typeface="Lato Light" panose="020F0502020204030203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9376309-8ED6-C647-BE57-2D99C87A18B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48704" y="3357152"/>
            <a:ext cx="2343224" cy="1312720"/>
          </a:xfrm>
          <a:prstGeom prst="roundRect">
            <a:avLst>
              <a:gd name="adj" fmla="val 612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>
              <a:latin typeface="Lato Light" panose="020F0502020204030203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E276F86-FCD8-CB44-B9D8-56326ED448B8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348702" y="3637041"/>
            <a:ext cx="2327024" cy="66479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  <a:t>Informer les </a:t>
            </a:r>
            <a:r>
              <a:rPr lang="en-US" sz="1200" dirty="0" err="1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  <a:t>citoyens</a:t>
            </a:r>
            <a:r>
              <a:rPr lang="en-US" sz="1200" dirty="0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br>
              <a:rPr lang="en-US" sz="1200" dirty="0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</a:br>
            <a:r>
              <a:rPr lang="en-US" sz="1200" dirty="0" err="1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  <a:t>durant</a:t>
            </a:r>
            <a:r>
              <a:rPr lang="en-US" sz="1200" dirty="0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  <a:t> les </a:t>
            </a:r>
            <a:r>
              <a:rPr lang="en-US" sz="1200" dirty="0" err="1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  <a:t>diverses</a:t>
            </a:r>
            <a:r>
              <a:rPr lang="en-US" sz="1200" dirty="0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  <a:t> phases </a:t>
            </a:r>
            <a:br>
              <a:rPr lang="en-US" sz="1200" dirty="0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</a:br>
            <a:r>
              <a:rPr lang="en-US" sz="1200" dirty="0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  <a:t>du </a:t>
            </a:r>
            <a:r>
              <a:rPr lang="en-US" sz="1200" dirty="0" err="1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  <a:t>processus</a:t>
            </a:r>
            <a:r>
              <a:rPr lang="en-US" sz="1200" dirty="0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  <a:t> de </a:t>
            </a:r>
            <a:r>
              <a:rPr lang="en-US" sz="1200" dirty="0" err="1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  <a:t>planification</a:t>
            </a:r>
            <a:endParaRPr lang="en-US" sz="1200" dirty="0">
              <a:solidFill>
                <a:schemeClr val="bg1"/>
              </a:solidFill>
              <a:latin typeface="Montserrat" panose="020B060402020202020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C5A7044E-2B61-CA48-8CD0-6FD998D105A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5400000">
            <a:off x="1863245" y="3285418"/>
            <a:ext cx="358900" cy="84627"/>
          </a:xfrm>
          <a:prstGeom prst="rightArrow">
            <a:avLst>
              <a:gd name="adj1" fmla="val 27239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>
              <a:latin typeface="Lato Light" panose="020F0502020204030203" pitchFamily="34" charset="0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24175446-4A98-1B4A-A919-54539BC68788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361768" y="1501068"/>
            <a:ext cx="1523854" cy="1541026"/>
          </a:xfrm>
          <a:custGeom>
            <a:avLst/>
            <a:gdLst>
              <a:gd name="T0" fmla="*/ 1331 w 2741"/>
              <a:gd name="T1" fmla="*/ 10 h 2741"/>
              <a:gd name="T2" fmla="*/ 1331 w 2741"/>
              <a:gd name="T3" fmla="*/ 10 h 2741"/>
              <a:gd name="T4" fmla="*/ 1409 w 2741"/>
              <a:gd name="T5" fmla="*/ 10 h 2741"/>
              <a:gd name="T6" fmla="*/ 2304 w 2741"/>
              <a:gd name="T7" fmla="*/ 381 h 2741"/>
              <a:gd name="T8" fmla="*/ 2304 w 2741"/>
              <a:gd name="T9" fmla="*/ 381 h 2741"/>
              <a:gd name="T10" fmla="*/ 2359 w 2741"/>
              <a:gd name="T11" fmla="*/ 436 h 2741"/>
              <a:gd name="T12" fmla="*/ 2730 w 2741"/>
              <a:gd name="T13" fmla="*/ 1331 h 2741"/>
              <a:gd name="T14" fmla="*/ 2730 w 2741"/>
              <a:gd name="T15" fmla="*/ 1331 h 2741"/>
              <a:gd name="T16" fmla="*/ 2730 w 2741"/>
              <a:gd name="T17" fmla="*/ 1409 h 2741"/>
              <a:gd name="T18" fmla="*/ 2359 w 2741"/>
              <a:gd name="T19" fmla="*/ 2304 h 2741"/>
              <a:gd name="T20" fmla="*/ 2359 w 2741"/>
              <a:gd name="T21" fmla="*/ 2304 h 2741"/>
              <a:gd name="T22" fmla="*/ 2304 w 2741"/>
              <a:gd name="T23" fmla="*/ 2359 h 2741"/>
              <a:gd name="T24" fmla="*/ 1409 w 2741"/>
              <a:gd name="T25" fmla="*/ 2730 h 2741"/>
              <a:gd name="T26" fmla="*/ 1409 w 2741"/>
              <a:gd name="T27" fmla="*/ 2730 h 2741"/>
              <a:gd name="T28" fmla="*/ 1331 w 2741"/>
              <a:gd name="T29" fmla="*/ 2730 h 2741"/>
              <a:gd name="T30" fmla="*/ 436 w 2741"/>
              <a:gd name="T31" fmla="*/ 2359 h 2741"/>
              <a:gd name="T32" fmla="*/ 436 w 2741"/>
              <a:gd name="T33" fmla="*/ 2359 h 2741"/>
              <a:gd name="T34" fmla="*/ 381 w 2741"/>
              <a:gd name="T35" fmla="*/ 2304 h 2741"/>
              <a:gd name="T36" fmla="*/ 10 w 2741"/>
              <a:gd name="T37" fmla="*/ 1409 h 2741"/>
              <a:gd name="T38" fmla="*/ 10 w 2741"/>
              <a:gd name="T39" fmla="*/ 1409 h 2741"/>
              <a:gd name="T40" fmla="*/ 10 w 2741"/>
              <a:gd name="T41" fmla="*/ 1331 h 2741"/>
              <a:gd name="T42" fmla="*/ 381 w 2741"/>
              <a:gd name="T43" fmla="*/ 436 h 2741"/>
              <a:gd name="T44" fmla="*/ 381 w 2741"/>
              <a:gd name="T45" fmla="*/ 436 h 2741"/>
              <a:gd name="T46" fmla="*/ 436 w 2741"/>
              <a:gd name="T47" fmla="*/ 381 h 2741"/>
              <a:gd name="T48" fmla="*/ 1331 w 2741"/>
              <a:gd name="T49" fmla="*/ 10 h 2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741" h="2741">
                <a:moveTo>
                  <a:pt x="1331" y="10"/>
                </a:moveTo>
                <a:lnTo>
                  <a:pt x="1331" y="10"/>
                </a:lnTo>
                <a:cubicBezTo>
                  <a:pt x="1356" y="0"/>
                  <a:pt x="1384" y="0"/>
                  <a:pt x="1409" y="10"/>
                </a:cubicBezTo>
                <a:lnTo>
                  <a:pt x="2304" y="381"/>
                </a:lnTo>
                <a:lnTo>
                  <a:pt x="2304" y="381"/>
                </a:lnTo>
                <a:cubicBezTo>
                  <a:pt x="2329" y="391"/>
                  <a:pt x="2349" y="411"/>
                  <a:pt x="2359" y="436"/>
                </a:cubicBezTo>
                <a:lnTo>
                  <a:pt x="2730" y="1331"/>
                </a:lnTo>
                <a:lnTo>
                  <a:pt x="2730" y="1331"/>
                </a:lnTo>
                <a:cubicBezTo>
                  <a:pt x="2740" y="1356"/>
                  <a:pt x="2740" y="1384"/>
                  <a:pt x="2730" y="1409"/>
                </a:cubicBezTo>
                <a:lnTo>
                  <a:pt x="2359" y="2304"/>
                </a:lnTo>
                <a:lnTo>
                  <a:pt x="2359" y="2304"/>
                </a:lnTo>
                <a:cubicBezTo>
                  <a:pt x="2349" y="2329"/>
                  <a:pt x="2329" y="2349"/>
                  <a:pt x="2304" y="2359"/>
                </a:cubicBezTo>
                <a:lnTo>
                  <a:pt x="1409" y="2730"/>
                </a:lnTo>
                <a:lnTo>
                  <a:pt x="1409" y="2730"/>
                </a:lnTo>
                <a:cubicBezTo>
                  <a:pt x="1384" y="2740"/>
                  <a:pt x="1356" y="2740"/>
                  <a:pt x="1331" y="2730"/>
                </a:cubicBezTo>
                <a:lnTo>
                  <a:pt x="436" y="2359"/>
                </a:lnTo>
                <a:lnTo>
                  <a:pt x="436" y="2359"/>
                </a:lnTo>
                <a:cubicBezTo>
                  <a:pt x="411" y="2349"/>
                  <a:pt x="391" y="2329"/>
                  <a:pt x="381" y="2304"/>
                </a:cubicBezTo>
                <a:lnTo>
                  <a:pt x="10" y="1409"/>
                </a:lnTo>
                <a:lnTo>
                  <a:pt x="10" y="1409"/>
                </a:lnTo>
                <a:cubicBezTo>
                  <a:pt x="0" y="1384"/>
                  <a:pt x="0" y="1356"/>
                  <a:pt x="10" y="1331"/>
                </a:cubicBezTo>
                <a:lnTo>
                  <a:pt x="381" y="436"/>
                </a:lnTo>
                <a:lnTo>
                  <a:pt x="381" y="436"/>
                </a:lnTo>
                <a:cubicBezTo>
                  <a:pt x="391" y="411"/>
                  <a:pt x="411" y="391"/>
                  <a:pt x="436" y="381"/>
                </a:cubicBezTo>
                <a:lnTo>
                  <a:pt x="1331" y="10"/>
                </a:lnTo>
              </a:path>
            </a:pathLst>
          </a:custGeom>
          <a:solidFill>
            <a:srgbClr val="009999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449" dirty="0">
              <a:latin typeface="Lato Light" panose="020F0502020204030203" pitchFamily="34" charset="0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D8EF46B-0B3C-8E47-87AD-67FB22EE7F84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017009" y="1181161"/>
            <a:ext cx="2200068" cy="1908432"/>
          </a:xfrm>
          <a:custGeom>
            <a:avLst/>
            <a:gdLst>
              <a:gd name="connsiteX0" fmla="*/ 2485286 w 4933342"/>
              <a:gd name="connsiteY0" fmla="*/ 0 h 4231709"/>
              <a:gd name="connsiteX1" fmla="*/ 2546339 w 4933342"/>
              <a:gd name="connsiteY1" fmla="*/ 12150 h 4231709"/>
              <a:gd name="connsiteX2" fmla="*/ 4182322 w 4933342"/>
              <a:gd name="connsiteY2" fmla="*/ 695056 h 4231709"/>
              <a:gd name="connsiteX3" fmla="*/ 4268296 w 4933342"/>
              <a:gd name="connsiteY3" fmla="*/ 782288 h 4231709"/>
              <a:gd name="connsiteX4" fmla="*/ 4921194 w 4933342"/>
              <a:gd name="connsiteY4" fmla="*/ 2413535 h 4231709"/>
              <a:gd name="connsiteX5" fmla="*/ 4921194 w 4933342"/>
              <a:gd name="connsiteY5" fmla="*/ 2530676 h 4231709"/>
              <a:gd name="connsiteX6" fmla="*/ 4248360 w 4933342"/>
              <a:gd name="connsiteY6" fmla="*/ 4230463 h 4231709"/>
              <a:gd name="connsiteX7" fmla="*/ 4189798 w 4933342"/>
              <a:gd name="connsiteY7" fmla="*/ 4206785 h 4231709"/>
              <a:gd name="connsiteX8" fmla="*/ 4862632 w 4933342"/>
              <a:gd name="connsiteY8" fmla="*/ 2506999 h 4231709"/>
              <a:gd name="connsiteX9" fmla="*/ 4862632 w 4933342"/>
              <a:gd name="connsiteY9" fmla="*/ 2437213 h 4231709"/>
              <a:gd name="connsiteX10" fmla="*/ 4209734 w 4933342"/>
              <a:gd name="connsiteY10" fmla="*/ 805966 h 4231709"/>
              <a:gd name="connsiteX11" fmla="*/ 4157403 w 4933342"/>
              <a:gd name="connsiteY11" fmla="*/ 753626 h 4231709"/>
              <a:gd name="connsiteX12" fmla="*/ 2522665 w 4933342"/>
              <a:gd name="connsiteY12" fmla="*/ 70721 h 4231709"/>
              <a:gd name="connsiteX13" fmla="*/ 2449152 w 4933342"/>
              <a:gd name="connsiteY13" fmla="*/ 69475 h 4231709"/>
              <a:gd name="connsiteX14" fmla="*/ 806939 w 4933342"/>
              <a:gd name="connsiteY14" fmla="*/ 753626 h 4231709"/>
              <a:gd name="connsiteX15" fmla="*/ 754607 w 4933342"/>
              <a:gd name="connsiteY15" fmla="*/ 805966 h 4231709"/>
              <a:gd name="connsiteX16" fmla="*/ 71805 w 4933342"/>
              <a:gd name="connsiteY16" fmla="*/ 2435966 h 4231709"/>
              <a:gd name="connsiteX17" fmla="*/ 70559 w 4933342"/>
              <a:gd name="connsiteY17" fmla="*/ 2508245 h 4231709"/>
              <a:gd name="connsiteX18" fmla="*/ 774543 w 4933342"/>
              <a:gd name="connsiteY18" fmla="*/ 4206785 h 4231709"/>
              <a:gd name="connsiteX19" fmla="*/ 715982 w 4933342"/>
              <a:gd name="connsiteY19" fmla="*/ 4231709 h 4231709"/>
              <a:gd name="connsiteX20" fmla="*/ 11998 w 4933342"/>
              <a:gd name="connsiteY20" fmla="*/ 2533168 h 4231709"/>
              <a:gd name="connsiteX21" fmla="*/ 13244 w 4933342"/>
              <a:gd name="connsiteY21" fmla="*/ 2411043 h 4231709"/>
              <a:gd name="connsiteX22" fmla="*/ 696046 w 4933342"/>
              <a:gd name="connsiteY22" fmla="*/ 779796 h 4231709"/>
              <a:gd name="connsiteX23" fmla="*/ 782019 w 4933342"/>
              <a:gd name="connsiteY23" fmla="*/ 696302 h 4231709"/>
              <a:gd name="connsiteX24" fmla="*/ 2424232 w 4933342"/>
              <a:gd name="connsiteY24" fmla="*/ 12150 h 4231709"/>
              <a:gd name="connsiteX25" fmla="*/ 2485286 w 4933342"/>
              <a:gd name="connsiteY25" fmla="*/ 0 h 4231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933342" h="4231709">
                <a:moveTo>
                  <a:pt x="2485286" y="0"/>
                </a:moveTo>
                <a:cubicBezTo>
                  <a:pt x="2506156" y="0"/>
                  <a:pt x="2527026" y="4050"/>
                  <a:pt x="2546339" y="12150"/>
                </a:cubicBezTo>
                <a:lnTo>
                  <a:pt x="4182322" y="695056"/>
                </a:lnTo>
                <a:cubicBezTo>
                  <a:pt x="4220948" y="711256"/>
                  <a:pt x="4253344" y="742411"/>
                  <a:pt x="4268296" y="782288"/>
                </a:cubicBezTo>
                <a:lnTo>
                  <a:pt x="4921194" y="2413535"/>
                </a:lnTo>
                <a:cubicBezTo>
                  <a:pt x="4937392" y="2452167"/>
                  <a:pt x="4937392" y="2493291"/>
                  <a:pt x="4921194" y="2530676"/>
                </a:cubicBezTo>
                <a:lnTo>
                  <a:pt x="4248360" y="4230463"/>
                </a:lnTo>
                <a:lnTo>
                  <a:pt x="4189798" y="4206785"/>
                </a:lnTo>
                <a:lnTo>
                  <a:pt x="4862632" y="2506999"/>
                </a:lnTo>
                <a:cubicBezTo>
                  <a:pt x="4872600" y="2485814"/>
                  <a:pt x="4872600" y="2459644"/>
                  <a:pt x="4862632" y="2437213"/>
                </a:cubicBezTo>
                <a:lnTo>
                  <a:pt x="4209734" y="805966"/>
                </a:lnTo>
                <a:cubicBezTo>
                  <a:pt x="4199766" y="782288"/>
                  <a:pt x="4181076" y="763596"/>
                  <a:pt x="4157403" y="753626"/>
                </a:cubicBezTo>
                <a:lnTo>
                  <a:pt x="2522665" y="70721"/>
                </a:lnTo>
                <a:cubicBezTo>
                  <a:pt x="2498992" y="60751"/>
                  <a:pt x="2471580" y="60751"/>
                  <a:pt x="2449152" y="69475"/>
                </a:cubicBezTo>
                <a:lnTo>
                  <a:pt x="806939" y="753626"/>
                </a:lnTo>
                <a:cubicBezTo>
                  <a:pt x="782019" y="763596"/>
                  <a:pt x="764575" y="782288"/>
                  <a:pt x="754607" y="805966"/>
                </a:cubicBezTo>
                <a:lnTo>
                  <a:pt x="71805" y="2435966"/>
                </a:lnTo>
                <a:cubicBezTo>
                  <a:pt x="61837" y="2459644"/>
                  <a:pt x="61837" y="2485814"/>
                  <a:pt x="70559" y="2508245"/>
                </a:cubicBezTo>
                <a:lnTo>
                  <a:pt x="774543" y="4206785"/>
                </a:lnTo>
                <a:lnTo>
                  <a:pt x="715982" y="4231709"/>
                </a:lnTo>
                <a:lnTo>
                  <a:pt x="11998" y="2533168"/>
                </a:lnTo>
                <a:cubicBezTo>
                  <a:pt x="-4200" y="2494537"/>
                  <a:pt x="-4200" y="2449674"/>
                  <a:pt x="13244" y="2411043"/>
                </a:cubicBezTo>
                <a:lnTo>
                  <a:pt x="696046" y="779796"/>
                </a:lnTo>
                <a:cubicBezTo>
                  <a:pt x="712244" y="741165"/>
                  <a:pt x="743393" y="711256"/>
                  <a:pt x="782019" y="696302"/>
                </a:cubicBezTo>
                <a:lnTo>
                  <a:pt x="2424232" y="12150"/>
                </a:lnTo>
                <a:cubicBezTo>
                  <a:pt x="2443545" y="4050"/>
                  <a:pt x="2464415" y="0"/>
                  <a:pt x="248528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2449" dirty="0">
              <a:latin typeface="Lato Light" panose="020F0502020204030203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0BEAD48-A702-F146-A80C-08596D9CF2B4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012027" y="3349873"/>
            <a:ext cx="2343224" cy="1319999"/>
          </a:xfrm>
          <a:prstGeom prst="roundRect">
            <a:avLst>
              <a:gd name="adj" fmla="val 6125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>
              <a:latin typeface="Lato Light" panose="020F0502020204030203" pitchFamily="34" charset="0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216ACE8E-5C32-094F-A674-CE456316B8CF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3012027" y="3629273"/>
            <a:ext cx="2343223" cy="66479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  <a:t>Affecter </a:t>
            </a:r>
            <a:r>
              <a:rPr lang="en-US" sz="1200" dirty="0" err="1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  <a:t>une</a:t>
            </a:r>
            <a:r>
              <a:rPr lang="en-US" sz="1200" dirty="0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  <a:t>partie</a:t>
            </a:r>
            <a:r>
              <a:rPr lang="en-US" sz="1200" dirty="0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  <a:t> du budget</a:t>
            </a:r>
            <a:br>
              <a:rPr lang="en-US" sz="1200" dirty="0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</a:br>
            <a:r>
              <a:rPr lang="en-US" sz="1200" dirty="0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  <a:t>aux </a:t>
            </a:r>
            <a:r>
              <a:rPr lang="en-US" sz="1200" dirty="0" err="1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  <a:t>projets</a:t>
            </a:r>
            <a:r>
              <a:rPr lang="en-US" sz="1200" dirty="0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  <a:t>présentés</a:t>
            </a:r>
            <a:r>
              <a:rPr lang="en-US" sz="1200" dirty="0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  <a:t/>
            </a:r>
            <a:br>
              <a:rPr lang="en-US" sz="1200" dirty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</a:br>
            <a:r>
              <a:rPr lang="en-US" sz="1200" dirty="0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  <a:t>et </a:t>
            </a:r>
            <a:r>
              <a:rPr lang="en-US" sz="1200" dirty="0" err="1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  <a:t>choisis</a:t>
            </a:r>
            <a:r>
              <a:rPr lang="en-US" sz="1200" dirty="0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  <a:t> par les </a:t>
            </a:r>
            <a:r>
              <a:rPr lang="en-US" sz="1200" dirty="0" err="1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  <a:t>citoyens</a:t>
            </a:r>
            <a:endParaRPr lang="en-US" sz="1200" dirty="0">
              <a:solidFill>
                <a:schemeClr val="bg1"/>
              </a:solidFill>
              <a:latin typeface="Montserrat" panose="020B060402020202020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6B100454-9188-8246-8FB2-D7ED042E451B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 rot="5400000">
            <a:off x="4457437" y="3271170"/>
            <a:ext cx="358900" cy="84627"/>
          </a:xfrm>
          <a:prstGeom prst="rightArrow">
            <a:avLst>
              <a:gd name="adj1" fmla="val 27239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>
              <a:latin typeface="Lato Light" panose="020F0502020204030203" pitchFamily="34" charset="0"/>
            </a:endParaRPr>
          </a:p>
        </p:txBody>
      </p:sp>
      <p:sp>
        <p:nvSpPr>
          <p:cNvPr id="24" name="Freeform 2">
            <a:extLst>
              <a:ext uri="{FF2B5EF4-FFF2-40B4-BE49-F238E27FC236}">
                <a16:creationId xmlns:a16="http://schemas.microsoft.com/office/drawing/2014/main" id="{DD3ABF80-DAEB-DF4C-BAE5-29EEB604D2BD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000322" y="1621999"/>
            <a:ext cx="1523854" cy="1541026"/>
          </a:xfrm>
          <a:custGeom>
            <a:avLst/>
            <a:gdLst>
              <a:gd name="T0" fmla="*/ 1331 w 2741"/>
              <a:gd name="T1" fmla="*/ 10 h 2741"/>
              <a:gd name="T2" fmla="*/ 1331 w 2741"/>
              <a:gd name="T3" fmla="*/ 10 h 2741"/>
              <a:gd name="T4" fmla="*/ 1409 w 2741"/>
              <a:gd name="T5" fmla="*/ 10 h 2741"/>
              <a:gd name="T6" fmla="*/ 2304 w 2741"/>
              <a:gd name="T7" fmla="*/ 381 h 2741"/>
              <a:gd name="T8" fmla="*/ 2304 w 2741"/>
              <a:gd name="T9" fmla="*/ 381 h 2741"/>
              <a:gd name="T10" fmla="*/ 2359 w 2741"/>
              <a:gd name="T11" fmla="*/ 436 h 2741"/>
              <a:gd name="T12" fmla="*/ 2730 w 2741"/>
              <a:gd name="T13" fmla="*/ 1331 h 2741"/>
              <a:gd name="T14" fmla="*/ 2730 w 2741"/>
              <a:gd name="T15" fmla="*/ 1331 h 2741"/>
              <a:gd name="T16" fmla="*/ 2730 w 2741"/>
              <a:gd name="T17" fmla="*/ 1409 h 2741"/>
              <a:gd name="T18" fmla="*/ 2359 w 2741"/>
              <a:gd name="T19" fmla="*/ 2304 h 2741"/>
              <a:gd name="T20" fmla="*/ 2359 w 2741"/>
              <a:gd name="T21" fmla="*/ 2304 h 2741"/>
              <a:gd name="T22" fmla="*/ 2304 w 2741"/>
              <a:gd name="T23" fmla="*/ 2359 h 2741"/>
              <a:gd name="T24" fmla="*/ 1409 w 2741"/>
              <a:gd name="T25" fmla="*/ 2730 h 2741"/>
              <a:gd name="T26" fmla="*/ 1409 w 2741"/>
              <a:gd name="T27" fmla="*/ 2730 h 2741"/>
              <a:gd name="T28" fmla="*/ 1331 w 2741"/>
              <a:gd name="T29" fmla="*/ 2730 h 2741"/>
              <a:gd name="T30" fmla="*/ 436 w 2741"/>
              <a:gd name="T31" fmla="*/ 2359 h 2741"/>
              <a:gd name="T32" fmla="*/ 436 w 2741"/>
              <a:gd name="T33" fmla="*/ 2359 h 2741"/>
              <a:gd name="T34" fmla="*/ 381 w 2741"/>
              <a:gd name="T35" fmla="*/ 2304 h 2741"/>
              <a:gd name="T36" fmla="*/ 10 w 2741"/>
              <a:gd name="T37" fmla="*/ 1409 h 2741"/>
              <a:gd name="T38" fmla="*/ 10 w 2741"/>
              <a:gd name="T39" fmla="*/ 1409 h 2741"/>
              <a:gd name="T40" fmla="*/ 10 w 2741"/>
              <a:gd name="T41" fmla="*/ 1331 h 2741"/>
              <a:gd name="T42" fmla="*/ 381 w 2741"/>
              <a:gd name="T43" fmla="*/ 436 h 2741"/>
              <a:gd name="T44" fmla="*/ 381 w 2741"/>
              <a:gd name="T45" fmla="*/ 436 h 2741"/>
              <a:gd name="T46" fmla="*/ 436 w 2741"/>
              <a:gd name="T47" fmla="*/ 381 h 2741"/>
              <a:gd name="T48" fmla="*/ 1331 w 2741"/>
              <a:gd name="T49" fmla="*/ 10 h 2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741" h="2741">
                <a:moveTo>
                  <a:pt x="1331" y="10"/>
                </a:moveTo>
                <a:lnTo>
                  <a:pt x="1331" y="10"/>
                </a:lnTo>
                <a:cubicBezTo>
                  <a:pt x="1356" y="0"/>
                  <a:pt x="1384" y="0"/>
                  <a:pt x="1409" y="10"/>
                </a:cubicBezTo>
                <a:lnTo>
                  <a:pt x="2304" y="381"/>
                </a:lnTo>
                <a:lnTo>
                  <a:pt x="2304" y="381"/>
                </a:lnTo>
                <a:cubicBezTo>
                  <a:pt x="2329" y="391"/>
                  <a:pt x="2349" y="411"/>
                  <a:pt x="2359" y="436"/>
                </a:cubicBezTo>
                <a:lnTo>
                  <a:pt x="2730" y="1331"/>
                </a:lnTo>
                <a:lnTo>
                  <a:pt x="2730" y="1331"/>
                </a:lnTo>
                <a:cubicBezTo>
                  <a:pt x="2740" y="1356"/>
                  <a:pt x="2740" y="1384"/>
                  <a:pt x="2730" y="1409"/>
                </a:cubicBezTo>
                <a:lnTo>
                  <a:pt x="2359" y="2304"/>
                </a:lnTo>
                <a:lnTo>
                  <a:pt x="2359" y="2304"/>
                </a:lnTo>
                <a:cubicBezTo>
                  <a:pt x="2349" y="2329"/>
                  <a:pt x="2329" y="2349"/>
                  <a:pt x="2304" y="2359"/>
                </a:cubicBezTo>
                <a:lnTo>
                  <a:pt x="1409" y="2730"/>
                </a:lnTo>
                <a:lnTo>
                  <a:pt x="1409" y="2730"/>
                </a:lnTo>
                <a:cubicBezTo>
                  <a:pt x="1384" y="2740"/>
                  <a:pt x="1356" y="2740"/>
                  <a:pt x="1331" y="2730"/>
                </a:cubicBezTo>
                <a:lnTo>
                  <a:pt x="436" y="2359"/>
                </a:lnTo>
                <a:lnTo>
                  <a:pt x="436" y="2359"/>
                </a:lnTo>
                <a:cubicBezTo>
                  <a:pt x="411" y="2349"/>
                  <a:pt x="391" y="2329"/>
                  <a:pt x="381" y="2304"/>
                </a:cubicBezTo>
                <a:lnTo>
                  <a:pt x="10" y="1409"/>
                </a:lnTo>
                <a:lnTo>
                  <a:pt x="10" y="1409"/>
                </a:lnTo>
                <a:cubicBezTo>
                  <a:pt x="0" y="1384"/>
                  <a:pt x="0" y="1356"/>
                  <a:pt x="10" y="1331"/>
                </a:cubicBezTo>
                <a:lnTo>
                  <a:pt x="381" y="436"/>
                </a:lnTo>
                <a:lnTo>
                  <a:pt x="381" y="436"/>
                </a:lnTo>
                <a:cubicBezTo>
                  <a:pt x="391" y="411"/>
                  <a:pt x="411" y="391"/>
                  <a:pt x="436" y="381"/>
                </a:cubicBezTo>
                <a:lnTo>
                  <a:pt x="1331" y="10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449" dirty="0">
              <a:latin typeface="Lato Light" panose="020F0502020204030203" pitchFamily="34" charset="0"/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373D15F0-882C-C14D-B628-3D4311CD44C2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655563" y="1302092"/>
            <a:ext cx="2200068" cy="1908432"/>
          </a:xfrm>
          <a:custGeom>
            <a:avLst/>
            <a:gdLst>
              <a:gd name="connsiteX0" fmla="*/ 2485286 w 4933342"/>
              <a:gd name="connsiteY0" fmla="*/ 0 h 4231709"/>
              <a:gd name="connsiteX1" fmla="*/ 2546339 w 4933342"/>
              <a:gd name="connsiteY1" fmla="*/ 12150 h 4231709"/>
              <a:gd name="connsiteX2" fmla="*/ 4182322 w 4933342"/>
              <a:gd name="connsiteY2" fmla="*/ 695056 h 4231709"/>
              <a:gd name="connsiteX3" fmla="*/ 4268296 w 4933342"/>
              <a:gd name="connsiteY3" fmla="*/ 782288 h 4231709"/>
              <a:gd name="connsiteX4" fmla="*/ 4921194 w 4933342"/>
              <a:gd name="connsiteY4" fmla="*/ 2413535 h 4231709"/>
              <a:gd name="connsiteX5" fmla="*/ 4921194 w 4933342"/>
              <a:gd name="connsiteY5" fmla="*/ 2530676 h 4231709"/>
              <a:gd name="connsiteX6" fmla="*/ 4248360 w 4933342"/>
              <a:gd name="connsiteY6" fmla="*/ 4230463 h 4231709"/>
              <a:gd name="connsiteX7" fmla="*/ 4189798 w 4933342"/>
              <a:gd name="connsiteY7" fmla="*/ 4206785 h 4231709"/>
              <a:gd name="connsiteX8" fmla="*/ 4862632 w 4933342"/>
              <a:gd name="connsiteY8" fmla="*/ 2506999 h 4231709"/>
              <a:gd name="connsiteX9" fmla="*/ 4862632 w 4933342"/>
              <a:gd name="connsiteY9" fmla="*/ 2437213 h 4231709"/>
              <a:gd name="connsiteX10" fmla="*/ 4209734 w 4933342"/>
              <a:gd name="connsiteY10" fmla="*/ 805966 h 4231709"/>
              <a:gd name="connsiteX11" fmla="*/ 4157403 w 4933342"/>
              <a:gd name="connsiteY11" fmla="*/ 753626 h 4231709"/>
              <a:gd name="connsiteX12" fmla="*/ 2522665 w 4933342"/>
              <a:gd name="connsiteY12" fmla="*/ 70721 h 4231709"/>
              <a:gd name="connsiteX13" fmla="*/ 2449152 w 4933342"/>
              <a:gd name="connsiteY13" fmla="*/ 69475 h 4231709"/>
              <a:gd name="connsiteX14" fmla="*/ 806939 w 4933342"/>
              <a:gd name="connsiteY14" fmla="*/ 753626 h 4231709"/>
              <a:gd name="connsiteX15" fmla="*/ 754607 w 4933342"/>
              <a:gd name="connsiteY15" fmla="*/ 805966 h 4231709"/>
              <a:gd name="connsiteX16" fmla="*/ 71805 w 4933342"/>
              <a:gd name="connsiteY16" fmla="*/ 2435966 h 4231709"/>
              <a:gd name="connsiteX17" fmla="*/ 70559 w 4933342"/>
              <a:gd name="connsiteY17" fmla="*/ 2508245 h 4231709"/>
              <a:gd name="connsiteX18" fmla="*/ 774543 w 4933342"/>
              <a:gd name="connsiteY18" fmla="*/ 4206785 h 4231709"/>
              <a:gd name="connsiteX19" fmla="*/ 715982 w 4933342"/>
              <a:gd name="connsiteY19" fmla="*/ 4231709 h 4231709"/>
              <a:gd name="connsiteX20" fmla="*/ 11998 w 4933342"/>
              <a:gd name="connsiteY20" fmla="*/ 2533168 h 4231709"/>
              <a:gd name="connsiteX21" fmla="*/ 13244 w 4933342"/>
              <a:gd name="connsiteY21" fmla="*/ 2411043 h 4231709"/>
              <a:gd name="connsiteX22" fmla="*/ 696046 w 4933342"/>
              <a:gd name="connsiteY22" fmla="*/ 779796 h 4231709"/>
              <a:gd name="connsiteX23" fmla="*/ 782019 w 4933342"/>
              <a:gd name="connsiteY23" fmla="*/ 696302 h 4231709"/>
              <a:gd name="connsiteX24" fmla="*/ 2424232 w 4933342"/>
              <a:gd name="connsiteY24" fmla="*/ 12150 h 4231709"/>
              <a:gd name="connsiteX25" fmla="*/ 2485286 w 4933342"/>
              <a:gd name="connsiteY25" fmla="*/ 0 h 4231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933342" h="4231709">
                <a:moveTo>
                  <a:pt x="2485286" y="0"/>
                </a:moveTo>
                <a:cubicBezTo>
                  <a:pt x="2506156" y="0"/>
                  <a:pt x="2527026" y="4050"/>
                  <a:pt x="2546339" y="12150"/>
                </a:cubicBezTo>
                <a:lnTo>
                  <a:pt x="4182322" y="695056"/>
                </a:lnTo>
                <a:cubicBezTo>
                  <a:pt x="4220948" y="711256"/>
                  <a:pt x="4253344" y="742411"/>
                  <a:pt x="4268296" y="782288"/>
                </a:cubicBezTo>
                <a:lnTo>
                  <a:pt x="4921194" y="2413535"/>
                </a:lnTo>
                <a:cubicBezTo>
                  <a:pt x="4937392" y="2452167"/>
                  <a:pt x="4937392" y="2493291"/>
                  <a:pt x="4921194" y="2530676"/>
                </a:cubicBezTo>
                <a:lnTo>
                  <a:pt x="4248360" y="4230463"/>
                </a:lnTo>
                <a:lnTo>
                  <a:pt x="4189798" y="4206785"/>
                </a:lnTo>
                <a:lnTo>
                  <a:pt x="4862632" y="2506999"/>
                </a:lnTo>
                <a:cubicBezTo>
                  <a:pt x="4872600" y="2485814"/>
                  <a:pt x="4872600" y="2459644"/>
                  <a:pt x="4862632" y="2437213"/>
                </a:cubicBezTo>
                <a:lnTo>
                  <a:pt x="4209734" y="805966"/>
                </a:lnTo>
                <a:cubicBezTo>
                  <a:pt x="4199766" y="782288"/>
                  <a:pt x="4181076" y="763596"/>
                  <a:pt x="4157403" y="753626"/>
                </a:cubicBezTo>
                <a:lnTo>
                  <a:pt x="2522665" y="70721"/>
                </a:lnTo>
                <a:cubicBezTo>
                  <a:pt x="2498992" y="60751"/>
                  <a:pt x="2471580" y="60751"/>
                  <a:pt x="2449152" y="69475"/>
                </a:cubicBezTo>
                <a:lnTo>
                  <a:pt x="806939" y="753626"/>
                </a:lnTo>
                <a:cubicBezTo>
                  <a:pt x="782019" y="763596"/>
                  <a:pt x="764575" y="782288"/>
                  <a:pt x="754607" y="805966"/>
                </a:cubicBezTo>
                <a:lnTo>
                  <a:pt x="71805" y="2435966"/>
                </a:lnTo>
                <a:cubicBezTo>
                  <a:pt x="61837" y="2459644"/>
                  <a:pt x="61837" y="2485814"/>
                  <a:pt x="70559" y="2508245"/>
                </a:cubicBezTo>
                <a:lnTo>
                  <a:pt x="774543" y="4206785"/>
                </a:lnTo>
                <a:lnTo>
                  <a:pt x="715982" y="4231709"/>
                </a:lnTo>
                <a:lnTo>
                  <a:pt x="11998" y="2533168"/>
                </a:lnTo>
                <a:cubicBezTo>
                  <a:pt x="-4200" y="2494537"/>
                  <a:pt x="-4200" y="2449674"/>
                  <a:pt x="13244" y="2411043"/>
                </a:cubicBezTo>
                <a:lnTo>
                  <a:pt x="696046" y="779796"/>
                </a:lnTo>
                <a:cubicBezTo>
                  <a:pt x="712244" y="741165"/>
                  <a:pt x="743393" y="711256"/>
                  <a:pt x="782019" y="696302"/>
                </a:cubicBezTo>
                <a:lnTo>
                  <a:pt x="2424232" y="12150"/>
                </a:lnTo>
                <a:cubicBezTo>
                  <a:pt x="2443545" y="4050"/>
                  <a:pt x="2464415" y="0"/>
                  <a:pt x="248528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2449" dirty="0">
              <a:latin typeface="Lato Light" panose="020F0502020204030203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B8FD81D4-57FF-0C49-ADAD-751F6CAA3E61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5651073" y="3347921"/>
            <a:ext cx="2343224" cy="1321952"/>
          </a:xfrm>
          <a:prstGeom prst="roundRect">
            <a:avLst>
              <a:gd name="adj" fmla="val 612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>
              <a:latin typeface="Lato Light" panose="020F0502020204030203" pitchFamily="34" charset="0"/>
            </a:endParaRP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BC185770-B39C-284A-AB91-953F5858DD20}"/>
              </a:ext>
            </a:extLst>
          </p:cNvPr>
          <p:cNvSpPr txBox="1">
            <a:spLocks/>
          </p:cNvSpPr>
          <p:nvPr>
            <p:custDataLst>
              <p:tags r:id="rId14"/>
            </p:custDataLst>
          </p:nvPr>
        </p:nvSpPr>
        <p:spPr>
          <a:xfrm>
            <a:off x="5632970" y="3645739"/>
            <a:ext cx="2332656" cy="88639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  <a:t>Encourager </a:t>
            </a:r>
            <a:r>
              <a:rPr lang="en-US" sz="1200" dirty="0" err="1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  <a:t>l’utilisation</a:t>
            </a:r>
            <a:r>
              <a:rPr lang="en-US" sz="1200" dirty="0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br>
              <a:rPr lang="en-US" sz="1200" dirty="0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</a:br>
            <a:r>
              <a:rPr lang="en-US" sz="1200" dirty="0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  <a:t>de </a:t>
            </a:r>
            <a:r>
              <a:rPr lang="en-US" sz="1200" dirty="0" err="1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  <a:t>l’espace</a:t>
            </a:r>
            <a:r>
              <a:rPr lang="en-US" sz="1200" dirty="0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  <a:t> public </a:t>
            </a:r>
            <a:br>
              <a:rPr lang="en-US" sz="1200" dirty="0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</a:br>
            <a:r>
              <a:rPr lang="en-US" sz="1200" dirty="0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  <a:t>pour des </a:t>
            </a:r>
            <a:r>
              <a:rPr lang="en-US" sz="1200" dirty="0" err="1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  <a:t>projets</a:t>
            </a:r>
            <a:r>
              <a:rPr lang="en-US" sz="1200" dirty="0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  <a:t>propres</a:t>
            </a:r>
            <a:r>
              <a:rPr lang="en-US" sz="1200" dirty="0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br>
              <a:rPr lang="en-US" sz="1200" dirty="0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</a:br>
            <a:r>
              <a:rPr lang="en-US" sz="1200" dirty="0" smtClean="0">
                <a:solidFill>
                  <a:schemeClr val="bg1"/>
                </a:solidFill>
                <a:latin typeface="Montserrat" panose="020B0604020202020204" charset="0"/>
                <a:ea typeface="Lato Light" panose="020F0502020204030203" pitchFamily="34" charset="0"/>
                <a:cs typeface="Mukta ExtraLight" panose="020B0000000000000000" pitchFamily="34" charset="77"/>
              </a:rPr>
              <a:t>aux communautés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5B51EB5D-95B5-634E-8ED9-296665CDDA00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 rot="5400000">
            <a:off x="7153674" y="3296595"/>
            <a:ext cx="358900" cy="84627"/>
          </a:xfrm>
          <a:prstGeom prst="rightArrow">
            <a:avLst>
              <a:gd name="adj1" fmla="val 27239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>
              <a:latin typeface="Lato Light" panose="020F050202020403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931D1CB-279D-EC48-9B31-4CB68A64ADDD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690927" y="2074585"/>
            <a:ext cx="1676086" cy="461665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Montserrat" panose="020B0604020202020204" charset="0"/>
                <a:ea typeface="League Spartan" charset="0"/>
                <a:cs typeface="Poppins" pitchFamily="2" charset="77"/>
              </a:rPr>
              <a:t>Communication 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Montserrat" panose="020B0604020202020204" charset="0"/>
                <a:ea typeface="League Spartan" charset="0"/>
                <a:cs typeface="Poppins" pitchFamily="2" charset="77"/>
              </a:rPr>
              <a:t>continue</a:t>
            </a:r>
            <a:endParaRPr lang="en-US" sz="1200" b="1" dirty="0">
              <a:solidFill>
                <a:schemeClr val="bg1"/>
              </a:solidFill>
              <a:latin typeface="Montserrat" panose="020B0604020202020204" charset="0"/>
              <a:ea typeface="League Spartan" charset="0"/>
              <a:cs typeface="Poppins" pitchFamily="2" charset="7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A24BCEB-8CF8-5C45-AB65-9000DF190BCA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3374706" y="2074007"/>
            <a:ext cx="1523853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Montserrat" panose="020B0604020202020204" charset="0"/>
                <a:ea typeface="League Spartan" charset="0"/>
                <a:cs typeface="Poppins" pitchFamily="2" charset="77"/>
              </a:rPr>
              <a:t>Budget </a:t>
            </a:r>
          </a:p>
          <a:p>
            <a:pPr algn="ctr"/>
            <a:r>
              <a:rPr lang="en-US" sz="1200" b="1" dirty="0" err="1" smtClean="0">
                <a:solidFill>
                  <a:schemeClr val="bg1"/>
                </a:solidFill>
                <a:latin typeface="Montserrat" panose="020B0604020202020204" charset="0"/>
                <a:ea typeface="League Spartan" charset="0"/>
                <a:cs typeface="Poppins" pitchFamily="2" charset="77"/>
              </a:rPr>
              <a:t>participatif</a:t>
            </a:r>
            <a:endParaRPr lang="en-US" sz="1200" b="1" dirty="0">
              <a:solidFill>
                <a:schemeClr val="bg1"/>
              </a:solidFill>
              <a:latin typeface="Montserrat" panose="020B0604020202020204" charset="0"/>
              <a:ea typeface="League Spartan" charset="0"/>
              <a:cs typeface="Poppins" pitchFamily="2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4E684DC-E2C2-2C44-B253-AF9A16C6E9F0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6000322" y="2100419"/>
            <a:ext cx="1564703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200" b="1" dirty="0" err="1">
                <a:solidFill>
                  <a:schemeClr val="bg1"/>
                </a:solidFill>
                <a:latin typeface="Montserrat" panose="020B0604020202020204" charset="0"/>
                <a:ea typeface="League Spartan" charset="0"/>
                <a:cs typeface="Poppins" pitchFamily="2" charset="77"/>
              </a:rPr>
              <a:t>B</a:t>
            </a:r>
            <a:r>
              <a:rPr lang="en-US" sz="1200" b="1" dirty="0" err="1" smtClean="0">
                <a:solidFill>
                  <a:schemeClr val="bg1"/>
                </a:solidFill>
                <a:latin typeface="Montserrat" panose="020B0604020202020204" charset="0"/>
                <a:ea typeface="League Spartan" charset="0"/>
                <a:cs typeface="Poppins" pitchFamily="2" charset="77"/>
              </a:rPr>
              <a:t>iens</a:t>
            </a:r>
            <a:r>
              <a:rPr lang="en-US" sz="1200" b="1" dirty="0" smtClean="0">
                <a:solidFill>
                  <a:schemeClr val="bg1"/>
                </a:solidFill>
                <a:latin typeface="Montserrat" panose="020B0604020202020204" charset="0"/>
                <a:ea typeface="League Spartan" charset="0"/>
                <a:cs typeface="Poppins" pitchFamily="2" charset="77"/>
              </a:rPr>
              <a:t> </a:t>
            </a:r>
            <a:br>
              <a:rPr lang="en-US" sz="1200" b="1" dirty="0" smtClean="0">
                <a:solidFill>
                  <a:schemeClr val="bg1"/>
                </a:solidFill>
                <a:latin typeface="Montserrat" panose="020B0604020202020204" charset="0"/>
                <a:ea typeface="League Spartan" charset="0"/>
                <a:cs typeface="Poppins" pitchFamily="2" charset="77"/>
              </a:rPr>
            </a:br>
            <a:r>
              <a:rPr lang="en-US" sz="1200" b="1" dirty="0" err="1" smtClean="0">
                <a:solidFill>
                  <a:schemeClr val="bg1"/>
                </a:solidFill>
                <a:latin typeface="Montserrat" panose="020B0604020202020204" charset="0"/>
                <a:ea typeface="League Spartan" charset="0"/>
                <a:cs typeface="Poppins" pitchFamily="2" charset="77"/>
              </a:rPr>
              <a:t>communs</a:t>
            </a:r>
            <a:r>
              <a:rPr lang="en-US" sz="1200" b="1" dirty="0" smtClean="0">
                <a:solidFill>
                  <a:schemeClr val="bg1"/>
                </a:solidFill>
                <a:latin typeface="Montserrat" panose="020B0604020202020204" charset="0"/>
                <a:ea typeface="League Spartan" charset="0"/>
                <a:cs typeface="Poppins" pitchFamily="2" charset="77"/>
              </a:rPr>
              <a:t>*</a:t>
            </a:r>
            <a:endParaRPr lang="en-US" sz="1200" b="1" dirty="0">
              <a:solidFill>
                <a:schemeClr val="bg1"/>
              </a:solidFill>
              <a:latin typeface="Montserrat" panose="020B0604020202020204" charset="0"/>
              <a:ea typeface="League Spartan" charset="0"/>
              <a:cs typeface="Poppins" pitchFamily="2" charset="77"/>
            </a:endParaRPr>
          </a:p>
        </p:txBody>
      </p:sp>
      <p:grpSp>
        <p:nvGrpSpPr>
          <p:cNvPr id="22" name="Groupe 7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23" name="Rectangle 22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31" name="Image 9" descr="Gatineau_logo_Blanc.pn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Espace réservé du numéro de diapositive 3"/>
          <p:cNvSpPr txBox="1">
            <a:spLocks/>
          </p:cNvSpPr>
          <p:nvPr>
            <p:custDataLst>
              <p:tags r:id="rId20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28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8" name="Connecteur droit 27"/>
          <p:cNvCxnSpPr/>
          <p:nvPr>
            <p:custDataLst>
              <p:tags r:id="rId21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re 1"/>
          <p:cNvSpPr txBox="1">
            <a:spLocks/>
          </p:cNvSpPr>
          <p:nvPr>
            <p:custDataLst>
              <p:tags r:id="rId22"/>
            </p:custDataLst>
          </p:nvPr>
        </p:nvSpPr>
        <p:spPr>
          <a:xfrm>
            <a:off x="700015" y="572710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Stratégies de déploiement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>
                <a:solidFill>
                  <a:srgbClr val="74B6A7"/>
                </a:solidFill>
              </a:rPr>
              <a:t>2</a:t>
            </a:r>
            <a:r>
              <a:rPr lang="fr-CA" sz="1800" dirty="0" smtClean="0">
                <a:solidFill>
                  <a:srgbClr val="74B6A7"/>
                </a:solidFill>
              </a:rPr>
              <a:t>. Participation citoyenne  </a:t>
            </a:r>
            <a:r>
              <a:rPr lang="fr-CA" sz="1200" dirty="0" smtClean="0">
                <a:solidFill>
                  <a:srgbClr val="74B6A7"/>
                </a:solidFill>
              </a:rPr>
              <a:t>(suite)</a:t>
            </a:r>
            <a:endParaRPr lang="fr-CA" sz="1200" b="0" dirty="0">
              <a:solidFill>
                <a:srgbClr val="74B6A7"/>
              </a:solidFill>
            </a:endParaRPr>
          </a:p>
        </p:txBody>
      </p:sp>
      <p:sp>
        <p:nvSpPr>
          <p:cNvPr id="34" name="ZoneTexte 33"/>
          <p:cNvSpPr txBox="1"/>
          <p:nvPr>
            <p:custDataLst>
              <p:tags r:id="rId23"/>
            </p:custDataLst>
          </p:nvPr>
        </p:nvSpPr>
        <p:spPr>
          <a:xfrm>
            <a:off x="643255" y="4704870"/>
            <a:ext cx="7918268" cy="26161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just"/>
            <a:r>
              <a:rPr lang="fr-CA" sz="1100" dirty="0" smtClean="0">
                <a:solidFill>
                  <a:schemeClr val="accent2"/>
                </a:solidFill>
              </a:rPr>
              <a:t>* Ressources gérées collectivement par une communauté, selon la forme de gouvernance définie par elle-même</a:t>
            </a:r>
            <a:endParaRPr lang="fr-CA" sz="11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82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24"/>
          <p:cNvSpPr txBox="1"/>
          <p:nvPr>
            <p:custDataLst>
              <p:tags r:id="rId1"/>
            </p:custDataLst>
          </p:nvPr>
        </p:nvSpPr>
        <p:spPr>
          <a:xfrm>
            <a:off x="6119850" y="1615509"/>
            <a:ext cx="2233718" cy="1534642"/>
          </a:xfrm>
          <a:prstGeom prst="rect">
            <a:avLst/>
          </a:prstGeom>
          <a:noFill/>
        </p:spPr>
        <p:txBody>
          <a:bodyPr wrap="square" lIns="0" tIns="7200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CA" sz="1300" b="1" dirty="0" smtClean="0">
                <a:latin typeface="Montserrat" panose="020B0604020202020204" charset="0"/>
              </a:rPr>
              <a:t>Partenariat associatif</a:t>
            </a:r>
          </a:p>
          <a:p>
            <a:r>
              <a:rPr lang="fr-CA" sz="1100" dirty="0" smtClean="0">
                <a:latin typeface="Montserrat" panose="020B0604020202020204" charset="0"/>
              </a:rPr>
              <a:t>Participation des organismes de la communauté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dans la planification, l’achat, l’aménagement et la gestion d’équipements récréatifs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ou complémentaires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aux activités prévues sur le site</a:t>
            </a:r>
          </a:p>
        </p:txBody>
      </p:sp>
      <p:sp>
        <p:nvSpPr>
          <p:cNvPr id="46" name="TextBox 42"/>
          <p:cNvSpPr txBox="1"/>
          <p:nvPr>
            <p:custDataLst>
              <p:tags r:id="rId2"/>
            </p:custDataLst>
          </p:nvPr>
        </p:nvSpPr>
        <p:spPr>
          <a:xfrm>
            <a:off x="6142245" y="3281066"/>
            <a:ext cx="2419278" cy="1619280"/>
          </a:xfrm>
          <a:prstGeom prst="rect">
            <a:avLst/>
          </a:prstGeom>
          <a:noFill/>
        </p:spPr>
        <p:txBody>
          <a:bodyPr wrap="square" lIns="0" tIns="7200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CA" sz="1300" b="1" dirty="0" smtClean="0">
                <a:latin typeface="Montserrat" panose="020B0604020202020204" charset="0"/>
              </a:rPr>
              <a:t>Partenariat structurant</a:t>
            </a:r>
          </a:p>
          <a:p>
            <a:pPr>
              <a:spcAft>
                <a:spcPts val="600"/>
              </a:spcAft>
            </a:pPr>
            <a:r>
              <a:rPr lang="fr-CA" sz="1100" dirty="0" smtClean="0">
                <a:latin typeface="Montserrat" panose="020B0604020202020204" charset="0"/>
              </a:rPr>
              <a:t>Développement collaboratif d’infrastructures d’envergure</a:t>
            </a:r>
          </a:p>
          <a:p>
            <a:pPr>
              <a:spcAft>
                <a:spcPts val="300"/>
              </a:spcAft>
            </a:pPr>
            <a:r>
              <a:rPr lang="fr-CA" sz="1100" dirty="0" smtClean="0">
                <a:latin typeface="Montserrat" panose="020B0604020202020204" charset="0"/>
              </a:rPr>
              <a:t>Le partenariat est fortement recommandé et doit inclure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une ou plusieurs formules</a:t>
            </a:r>
          </a:p>
          <a:p>
            <a:r>
              <a:rPr lang="fr-CA" sz="1000" dirty="0" smtClean="0">
                <a:latin typeface="Montserrat" panose="020B0604020202020204" charset="0"/>
              </a:rPr>
              <a:t>(financier, construction, opérations, </a:t>
            </a:r>
            <a:br>
              <a:rPr lang="fr-CA" sz="1000" dirty="0" smtClean="0">
                <a:latin typeface="Montserrat" panose="020B0604020202020204" charset="0"/>
              </a:rPr>
            </a:br>
            <a:r>
              <a:rPr lang="fr-CA" sz="1000" dirty="0" smtClean="0">
                <a:latin typeface="Montserrat" panose="020B0604020202020204" charset="0"/>
              </a:rPr>
              <a:t> programmation)</a:t>
            </a:r>
            <a:endParaRPr lang="fr-CA" sz="1000" dirty="0">
              <a:latin typeface="Montserrat" panose="020B0604020202020204" charset="0"/>
            </a:endParaRPr>
          </a:p>
        </p:txBody>
      </p:sp>
      <p:sp>
        <p:nvSpPr>
          <p:cNvPr id="47" name="TextBox 46"/>
          <p:cNvSpPr txBox="1"/>
          <p:nvPr>
            <p:custDataLst>
              <p:tags r:id="rId3"/>
            </p:custDataLst>
          </p:nvPr>
        </p:nvSpPr>
        <p:spPr>
          <a:xfrm>
            <a:off x="420034" y="3281066"/>
            <a:ext cx="2341800" cy="1621401"/>
          </a:xfrm>
          <a:prstGeom prst="rect">
            <a:avLst/>
          </a:prstGeom>
          <a:noFill/>
        </p:spPr>
        <p:txBody>
          <a:bodyPr wrap="square" lIns="0" tIns="72000" rIns="0" bIns="0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r-CA" sz="1300" b="1" dirty="0" smtClean="0">
                <a:latin typeface="Montserrat" panose="020B0604020202020204" charset="0"/>
              </a:rPr>
              <a:t>Partenariat stratégique</a:t>
            </a:r>
          </a:p>
          <a:p>
            <a:pPr algn="r">
              <a:spcAft>
                <a:spcPts val="600"/>
              </a:spcAft>
            </a:pPr>
            <a:r>
              <a:rPr lang="fr-CA" sz="1100" dirty="0" smtClean="0">
                <a:latin typeface="Montserrat" panose="020B0604020202020204" charset="0"/>
              </a:rPr>
              <a:t>Développement collaboratif d’infrastructures d’envergure</a:t>
            </a:r>
          </a:p>
          <a:p>
            <a:pPr algn="r">
              <a:spcAft>
                <a:spcPts val="300"/>
              </a:spcAft>
            </a:pPr>
            <a:r>
              <a:rPr lang="fr-CA" sz="1100" dirty="0">
                <a:latin typeface="Montserrat" panose="020B0604020202020204" charset="0"/>
              </a:rPr>
              <a:t>L</a:t>
            </a:r>
            <a:r>
              <a:rPr lang="fr-CA" sz="1100" dirty="0" smtClean="0">
                <a:latin typeface="Montserrat" panose="020B0604020202020204" charset="0"/>
              </a:rPr>
              <a:t>e partenariat financier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est obligatoire, en plus d’y inclure une autre formule </a:t>
            </a:r>
          </a:p>
          <a:p>
            <a:pPr algn="r"/>
            <a:r>
              <a:rPr lang="fr-CA" sz="1000" dirty="0" smtClean="0">
                <a:latin typeface="Montserrat" panose="020B0604020202020204" charset="0"/>
              </a:rPr>
              <a:t>(construction, opérations, programmation) </a:t>
            </a:r>
          </a:p>
        </p:txBody>
      </p:sp>
      <p:sp>
        <p:nvSpPr>
          <p:cNvPr id="50" name="TextBox 19"/>
          <p:cNvSpPr txBox="1"/>
          <p:nvPr>
            <p:custDataLst>
              <p:tags r:id="rId4"/>
            </p:custDataLst>
          </p:nvPr>
        </p:nvSpPr>
        <p:spPr>
          <a:xfrm>
            <a:off x="464511" y="1613092"/>
            <a:ext cx="2297323" cy="1196088"/>
          </a:xfrm>
          <a:prstGeom prst="rect">
            <a:avLst/>
          </a:prstGeom>
          <a:noFill/>
        </p:spPr>
        <p:txBody>
          <a:bodyPr wrap="square" lIns="0" tIns="72000" rIns="0" bIns="0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r-CA" sz="1300" b="1" dirty="0" smtClean="0">
                <a:latin typeface="Montserrat" panose="020B0604020202020204" charset="0"/>
              </a:rPr>
              <a:t>Participation citoyenne</a:t>
            </a:r>
          </a:p>
          <a:p>
            <a:pPr algn="r"/>
            <a:r>
              <a:rPr lang="fr-CA" sz="1100" dirty="0" smtClean="0">
                <a:latin typeface="Montserrat" panose="020B0604020202020204" charset="0"/>
              </a:rPr>
              <a:t> Contribution volontaire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des citoyens ou organismes dans les différentes phases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de planification pour influencer les aménagements</a:t>
            </a:r>
            <a:endParaRPr lang="fr-CA" sz="1100" dirty="0">
              <a:latin typeface="Montserrat" panose="020B0604020202020204" charset="0"/>
            </a:endParaRPr>
          </a:p>
        </p:txBody>
      </p:sp>
      <p:grpSp>
        <p:nvGrpSpPr>
          <p:cNvPr id="17" name="Groupe 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18" name="Rectangle 17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19" name="Image 9" descr="Gatineau_logo_Blanc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Espace réservé du numéro de diapositive 3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29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2" name="Connecteur droit 21"/>
          <p:cNvCxnSpPr/>
          <p:nvPr>
            <p:custDataLst>
              <p:tags r:id="rId7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e 50"/>
          <p:cNvGrpSpPr/>
          <p:nvPr>
            <p:custDataLst>
              <p:tags r:id="rId8"/>
            </p:custDataLst>
          </p:nvPr>
        </p:nvGrpSpPr>
        <p:grpSpPr>
          <a:xfrm>
            <a:off x="368634" y="1389561"/>
            <a:ext cx="8088588" cy="2569137"/>
            <a:chOff x="368634" y="1389561"/>
            <a:chExt cx="8088588" cy="2569137"/>
          </a:xfrm>
        </p:grpSpPr>
        <p:grpSp>
          <p:nvGrpSpPr>
            <p:cNvPr id="52" name="Groupe 51"/>
            <p:cNvGrpSpPr/>
            <p:nvPr/>
          </p:nvGrpSpPr>
          <p:grpSpPr>
            <a:xfrm>
              <a:off x="368634" y="1598570"/>
              <a:ext cx="8088588" cy="1682496"/>
              <a:chOff x="368634" y="1598570"/>
              <a:chExt cx="8088588" cy="1682496"/>
            </a:xfrm>
          </p:grpSpPr>
          <p:sp>
            <p:nvSpPr>
              <p:cNvPr id="61" name="Freeform 39"/>
              <p:cNvSpPr/>
              <p:nvPr>
                <p:custDataLst>
                  <p:tags r:id="rId17"/>
                </p:custDataLst>
              </p:nvPr>
            </p:nvSpPr>
            <p:spPr>
              <a:xfrm>
                <a:off x="5465151" y="1605859"/>
                <a:ext cx="2992071" cy="309234"/>
              </a:xfrm>
              <a:custGeom>
                <a:avLst/>
                <a:gdLst>
                  <a:gd name="connsiteX0" fmla="*/ 0 w 3444240"/>
                  <a:gd name="connsiteY0" fmla="*/ 568960 h 568960"/>
                  <a:gd name="connsiteX1" fmla="*/ 690880 w 3444240"/>
                  <a:gd name="connsiteY1" fmla="*/ 0 h 568960"/>
                  <a:gd name="connsiteX2" fmla="*/ 3444240 w 3444240"/>
                  <a:gd name="connsiteY2" fmla="*/ 0 h 56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44240" h="568960">
                    <a:moveTo>
                      <a:pt x="0" y="568960"/>
                    </a:moveTo>
                    <a:lnTo>
                      <a:pt x="690880" y="0"/>
                    </a:lnTo>
                    <a:lnTo>
                      <a:pt x="3444240" y="0"/>
                    </a:lnTo>
                  </a:path>
                </a:pathLst>
              </a:cu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oval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62" name="Freeform 41"/>
              <p:cNvSpPr/>
              <p:nvPr>
                <p:custDataLst>
                  <p:tags r:id="rId18"/>
                </p:custDataLst>
              </p:nvPr>
            </p:nvSpPr>
            <p:spPr>
              <a:xfrm flipV="1">
                <a:off x="5465151" y="3039853"/>
                <a:ext cx="2992071" cy="241213"/>
              </a:xfrm>
              <a:custGeom>
                <a:avLst/>
                <a:gdLst>
                  <a:gd name="connsiteX0" fmla="*/ 0 w 3444240"/>
                  <a:gd name="connsiteY0" fmla="*/ 568960 h 568960"/>
                  <a:gd name="connsiteX1" fmla="*/ 690880 w 3444240"/>
                  <a:gd name="connsiteY1" fmla="*/ 0 h 568960"/>
                  <a:gd name="connsiteX2" fmla="*/ 3444240 w 3444240"/>
                  <a:gd name="connsiteY2" fmla="*/ 0 h 56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44240" h="568960">
                    <a:moveTo>
                      <a:pt x="0" y="568960"/>
                    </a:moveTo>
                    <a:lnTo>
                      <a:pt x="690880" y="0"/>
                    </a:lnTo>
                    <a:lnTo>
                      <a:pt x="3444240" y="0"/>
                    </a:lnTo>
                  </a:path>
                </a:pathLst>
              </a:cu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oval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63" name="Freeform 44"/>
              <p:cNvSpPr/>
              <p:nvPr>
                <p:custDataLst>
                  <p:tags r:id="rId19"/>
                </p:custDataLst>
              </p:nvPr>
            </p:nvSpPr>
            <p:spPr>
              <a:xfrm flipH="1">
                <a:off x="368634" y="1598570"/>
                <a:ext cx="3076007" cy="338997"/>
              </a:xfrm>
              <a:custGeom>
                <a:avLst/>
                <a:gdLst>
                  <a:gd name="connsiteX0" fmla="*/ 0 w 3444240"/>
                  <a:gd name="connsiteY0" fmla="*/ 568960 h 568960"/>
                  <a:gd name="connsiteX1" fmla="*/ 690880 w 3444240"/>
                  <a:gd name="connsiteY1" fmla="*/ 0 h 568960"/>
                  <a:gd name="connsiteX2" fmla="*/ 3444240 w 3444240"/>
                  <a:gd name="connsiteY2" fmla="*/ 0 h 56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44240" h="568960">
                    <a:moveTo>
                      <a:pt x="0" y="568960"/>
                    </a:moveTo>
                    <a:lnTo>
                      <a:pt x="690880" y="0"/>
                    </a:lnTo>
                    <a:lnTo>
                      <a:pt x="3444240" y="0"/>
                    </a:lnTo>
                  </a:path>
                </a:pathLst>
              </a:cu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oval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r"/>
                <a:endParaRPr lang="fr-CA" dirty="0"/>
              </a:p>
            </p:txBody>
          </p:sp>
          <p:sp>
            <p:nvSpPr>
              <p:cNvPr id="64" name="Freeform 45"/>
              <p:cNvSpPr/>
              <p:nvPr>
                <p:custDataLst>
                  <p:tags r:id="rId20"/>
                </p:custDataLst>
              </p:nvPr>
            </p:nvSpPr>
            <p:spPr>
              <a:xfrm flipH="1" flipV="1">
                <a:off x="368635" y="2974683"/>
                <a:ext cx="3076006" cy="293828"/>
              </a:xfrm>
              <a:custGeom>
                <a:avLst/>
                <a:gdLst>
                  <a:gd name="connsiteX0" fmla="*/ 0 w 3444240"/>
                  <a:gd name="connsiteY0" fmla="*/ 568960 h 568960"/>
                  <a:gd name="connsiteX1" fmla="*/ 690880 w 3444240"/>
                  <a:gd name="connsiteY1" fmla="*/ 0 h 568960"/>
                  <a:gd name="connsiteX2" fmla="*/ 3444240 w 3444240"/>
                  <a:gd name="connsiteY2" fmla="*/ 0 h 56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44240" h="568960">
                    <a:moveTo>
                      <a:pt x="0" y="568960"/>
                    </a:moveTo>
                    <a:lnTo>
                      <a:pt x="690880" y="0"/>
                    </a:lnTo>
                    <a:lnTo>
                      <a:pt x="3444240" y="0"/>
                    </a:lnTo>
                  </a:path>
                </a:pathLst>
              </a:cu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oval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r"/>
                <a:endParaRPr lang="fr-CA" dirty="0"/>
              </a:p>
            </p:txBody>
          </p:sp>
        </p:grpSp>
        <p:grpSp>
          <p:nvGrpSpPr>
            <p:cNvPr id="53" name="Groupe 52"/>
            <p:cNvGrpSpPr/>
            <p:nvPr/>
          </p:nvGrpSpPr>
          <p:grpSpPr>
            <a:xfrm>
              <a:off x="3097362" y="1389561"/>
              <a:ext cx="2715068" cy="2569137"/>
              <a:chOff x="3066807" y="1384084"/>
              <a:chExt cx="2715068" cy="2569137"/>
            </a:xfrm>
          </p:grpSpPr>
          <p:sp>
            <p:nvSpPr>
              <p:cNvPr id="54" name="Oval 4"/>
              <p:cNvSpPr/>
              <p:nvPr>
                <p:custDataLst>
                  <p:tags r:id="rId10"/>
                </p:custDataLst>
              </p:nvPr>
            </p:nvSpPr>
            <p:spPr>
              <a:xfrm>
                <a:off x="3222942" y="1540219"/>
                <a:ext cx="2389297" cy="2389297"/>
              </a:xfrm>
              <a:prstGeom prst="ellipse">
                <a:avLst/>
              </a:prstGeom>
              <a:noFill/>
              <a:ln w="19050" cmpd="sng">
                <a:solidFill>
                  <a:schemeClr val="accent1"/>
                </a:solidFill>
              </a:ln>
              <a:effectLst/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2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5" name="Freeform 5"/>
              <p:cNvSpPr/>
              <p:nvPr>
                <p:custDataLst>
                  <p:tags r:id="rId11"/>
                </p:custDataLst>
              </p:nvPr>
            </p:nvSpPr>
            <p:spPr>
              <a:xfrm>
                <a:off x="3066807" y="1384084"/>
                <a:ext cx="1147239" cy="1147239"/>
              </a:xfrm>
              <a:custGeom>
                <a:avLst/>
                <a:gdLst>
                  <a:gd name="connsiteX0" fmla="*/ 0 w 1147239"/>
                  <a:gd name="connsiteY0" fmla="*/ 573620 h 1147239"/>
                  <a:gd name="connsiteX1" fmla="*/ 573620 w 1147239"/>
                  <a:gd name="connsiteY1" fmla="*/ 0 h 1147239"/>
                  <a:gd name="connsiteX2" fmla="*/ 1147240 w 1147239"/>
                  <a:gd name="connsiteY2" fmla="*/ 573620 h 1147239"/>
                  <a:gd name="connsiteX3" fmla="*/ 573620 w 1147239"/>
                  <a:gd name="connsiteY3" fmla="*/ 1147240 h 1147239"/>
                  <a:gd name="connsiteX4" fmla="*/ 0 w 1147239"/>
                  <a:gd name="connsiteY4" fmla="*/ 573620 h 114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7239" h="1147239">
                    <a:moveTo>
                      <a:pt x="0" y="573620"/>
                    </a:moveTo>
                    <a:cubicBezTo>
                      <a:pt x="0" y="256818"/>
                      <a:pt x="256818" y="0"/>
                      <a:pt x="573620" y="0"/>
                    </a:cubicBezTo>
                    <a:cubicBezTo>
                      <a:pt x="890422" y="0"/>
                      <a:pt x="1147240" y="256818"/>
                      <a:pt x="1147240" y="573620"/>
                    </a:cubicBezTo>
                    <a:cubicBezTo>
                      <a:pt x="1147240" y="890422"/>
                      <a:pt x="890422" y="1147240"/>
                      <a:pt x="573620" y="1147240"/>
                    </a:cubicBezTo>
                    <a:cubicBezTo>
                      <a:pt x="256818" y="1147240"/>
                      <a:pt x="0" y="890422"/>
                      <a:pt x="0" y="573620"/>
                    </a:cubicBezTo>
                    <a:close/>
                  </a:path>
                </a:pathLst>
              </a:custGeom>
              <a:solidFill>
                <a:schemeClr val="accent1"/>
              </a:solidFill>
              <a:effectLst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none" lIns="0" tIns="0" rIns="0" bIns="180000" numCol="1" spcCol="1270" anchor="ctr" anchorCtr="0">
                <a:noAutofit/>
              </a:bodyPr>
              <a:lstStyle/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1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Milieu de vie 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quotidien</a:t>
                </a:r>
              </a:p>
            </p:txBody>
          </p:sp>
          <p:sp>
            <p:nvSpPr>
              <p:cNvPr id="56" name="Freeform 6"/>
              <p:cNvSpPr/>
              <p:nvPr>
                <p:custDataLst>
                  <p:tags r:id="rId12"/>
                </p:custDataLst>
              </p:nvPr>
            </p:nvSpPr>
            <p:spPr>
              <a:xfrm>
                <a:off x="4621135" y="1384084"/>
                <a:ext cx="1147239" cy="1147239"/>
              </a:xfrm>
              <a:custGeom>
                <a:avLst/>
                <a:gdLst>
                  <a:gd name="connsiteX0" fmla="*/ 0 w 1147239"/>
                  <a:gd name="connsiteY0" fmla="*/ 573620 h 1147239"/>
                  <a:gd name="connsiteX1" fmla="*/ 573620 w 1147239"/>
                  <a:gd name="connsiteY1" fmla="*/ 0 h 1147239"/>
                  <a:gd name="connsiteX2" fmla="*/ 1147240 w 1147239"/>
                  <a:gd name="connsiteY2" fmla="*/ 573620 h 1147239"/>
                  <a:gd name="connsiteX3" fmla="*/ 573620 w 1147239"/>
                  <a:gd name="connsiteY3" fmla="*/ 1147240 h 1147239"/>
                  <a:gd name="connsiteX4" fmla="*/ 0 w 1147239"/>
                  <a:gd name="connsiteY4" fmla="*/ 573620 h 114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7239" h="1147239">
                    <a:moveTo>
                      <a:pt x="0" y="573620"/>
                    </a:moveTo>
                    <a:cubicBezTo>
                      <a:pt x="0" y="256818"/>
                      <a:pt x="256818" y="0"/>
                      <a:pt x="573620" y="0"/>
                    </a:cubicBezTo>
                    <a:cubicBezTo>
                      <a:pt x="890422" y="0"/>
                      <a:pt x="1147240" y="256818"/>
                      <a:pt x="1147240" y="573620"/>
                    </a:cubicBezTo>
                    <a:cubicBezTo>
                      <a:pt x="1147240" y="890422"/>
                      <a:pt x="890422" y="1147240"/>
                      <a:pt x="573620" y="1147240"/>
                    </a:cubicBezTo>
                    <a:cubicBezTo>
                      <a:pt x="256818" y="1147240"/>
                      <a:pt x="0" y="890422"/>
                      <a:pt x="0" y="573620"/>
                    </a:cubicBezTo>
                    <a:close/>
                  </a:path>
                </a:pathLst>
              </a:custGeom>
              <a:solidFill>
                <a:schemeClr val="accent3"/>
              </a:solidFill>
              <a:effectLst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none" lIns="0" tIns="0" rIns="0" bIns="180000" numCol="1" spcCol="1270" anchor="ctr" anchorCtr="0">
                <a:noAutofit/>
              </a:bodyPr>
              <a:lstStyle/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2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Communauté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>
                    <a:solidFill>
                      <a:srgbClr val="FFFFFF"/>
                    </a:solidFill>
                    <a:latin typeface="Montserrat" panose="020B0604020202020204" charset="0"/>
                  </a:rPr>
                  <a:t>d</a:t>
                </a: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e proximité</a:t>
                </a:r>
              </a:p>
            </p:txBody>
          </p:sp>
          <p:sp>
            <p:nvSpPr>
              <p:cNvPr id="57" name="Freeform 7"/>
              <p:cNvSpPr/>
              <p:nvPr>
                <p:custDataLst>
                  <p:tags r:id="rId13"/>
                </p:custDataLst>
              </p:nvPr>
            </p:nvSpPr>
            <p:spPr>
              <a:xfrm>
                <a:off x="3080308" y="2805982"/>
                <a:ext cx="1147239" cy="1147239"/>
              </a:xfrm>
              <a:custGeom>
                <a:avLst/>
                <a:gdLst>
                  <a:gd name="connsiteX0" fmla="*/ 0 w 1147239"/>
                  <a:gd name="connsiteY0" fmla="*/ 573620 h 1147239"/>
                  <a:gd name="connsiteX1" fmla="*/ 573620 w 1147239"/>
                  <a:gd name="connsiteY1" fmla="*/ 0 h 1147239"/>
                  <a:gd name="connsiteX2" fmla="*/ 1147240 w 1147239"/>
                  <a:gd name="connsiteY2" fmla="*/ 573620 h 1147239"/>
                  <a:gd name="connsiteX3" fmla="*/ 573620 w 1147239"/>
                  <a:gd name="connsiteY3" fmla="*/ 1147240 h 1147239"/>
                  <a:gd name="connsiteX4" fmla="*/ 0 w 1147239"/>
                  <a:gd name="connsiteY4" fmla="*/ 573620 h 114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7239" h="1147239">
                    <a:moveTo>
                      <a:pt x="0" y="573620"/>
                    </a:moveTo>
                    <a:cubicBezTo>
                      <a:pt x="0" y="256818"/>
                      <a:pt x="256818" y="0"/>
                      <a:pt x="573620" y="0"/>
                    </a:cubicBezTo>
                    <a:cubicBezTo>
                      <a:pt x="890422" y="0"/>
                      <a:pt x="1147240" y="256818"/>
                      <a:pt x="1147240" y="573620"/>
                    </a:cubicBezTo>
                    <a:cubicBezTo>
                      <a:pt x="1147240" y="890422"/>
                      <a:pt x="890422" y="1147240"/>
                      <a:pt x="573620" y="1147240"/>
                    </a:cubicBezTo>
                    <a:cubicBezTo>
                      <a:pt x="256818" y="1147240"/>
                      <a:pt x="0" y="890422"/>
                      <a:pt x="0" y="573620"/>
                    </a:cubicBezTo>
                    <a:close/>
                  </a:path>
                </a:pathLst>
              </a:custGeom>
              <a:solidFill>
                <a:schemeClr val="accent5"/>
              </a:solidFill>
              <a:effectLst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none" lIns="0" tIns="0" rIns="0" bIns="180000" numCol="1" spcCol="1270" anchor="ctr" anchorCtr="0">
                <a:noAutofit/>
              </a:bodyPr>
              <a:lstStyle/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4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Municipalité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>
                    <a:solidFill>
                      <a:srgbClr val="FFFFFF"/>
                    </a:solidFill>
                    <a:latin typeface="Montserrat" panose="020B0604020202020204" charset="0"/>
                  </a:rPr>
                  <a:t>e</a:t>
                </a: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t région</a:t>
                </a:r>
                <a:endParaRPr lang="fr-CA" sz="1200" dirty="0">
                  <a:solidFill>
                    <a:srgbClr val="FFFFFF"/>
                  </a:solidFill>
                  <a:latin typeface="Montserrat" panose="020B0604020202020204" charset="0"/>
                </a:endParaRPr>
              </a:p>
            </p:txBody>
          </p:sp>
          <p:sp>
            <p:nvSpPr>
              <p:cNvPr id="58" name="Freeform 8"/>
              <p:cNvSpPr/>
              <p:nvPr>
                <p:custDataLst>
                  <p:tags r:id="rId14"/>
                </p:custDataLst>
              </p:nvPr>
            </p:nvSpPr>
            <p:spPr>
              <a:xfrm>
                <a:off x="4634636" y="2805982"/>
                <a:ext cx="1147239" cy="1147239"/>
              </a:xfrm>
              <a:custGeom>
                <a:avLst/>
                <a:gdLst>
                  <a:gd name="connsiteX0" fmla="*/ 0 w 1147239"/>
                  <a:gd name="connsiteY0" fmla="*/ 573620 h 1147239"/>
                  <a:gd name="connsiteX1" fmla="*/ 573620 w 1147239"/>
                  <a:gd name="connsiteY1" fmla="*/ 0 h 1147239"/>
                  <a:gd name="connsiteX2" fmla="*/ 1147240 w 1147239"/>
                  <a:gd name="connsiteY2" fmla="*/ 573620 h 1147239"/>
                  <a:gd name="connsiteX3" fmla="*/ 573620 w 1147239"/>
                  <a:gd name="connsiteY3" fmla="*/ 1147240 h 1147239"/>
                  <a:gd name="connsiteX4" fmla="*/ 0 w 1147239"/>
                  <a:gd name="connsiteY4" fmla="*/ 573620 h 114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7239" h="1147239">
                    <a:moveTo>
                      <a:pt x="0" y="573620"/>
                    </a:moveTo>
                    <a:cubicBezTo>
                      <a:pt x="0" y="256818"/>
                      <a:pt x="256818" y="0"/>
                      <a:pt x="573620" y="0"/>
                    </a:cubicBezTo>
                    <a:cubicBezTo>
                      <a:pt x="890422" y="0"/>
                      <a:pt x="1147240" y="256818"/>
                      <a:pt x="1147240" y="573620"/>
                    </a:cubicBezTo>
                    <a:cubicBezTo>
                      <a:pt x="1147240" y="890422"/>
                      <a:pt x="890422" y="1147240"/>
                      <a:pt x="573620" y="1147240"/>
                    </a:cubicBezTo>
                    <a:cubicBezTo>
                      <a:pt x="256818" y="1147240"/>
                      <a:pt x="0" y="890422"/>
                      <a:pt x="0" y="57362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none" lIns="0" tIns="0" rIns="0" bIns="180000" numCol="1" spcCol="1270" anchor="ctr" anchorCtr="0">
                <a:noAutofit/>
              </a:bodyPr>
              <a:lstStyle/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3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Communauté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>
                    <a:solidFill>
                      <a:srgbClr val="FFFFFF"/>
                    </a:solidFill>
                    <a:latin typeface="Montserrat" panose="020B0604020202020204" charset="0"/>
                  </a:rPr>
                  <a:t>d</a:t>
                </a: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e services</a:t>
                </a:r>
              </a:p>
            </p:txBody>
          </p:sp>
          <p:cxnSp>
            <p:nvCxnSpPr>
              <p:cNvPr id="59" name="Straight Connector 49"/>
              <p:cNvCxnSpPr/>
              <p:nvPr>
                <p:custDataLst>
                  <p:tags r:id="rId15"/>
                </p:custDataLst>
              </p:nvPr>
            </p:nvCxnSpPr>
            <p:spPr>
              <a:xfrm>
                <a:off x="4420129" y="1553766"/>
                <a:ext cx="0" cy="2362200"/>
              </a:xfrm>
              <a:prstGeom prst="line">
                <a:avLst/>
              </a:prstGeom>
              <a:ln w="3175" cmpd="sng">
                <a:solidFill>
                  <a:schemeClr val="tx1">
                    <a:alpha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1"/>
              <p:cNvCxnSpPr/>
              <p:nvPr>
                <p:custDataLst>
                  <p:tags r:id="rId16"/>
                </p:custDataLst>
              </p:nvPr>
            </p:nvCxnSpPr>
            <p:spPr>
              <a:xfrm rot="5400000">
                <a:off x="4417589" y="1553766"/>
                <a:ext cx="0" cy="2362200"/>
              </a:xfrm>
              <a:prstGeom prst="line">
                <a:avLst/>
              </a:prstGeom>
              <a:ln w="3175" cmpd="sng">
                <a:solidFill>
                  <a:schemeClr val="tx1">
                    <a:alpha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Titre 1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700015" y="572710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Stratégies de déploiement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3. Partenariat</a:t>
            </a:r>
            <a:endParaRPr lang="fr-CA" sz="1800" b="0" dirty="0">
              <a:solidFill>
                <a:srgbClr val="74B6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5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0000" y="539999"/>
            <a:ext cx="5901463" cy="899863"/>
          </a:xfrm>
        </p:spPr>
        <p:txBody>
          <a:bodyPr anchor="t" anchorCtr="0"/>
          <a:lstStyle/>
          <a:p>
            <a:pPr algn="l"/>
            <a:r>
              <a:rPr lang="fr-CA" sz="2400" dirty="0" smtClean="0">
                <a:solidFill>
                  <a:srgbClr val="74B6A7"/>
                </a:solidFill>
              </a:rPr>
              <a:t>Mise en contexte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endParaRPr lang="fr-CA" sz="1800" b="0" dirty="0">
              <a:solidFill>
                <a:srgbClr val="74B6A7"/>
              </a:solidFill>
            </a:endParaRPr>
          </a:p>
        </p:txBody>
      </p:sp>
      <p:sp>
        <p:nvSpPr>
          <p:cNvPr id="4" name="Espace réservé du contenu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90574" y="1561540"/>
            <a:ext cx="7867651" cy="3366300"/>
          </a:xfrm>
        </p:spPr>
        <p:txBody>
          <a:bodyPr lIns="0" rIns="0" bIns="0">
            <a:normAutofit/>
          </a:bodyPr>
          <a:lstStyle/>
          <a:p>
            <a:pPr marL="360000" indent="-360000" algn="just">
              <a:lnSpc>
                <a:spcPct val="100000"/>
              </a:lnSpc>
            </a:pPr>
            <a:r>
              <a:rPr lang="fr-CA" sz="1600" b="1" u="sng" dirty="0" smtClean="0"/>
              <a:t>En 2006</a:t>
            </a:r>
            <a:r>
              <a:rPr lang="fr-CA" sz="1600" dirty="0" smtClean="0"/>
              <a:t>, le conseil municipal adoptait le </a:t>
            </a:r>
            <a:r>
              <a:rPr lang="fr-CA" sz="1600" b="1" dirty="0" smtClean="0"/>
              <a:t>1</a:t>
            </a:r>
            <a:r>
              <a:rPr lang="fr-CA" sz="1600" b="1" baseline="30000" dirty="0" smtClean="0"/>
              <a:t>er</a:t>
            </a:r>
            <a:r>
              <a:rPr lang="fr-CA" sz="1600" b="1" dirty="0" smtClean="0"/>
              <a:t> </a:t>
            </a:r>
            <a:r>
              <a:rPr lang="fr-CA" sz="1600" b="1" i="1" dirty="0" smtClean="0"/>
              <a:t>Plan directeur </a:t>
            </a:r>
            <a:r>
              <a:rPr lang="fr-CA" sz="1600" i="1" dirty="0" smtClean="0"/>
              <a:t/>
            </a:r>
            <a:br>
              <a:rPr lang="fr-CA" sz="1600" i="1" dirty="0" smtClean="0"/>
            </a:br>
            <a:r>
              <a:rPr lang="fr-CA" sz="1600" i="1" dirty="0" smtClean="0"/>
              <a:t>des infrastructures récréatives, sportives et communautaires</a:t>
            </a:r>
          </a:p>
          <a:p>
            <a:pPr marL="360000" indent="0" algn="just">
              <a:lnSpc>
                <a:spcPct val="100000"/>
              </a:lnSpc>
              <a:spcAft>
                <a:spcPts val="1800"/>
              </a:spcAft>
              <a:buNone/>
            </a:pPr>
            <a:r>
              <a:rPr lang="fr-CA" sz="1200" dirty="0"/>
              <a:t>(</a:t>
            </a:r>
            <a:r>
              <a:rPr lang="fr-CA" sz="1200" dirty="0" smtClean="0"/>
              <a:t>CM-2006-393</a:t>
            </a:r>
            <a:r>
              <a:rPr lang="fr-CA" sz="1200" dirty="0"/>
              <a:t>)</a:t>
            </a:r>
            <a:endParaRPr lang="fr-CA" sz="1200" dirty="0" smtClean="0"/>
          </a:p>
          <a:p>
            <a:pPr marL="360000" indent="-360000" algn="just">
              <a:lnSpc>
                <a:spcPct val="100000"/>
              </a:lnSpc>
              <a:spcAft>
                <a:spcPts val="1800"/>
              </a:spcAft>
            </a:pPr>
            <a:r>
              <a:rPr lang="fr-CA" sz="1600" b="1" u="sng" dirty="0" smtClean="0"/>
              <a:t>En 2012</a:t>
            </a:r>
            <a:r>
              <a:rPr lang="fr-CA" sz="1600" dirty="0" smtClean="0"/>
              <a:t>, le conseil municipal adoptait un </a:t>
            </a:r>
            <a:r>
              <a:rPr lang="fr-CA" sz="1600" b="1" i="1" dirty="0" smtClean="0"/>
              <a:t>Plan directeur </a:t>
            </a:r>
            <a:r>
              <a:rPr lang="fr-CA" sz="1600" i="1" dirty="0"/>
              <a:t/>
            </a:r>
            <a:br>
              <a:rPr lang="fr-CA" sz="1600" i="1" dirty="0"/>
            </a:br>
            <a:r>
              <a:rPr lang="fr-CA" sz="1600" i="1" dirty="0" smtClean="0"/>
              <a:t>des infrastructures récréatives, sportives et communautaires</a:t>
            </a:r>
            <a:r>
              <a:rPr lang="fr-CA" sz="1600" dirty="0" smtClean="0"/>
              <a:t>, </a:t>
            </a:r>
            <a:r>
              <a:rPr lang="fr-CA" sz="1600" b="1" dirty="0" smtClean="0"/>
              <a:t>actualisé </a:t>
            </a:r>
            <a:r>
              <a:rPr lang="fr-CA" sz="1200" dirty="0"/>
              <a:t>(CM-2012-969)</a:t>
            </a:r>
            <a:endParaRPr lang="fr-CA" sz="1200" b="1" dirty="0" smtClean="0"/>
          </a:p>
          <a:p>
            <a:pPr marL="360000" indent="-360000" algn="just">
              <a:lnSpc>
                <a:spcPct val="100000"/>
              </a:lnSpc>
            </a:pPr>
            <a:r>
              <a:rPr lang="fr-CA" sz="1600" dirty="0" smtClean="0"/>
              <a:t>La Commission des loisirs, des sports et du développement communautaire, en collaboration avec le Service des loisirs, des sports </a:t>
            </a:r>
            <a:br>
              <a:rPr lang="fr-CA" sz="1600" dirty="0" smtClean="0"/>
            </a:br>
            <a:r>
              <a:rPr lang="fr-CA" sz="1600" dirty="0" smtClean="0"/>
              <a:t>et du développement des communautés, </a:t>
            </a:r>
            <a:r>
              <a:rPr lang="fr-CA" sz="1600" b="1" dirty="0" smtClean="0"/>
              <a:t>a entrepris le renouvellement du </a:t>
            </a:r>
            <a:r>
              <a:rPr lang="fr-CA" sz="1600" b="1" i="1" dirty="0" smtClean="0"/>
              <a:t>Plan directeur</a:t>
            </a:r>
            <a:r>
              <a:rPr lang="fr-CA" sz="1600" i="1" dirty="0" smtClean="0"/>
              <a:t> des infrastructures récréatives, sportives et communautaires</a:t>
            </a:r>
            <a:endParaRPr lang="fr-CA" sz="1600" dirty="0" smtClean="0"/>
          </a:p>
        </p:txBody>
      </p:sp>
      <p:grpSp>
        <p:nvGrpSpPr>
          <p:cNvPr id="6" name="Groupe 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7" name="Rectangle 6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8" name="Image 9" descr="Gatineau_logo_Blanc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Espace réservé du numéro de diapositive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3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Connecteur droit 11"/>
          <p:cNvCxnSpPr/>
          <p:nvPr>
            <p:custDataLst>
              <p:tags r:id="rId5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49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39"/>
          <p:cNvSpPr>
            <a:spLocks noEditPoints="1"/>
          </p:cNvSpPr>
          <p:nvPr>
            <p:custDataLst>
              <p:tags r:id="rId1"/>
            </p:custDataLst>
          </p:nvPr>
        </p:nvSpPr>
        <p:spPr bwMode="auto">
          <a:xfrm>
            <a:off x="6310292" y="2207236"/>
            <a:ext cx="472856" cy="473354"/>
          </a:xfrm>
          <a:custGeom>
            <a:avLst/>
            <a:gdLst>
              <a:gd name="T0" fmla="*/ 522 w 611"/>
              <a:gd name="T1" fmla="*/ 91 h 611"/>
              <a:gd name="T2" fmla="*/ 521 w 611"/>
              <a:gd name="T3" fmla="*/ 90 h 611"/>
              <a:gd name="T4" fmla="*/ 520 w 611"/>
              <a:gd name="T5" fmla="*/ 89 h 611"/>
              <a:gd name="T6" fmla="*/ 305 w 611"/>
              <a:gd name="T7" fmla="*/ 0 h 611"/>
              <a:gd name="T8" fmla="*/ 0 w 611"/>
              <a:gd name="T9" fmla="*/ 306 h 611"/>
              <a:gd name="T10" fmla="*/ 88 w 611"/>
              <a:gd name="T11" fmla="*/ 521 h 611"/>
              <a:gd name="T12" fmla="*/ 89 w 611"/>
              <a:gd name="T13" fmla="*/ 522 h 611"/>
              <a:gd name="T14" fmla="*/ 90 w 611"/>
              <a:gd name="T15" fmla="*/ 523 h 611"/>
              <a:gd name="T16" fmla="*/ 305 w 611"/>
              <a:gd name="T17" fmla="*/ 611 h 611"/>
              <a:gd name="T18" fmla="*/ 611 w 611"/>
              <a:gd name="T19" fmla="*/ 306 h 611"/>
              <a:gd name="T20" fmla="*/ 522 w 611"/>
              <a:gd name="T21" fmla="*/ 91 h 611"/>
              <a:gd name="T22" fmla="*/ 305 w 611"/>
              <a:gd name="T23" fmla="*/ 14 h 611"/>
              <a:gd name="T24" fmla="*/ 506 w 611"/>
              <a:gd name="T25" fmla="*/ 95 h 611"/>
              <a:gd name="T26" fmla="*/ 94 w 611"/>
              <a:gd name="T27" fmla="*/ 507 h 611"/>
              <a:gd name="T28" fmla="*/ 14 w 611"/>
              <a:gd name="T29" fmla="*/ 306 h 611"/>
              <a:gd name="T30" fmla="*/ 305 w 611"/>
              <a:gd name="T31" fmla="*/ 14 h 611"/>
              <a:gd name="T32" fmla="*/ 305 w 611"/>
              <a:gd name="T33" fmla="*/ 597 h 611"/>
              <a:gd name="T34" fmla="*/ 104 w 611"/>
              <a:gd name="T35" fmla="*/ 517 h 611"/>
              <a:gd name="T36" fmla="*/ 516 w 611"/>
              <a:gd name="T37" fmla="*/ 105 h 611"/>
              <a:gd name="T38" fmla="*/ 597 w 611"/>
              <a:gd name="T39" fmla="*/ 306 h 611"/>
              <a:gd name="T40" fmla="*/ 305 w 611"/>
              <a:gd name="T41" fmla="*/ 597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11" h="611">
                <a:moveTo>
                  <a:pt x="522" y="91"/>
                </a:moveTo>
                <a:cubicBezTo>
                  <a:pt x="522" y="91"/>
                  <a:pt x="522" y="90"/>
                  <a:pt x="521" y="90"/>
                </a:cubicBezTo>
                <a:cubicBezTo>
                  <a:pt x="521" y="89"/>
                  <a:pt x="520" y="89"/>
                  <a:pt x="520" y="89"/>
                </a:cubicBezTo>
                <a:cubicBezTo>
                  <a:pt x="465" y="34"/>
                  <a:pt x="389" y="0"/>
                  <a:pt x="305" y="0"/>
                </a:cubicBezTo>
                <a:cubicBezTo>
                  <a:pt x="137" y="0"/>
                  <a:pt x="0" y="137"/>
                  <a:pt x="0" y="306"/>
                </a:cubicBezTo>
                <a:cubicBezTo>
                  <a:pt x="0" y="389"/>
                  <a:pt x="34" y="465"/>
                  <a:pt x="88" y="521"/>
                </a:cubicBezTo>
                <a:cubicBezTo>
                  <a:pt x="89" y="521"/>
                  <a:pt x="89" y="521"/>
                  <a:pt x="89" y="522"/>
                </a:cubicBezTo>
                <a:cubicBezTo>
                  <a:pt x="90" y="522"/>
                  <a:pt x="90" y="522"/>
                  <a:pt x="90" y="523"/>
                </a:cubicBezTo>
                <a:cubicBezTo>
                  <a:pt x="146" y="577"/>
                  <a:pt x="222" y="611"/>
                  <a:pt x="305" y="611"/>
                </a:cubicBezTo>
                <a:cubicBezTo>
                  <a:pt x="474" y="611"/>
                  <a:pt x="611" y="474"/>
                  <a:pt x="611" y="306"/>
                </a:cubicBezTo>
                <a:cubicBezTo>
                  <a:pt x="611" y="222"/>
                  <a:pt x="577" y="146"/>
                  <a:pt x="522" y="91"/>
                </a:cubicBezTo>
                <a:close/>
                <a:moveTo>
                  <a:pt x="305" y="14"/>
                </a:moveTo>
                <a:cubicBezTo>
                  <a:pt x="383" y="14"/>
                  <a:pt x="454" y="45"/>
                  <a:pt x="506" y="95"/>
                </a:cubicBezTo>
                <a:cubicBezTo>
                  <a:pt x="94" y="507"/>
                  <a:pt x="94" y="507"/>
                  <a:pt x="94" y="507"/>
                </a:cubicBezTo>
                <a:cubicBezTo>
                  <a:pt x="44" y="454"/>
                  <a:pt x="14" y="384"/>
                  <a:pt x="14" y="306"/>
                </a:cubicBezTo>
                <a:cubicBezTo>
                  <a:pt x="14" y="145"/>
                  <a:pt x="145" y="14"/>
                  <a:pt x="305" y="14"/>
                </a:cubicBezTo>
                <a:close/>
                <a:moveTo>
                  <a:pt x="305" y="597"/>
                </a:moveTo>
                <a:cubicBezTo>
                  <a:pt x="227" y="597"/>
                  <a:pt x="157" y="566"/>
                  <a:pt x="104" y="517"/>
                </a:cubicBezTo>
                <a:cubicBezTo>
                  <a:pt x="516" y="105"/>
                  <a:pt x="516" y="105"/>
                  <a:pt x="516" y="105"/>
                </a:cubicBezTo>
                <a:cubicBezTo>
                  <a:pt x="566" y="157"/>
                  <a:pt x="597" y="228"/>
                  <a:pt x="597" y="306"/>
                </a:cubicBezTo>
                <a:cubicBezTo>
                  <a:pt x="597" y="466"/>
                  <a:pt x="466" y="597"/>
                  <a:pt x="305" y="5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grpSp>
        <p:nvGrpSpPr>
          <p:cNvPr id="2" name="Groupe 1"/>
          <p:cNvGrpSpPr/>
          <p:nvPr>
            <p:custDataLst>
              <p:tags r:id="rId2"/>
            </p:custDataLst>
          </p:nvPr>
        </p:nvGrpSpPr>
        <p:grpSpPr>
          <a:xfrm>
            <a:off x="1175965" y="1575349"/>
            <a:ext cx="7175249" cy="2908586"/>
            <a:chOff x="1175965" y="1575349"/>
            <a:chExt cx="7175249" cy="2908586"/>
          </a:xfrm>
        </p:grpSpPr>
        <p:sp>
          <p:nvSpPr>
            <p:cNvPr id="17" name="Freeform 13"/>
            <p:cNvSpPr/>
            <p:nvPr>
              <p:custDataLst>
                <p:tags r:id="rId11"/>
              </p:custDataLst>
            </p:nvPr>
          </p:nvSpPr>
          <p:spPr>
            <a:xfrm>
              <a:off x="2941919" y="2333240"/>
              <a:ext cx="3390542" cy="253775"/>
            </a:xfrm>
            <a:custGeom>
              <a:avLst/>
              <a:gdLst>
                <a:gd name="connsiteX0" fmla="*/ 0 w 7484302"/>
                <a:gd name="connsiteY0" fmla="*/ 0 h 1951372"/>
                <a:gd name="connsiteX1" fmla="*/ 4991622 w 7484302"/>
                <a:gd name="connsiteY1" fmla="*/ 1772433 h 1951372"/>
                <a:gd name="connsiteX2" fmla="*/ 7484302 w 7484302"/>
                <a:gd name="connsiteY2" fmla="*/ 1797485 h 1951372"/>
                <a:gd name="connsiteX0" fmla="*/ 0 w 7484302"/>
                <a:gd name="connsiteY0" fmla="*/ 0 h 1951372"/>
                <a:gd name="connsiteX1" fmla="*/ 4991622 w 7484302"/>
                <a:gd name="connsiteY1" fmla="*/ 1772433 h 1951372"/>
                <a:gd name="connsiteX2" fmla="*/ 7484302 w 7484302"/>
                <a:gd name="connsiteY2" fmla="*/ 1797485 h 1951372"/>
                <a:gd name="connsiteX0" fmla="*/ 0 w 7484302"/>
                <a:gd name="connsiteY0" fmla="*/ 0 h 1797485"/>
                <a:gd name="connsiteX1" fmla="*/ 7484302 w 7484302"/>
                <a:gd name="connsiteY1" fmla="*/ 1797485 h 1797485"/>
                <a:gd name="connsiteX0" fmla="*/ 0 w 7484302"/>
                <a:gd name="connsiteY0" fmla="*/ 0 h 1797485"/>
                <a:gd name="connsiteX1" fmla="*/ 7484302 w 7484302"/>
                <a:gd name="connsiteY1" fmla="*/ 1797485 h 1797485"/>
                <a:gd name="connsiteX0" fmla="*/ 0 w 7484302"/>
                <a:gd name="connsiteY0" fmla="*/ 0 h 1797485"/>
                <a:gd name="connsiteX1" fmla="*/ 7484302 w 7484302"/>
                <a:gd name="connsiteY1" fmla="*/ 1797485 h 1797485"/>
                <a:gd name="connsiteX0" fmla="*/ 0 w 5862181"/>
                <a:gd name="connsiteY0" fmla="*/ 0 h 1753644"/>
                <a:gd name="connsiteX1" fmla="*/ 5862181 w 5862181"/>
                <a:gd name="connsiteY1" fmla="*/ 1753644 h 1753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62181" h="1753644">
                  <a:moveTo>
                    <a:pt x="0" y="0"/>
                  </a:moveTo>
                  <a:cubicBezTo>
                    <a:pt x="2670131" y="73069"/>
                    <a:pt x="3098105" y="1743206"/>
                    <a:pt x="5862181" y="1753644"/>
                  </a:cubicBezTo>
                </a:path>
              </a:pathLst>
            </a:custGeom>
            <a:noFill/>
            <a:ln w="76200">
              <a:gradFill>
                <a:gsLst>
                  <a:gs pos="0">
                    <a:schemeClr val="accent1">
                      <a:lumMod val="75000"/>
                    </a:schemeClr>
                  </a:gs>
                  <a:gs pos="11000">
                    <a:schemeClr val="accent1"/>
                  </a:gs>
                  <a:gs pos="95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13"/>
            <p:cNvSpPr/>
            <p:nvPr>
              <p:custDataLst>
                <p:tags r:id="rId12"/>
              </p:custDataLst>
            </p:nvPr>
          </p:nvSpPr>
          <p:spPr>
            <a:xfrm>
              <a:off x="2928948" y="2397294"/>
              <a:ext cx="3475320" cy="1060218"/>
            </a:xfrm>
            <a:custGeom>
              <a:avLst/>
              <a:gdLst>
                <a:gd name="connsiteX0" fmla="*/ 0 w 7484302"/>
                <a:gd name="connsiteY0" fmla="*/ 0 h 1951372"/>
                <a:gd name="connsiteX1" fmla="*/ 4991622 w 7484302"/>
                <a:gd name="connsiteY1" fmla="*/ 1772433 h 1951372"/>
                <a:gd name="connsiteX2" fmla="*/ 7484302 w 7484302"/>
                <a:gd name="connsiteY2" fmla="*/ 1797485 h 1951372"/>
                <a:gd name="connsiteX0" fmla="*/ 0 w 7484302"/>
                <a:gd name="connsiteY0" fmla="*/ 0 h 1951372"/>
                <a:gd name="connsiteX1" fmla="*/ 4991622 w 7484302"/>
                <a:gd name="connsiteY1" fmla="*/ 1772433 h 1951372"/>
                <a:gd name="connsiteX2" fmla="*/ 7484302 w 7484302"/>
                <a:gd name="connsiteY2" fmla="*/ 1797485 h 1951372"/>
                <a:gd name="connsiteX0" fmla="*/ 0 w 7484302"/>
                <a:gd name="connsiteY0" fmla="*/ 0 h 1797485"/>
                <a:gd name="connsiteX1" fmla="*/ 7484302 w 7484302"/>
                <a:gd name="connsiteY1" fmla="*/ 1797485 h 1797485"/>
                <a:gd name="connsiteX0" fmla="*/ 0 w 7484302"/>
                <a:gd name="connsiteY0" fmla="*/ 0 h 1797485"/>
                <a:gd name="connsiteX1" fmla="*/ 7484302 w 7484302"/>
                <a:gd name="connsiteY1" fmla="*/ 1797485 h 1797485"/>
                <a:gd name="connsiteX0" fmla="*/ 0 w 7484302"/>
                <a:gd name="connsiteY0" fmla="*/ 0 h 1797485"/>
                <a:gd name="connsiteX1" fmla="*/ 7484302 w 7484302"/>
                <a:gd name="connsiteY1" fmla="*/ 1797485 h 1797485"/>
                <a:gd name="connsiteX0" fmla="*/ 0 w 5862181"/>
                <a:gd name="connsiteY0" fmla="*/ 0 h 1753644"/>
                <a:gd name="connsiteX1" fmla="*/ 5862181 w 5862181"/>
                <a:gd name="connsiteY1" fmla="*/ 1753644 h 1753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62181" h="1753644">
                  <a:moveTo>
                    <a:pt x="0" y="0"/>
                  </a:moveTo>
                  <a:cubicBezTo>
                    <a:pt x="2670131" y="73069"/>
                    <a:pt x="3098105" y="1743206"/>
                    <a:pt x="5862181" y="1753644"/>
                  </a:cubicBezTo>
                </a:path>
              </a:pathLst>
            </a:custGeom>
            <a:noFill/>
            <a:ln w="76200">
              <a:gradFill>
                <a:gsLst>
                  <a:gs pos="0">
                    <a:schemeClr val="accent1">
                      <a:lumMod val="75000"/>
                    </a:schemeClr>
                  </a:gs>
                  <a:gs pos="11000">
                    <a:schemeClr val="accent1"/>
                  </a:gs>
                  <a:gs pos="95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73"/>
            <p:cNvSpPr/>
            <p:nvPr>
              <p:custDataLst>
                <p:tags r:id="rId13"/>
              </p:custDataLst>
            </p:nvPr>
          </p:nvSpPr>
          <p:spPr>
            <a:xfrm>
              <a:off x="2896944" y="3166608"/>
              <a:ext cx="3426746" cy="1204567"/>
            </a:xfrm>
            <a:custGeom>
              <a:avLst/>
              <a:gdLst>
                <a:gd name="connsiteX0" fmla="*/ 0 w 7484302"/>
                <a:gd name="connsiteY0" fmla="*/ 0 h 1951372"/>
                <a:gd name="connsiteX1" fmla="*/ 4991622 w 7484302"/>
                <a:gd name="connsiteY1" fmla="*/ 1772433 h 1951372"/>
                <a:gd name="connsiteX2" fmla="*/ 7484302 w 7484302"/>
                <a:gd name="connsiteY2" fmla="*/ 1797485 h 1951372"/>
                <a:gd name="connsiteX0" fmla="*/ 0 w 7484302"/>
                <a:gd name="connsiteY0" fmla="*/ 0 h 1951372"/>
                <a:gd name="connsiteX1" fmla="*/ 4991622 w 7484302"/>
                <a:gd name="connsiteY1" fmla="*/ 1772433 h 1951372"/>
                <a:gd name="connsiteX2" fmla="*/ 7484302 w 7484302"/>
                <a:gd name="connsiteY2" fmla="*/ 1797485 h 1951372"/>
                <a:gd name="connsiteX0" fmla="*/ 0 w 7484302"/>
                <a:gd name="connsiteY0" fmla="*/ 0 h 1797485"/>
                <a:gd name="connsiteX1" fmla="*/ 7484302 w 7484302"/>
                <a:gd name="connsiteY1" fmla="*/ 1797485 h 1797485"/>
                <a:gd name="connsiteX0" fmla="*/ 0 w 7484302"/>
                <a:gd name="connsiteY0" fmla="*/ 0 h 1797485"/>
                <a:gd name="connsiteX1" fmla="*/ 7484302 w 7484302"/>
                <a:gd name="connsiteY1" fmla="*/ 1797485 h 1797485"/>
                <a:gd name="connsiteX0" fmla="*/ 0 w 7484302"/>
                <a:gd name="connsiteY0" fmla="*/ 0 h 1797485"/>
                <a:gd name="connsiteX1" fmla="*/ 7484302 w 7484302"/>
                <a:gd name="connsiteY1" fmla="*/ 1797485 h 1797485"/>
                <a:gd name="connsiteX0" fmla="*/ 0 w 5862181"/>
                <a:gd name="connsiteY0" fmla="*/ 0 h 1753644"/>
                <a:gd name="connsiteX1" fmla="*/ 5862181 w 5862181"/>
                <a:gd name="connsiteY1" fmla="*/ 1753644 h 1753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62181" h="1753644">
                  <a:moveTo>
                    <a:pt x="0" y="0"/>
                  </a:moveTo>
                  <a:cubicBezTo>
                    <a:pt x="2670131" y="73069"/>
                    <a:pt x="3098105" y="1743206"/>
                    <a:pt x="5862181" y="1753644"/>
                  </a:cubicBezTo>
                </a:path>
              </a:pathLst>
            </a:custGeom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18"/>
            <p:cNvSpPr/>
            <p:nvPr>
              <p:custDataLst>
                <p:tags r:id="rId14"/>
              </p:custDataLst>
            </p:nvPr>
          </p:nvSpPr>
          <p:spPr>
            <a:xfrm rot="185345" flipV="1">
              <a:off x="2824460" y="2453708"/>
              <a:ext cx="3684297" cy="1921791"/>
            </a:xfrm>
            <a:custGeom>
              <a:avLst/>
              <a:gdLst>
                <a:gd name="connsiteX0" fmla="*/ 0 w 7484302"/>
                <a:gd name="connsiteY0" fmla="*/ 0 h 1951372"/>
                <a:gd name="connsiteX1" fmla="*/ 4991622 w 7484302"/>
                <a:gd name="connsiteY1" fmla="*/ 1772433 h 1951372"/>
                <a:gd name="connsiteX2" fmla="*/ 7484302 w 7484302"/>
                <a:gd name="connsiteY2" fmla="*/ 1797485 h 1951372"/>
                <a:gd name="connsiteX0" fmla="*/ 0 w 7484302"/>
                <a:gd name="connsiteY0" fmla="*/ 0 h 1951372"/>
                <a:gd name="connsiteX1" fmla="*/ 4991622 w 7484302"/>
                <a:gd name="connsiteY1" fmla="*/ 1772433 h 1951372"/>
                <a:gd name="connsiteX2" fmla="*/ 7484302 w 7484302"/>
                <a:gd name="connsiteY2" fmla="*/ 1797485 h 1951372"/>
                <a:gd name="connsiteX0" fmla="*/ 0 w 7484302"/>
                <a:gd name="connsiteY0" fmla="*/ 0 h 1797485"/>
                <a:gd name="connsiteX1" fmla="*/ 7484302 w 7484302"/>
                <a:gd name="connsiteY1" fmla="*/ 1797485 h 1797485"/>
                <a:gd name="connsiteX0" fmla="*/ 0 w 7484302"/>
                <a:gd name="connsiteY0" fmla="*/ 0 h 1797485"/>
                <a:gd name="connsiteX1" fmla="*/ 7484302 w 7484302"/>
                <a:gd name="connsiteY1" fmla="*/ 1797485 h 1797485"/>
                <a:gd name="connsiteX0" fmla="*/ 0 w 7484302"/>
                <a:gd name="connsiteY0" fmla="*/ 0 h 1797485"/>
                <a:gd name="connsiteX1" fmla="*/ 7484302 w 7484302"/>
                <a:gd name="connsiteY1" fmla="*/ 1797485 h 1797485"/>
                <a:gd name="connsiteX0" fmla="*/ 0 w 5862181"/>
                <a:gd name="connsiteY0" fmla="*/ 0 h 1753644"/>
                <a:gd name="connsiteX1" fmla="*/ 5862181 w 5862181"/>
                <a:gd name="connsiteY1" fmla="*/ 1753644 h 1753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62181" h="1753644">
                  <a:moveTo>
                    <a:pt x="0" y="0"/>
                  </a:moveTo>
                  <a:cubicBezTo>
                    <a:pt x="2670131" y="73069"/>
                    <a:pt x="3098105" y="1743206"/>
                    <a:pt x="5862181" y="1753644"/>
                  </a:cubicBezTo>
                </a:path>
              </a:pathLst>
            </a:cu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ZoneTexte 20"/>
            <p:cNvSpPr txBox="1"/>
            <p:nvPr>
              <p:custDataLst>
                <p:tags r:id="rId15"/>
              </p:custDataLst>
            </p:nvPr>
          </p:nvSpPr>
          <p:spPr>
            <a:xfrm>
              <a:off x="1451474" y="2204384"/>
              <a:ext cx="1644724" cy="50625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lIns="0" tIns="144000" rIns="0" bIns="144000" rtlCol="0" anchor="ctr" anchorCtr="0">
              <a:spAutoFit/>
            </a:bodyPr>
            <a:lstStyle/>
            <a:p>
              <a:pPr algn="ctr"/>
              <a:r>
                <a:rPr lang="fr-CA" sz="1300" dirty="0" smtClean="0">
                  <a:latin typeface="Montserrat" panose="020B0604020202020204" charset="0"/>
                </a:rPr>
                <a:t>Développement</a:t>
              </a:r>
            </a:p>
          </p:txBody>
        </p:sp>
        <p:sp>
          <p:nvSpPr>
            <p:cNvPr id="22" name="ZoneTexte 21"/>
            <p:cNvSpPr txBox="1"/>
            <p:nvPr>
              <p:custDataLst>
                <p:tags r:id="rId16"/>
              </p:custDataLst>
            </p:nvPr>
          </p:nvSpPr>
          <p:spPr>
            <a:xfrm>
              <a:off x="1456673" y="2993193"/>
              <a:ext cx="1644724" cy="49086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lIns="0" tIns="144000" rIns="0" bIns="144000" rtlCol="0" anchor="ctr" anchorCtr="0">
              <a:spAutoFit/>
            </a:bodyPr>
            <a:lstStyle/>
            <a:p>
              <a:pPr algn="ctr"/>
              <a:r>
                <a:rPr lang="fr-CA" sz="1300" dirty="0" smtClean="0">
                  <a:latin typeface="Montserrat" panose="020B0604020202020204" charset="0"/>
                </a:rPr>
                <a:t>Réaménagement</a:t>
              </a:r>
            </a:p>
          </p:txBody>
        </p:sp>
        <p:sp>
          <p:nvSpPr>
            <p:cNvPr id="23" name="ZoneTexte 22"/>
            <p:cNvSpPr txBox="1"/>
            <p:nvPr>
              <p:custDataLst>
                <p:tags r:id="rId17"/>
              </p:custDataLst>
            </p:nvPr>
          </p:nvSpPr>
          <p:spPr>
            <a:xfrm>
              <a:off x="1461872" y="3970078"/>
              <a:ext cx="1644724" cy="49086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lIns="0" tIns="144000" rIns="0" bIns="144000" rtlCol="0" anchor="ctr" anchorCtr="0">
              <a:spAutoFit/>
            </a:bodyPr>
            <a:lstStyle/>
            <a:p>
              <a:pPr algn="ctr"/>
              <a:r>
                <a:rPr lang="fr-CA" sz="1300" dirty="0" smtClean="0">
                  <a:latin typeface="Montserrat" panose="020B0604020202020204" charset="0"/>
                </a:rPr>
                <a:t>Maintien</a:t>
              </a:r>
            </a:p>
          </p:txBody>
        </p:sp>
        <p:sp>
          <p:nvSpPr>
            <p:cNvPr id="24" name="ZoneTexte 23"/>
            <p:cNvSpPr txBox="1"/>
            <p:nvPr>
              <p:custDataLst>
                <p:tags r:id="rId18"/>
              </p:custDataLst>
            </p:nvPr>
          </p:nvSpPr>
          <p:spPr>
            <a:xfrm>
              <a:off x="6317364" y="2164764"/>
              <a:ext cx="1644724" cy="54551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lIns="0" tIns="72000" rIns="0" bIns="72000" rtlCol="0" anchor="ctr" anchorCtr="0">
              <a:spAutoFit/>
            </a:bodyPr>
            <a:lstStyle/>
            <a:p>
              <a:pPr algn="ctr"/>
              <a:r>
                <a:rPr lang="fr-CA" sz="1300" dirty="0" smtClean="0">
                  <a:latin typeface="Montserrat" panose="020B0604020202020204" charset="0"/>
                </a:rPr>
                <a:t>Financement Municipal</a:t>
              </a:r>
              <a:endParaRPr lang="fr-CA" sz="1300" dirty="0">
                <a:latin typeface="Montserrat" panose="020B0604020202020204" charset="0"/>
              </a:endParaRPr>
            </a:p>
          </p:txBody>
        </p:sp>
        <p:sp>
          <p:nvSpPr>
            <p:cNvPr id="25" name="ZoneTexte 24"/>
            <p:cNvSpPr txBox="1"/>
            <p:nvPr>
              <p:custDataLst>
                <p:tags r:id="rId19"/>
              </p:custDataLst>
            </p:nvPr>
          </p:nvSpPr>
          <p:spPr>
            <a:xfrm>
              <a:off x="6317364" y="3062958"/>
              <a:ext cx="1644724" cy="54551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lIns="0" tIns="72000" rIns="0" bIns="72000" rtlCol="0" anchor="ctr" anchorCtr="0">
              <a:spAutoFit/>
            </a:bodyPr>
            <a:lstStyle/>
            <a:p>
              <a:pPr algn="ctr"/>
              <a:r>
                <a:rPr lang="fr-CA" sz="1300" dirty="0" smtClean="0">
                  <a:latin typeface="Montserrat" panose="020B0604020202020204" charset="0"/>
                </a:rPr>
                <a:t>Financement Public</a:t>
              </a:r>
              <a:endParaRPr lang="fr-CA" sz="1300" dirty="0">
                <a:latin typeface="Montserrat" panose="020B0604020202020204" charset="0"/>
              </a:endParaRPr>
            </a:p>
          </p:txBody>
        </p:sp>
        <p:sp>
          <p:nvSpPr>
            <p:cNvPr id="26" name="ZoneTexte 25"/>
            <p:cNvSpPr txBox="1"/>
            <p:nvPr>
              <p:custDataLst>
                <p:tags r:id="rId20"/>
              </p:custDataLst>
            </p:nvPr>
          </p:nvSpPr>
          <p:spPr>
            <a:xfrm>
              <a:off x="6310292" y="3938419"/>
              <a:ext cx="1644724" cy="54551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lIns="0" tIns="72000" rIns="0" bIns="72000" rtlCol="0" anchor="ctr" anchorCtr="0">
              <a:spAutoFit/>
            </a:bodyPr>
            <a:lstStyle/>
            <a:p>
              <a:pPr algn="ctr"/>
              <a:r>
                <a:rPr lang="fr-CA" sz="1300" dirty="0" smtClean="0">
                  <a:latin typeface="Montserrat" panose="020B0604020202020204" charset="0"/>
                </a:rPr>
                <a:t>Financement </a:t>
              </a:r>
              <a:br>
                <a:rPr lang="fr-CA" sz="1300" dirty="0" smtClean="0">
                  <a:latin typeface="Montserrat" panose="020B0604020202020204" charset="0"/>
                </a:rPr>
              </a:br>
              <a:r>
                <a:rPr lang="fr-CA" sz="1300" dirty="0" smtClean="0">
                  <a:latin typeface="Montserrat" panose="020B0604020202020204" charset="0"/>
                </a:rPr>
                <a:t>non public</a:t>
              </a:r>
            </a:p>
          </p:txBody>
        </p:sp>
        <p:sp>
          <p:nvSpPr>
            <p:cNvPr id="27" name="ZoneTexte 26"/>
            <p:cNvSpPr txBox="1"/>
            <p:nvPr>
              <p:custDataLst>
                <p:tags r:id="rId21"/>
              </p:custDataLst>
            </p:nvPr>
          </p:nvSpPr>
          <p:spPr>
            <a:xfrm>
              <a:off x="1175965" y="1601648"/>
              <a:ext cx="21353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u="sng" dirty="0" smtClean="0">
                  <a:solidFill>
                    <a:schemeClr val="accent2"/>
                  </a:solidFill>
                  <a:latin typeface="Montserrat" panose="020B0604020202020204" charset="0"/>
                </a:rPr>
                <a:t>TYPE DE PROJET</a:t>
              </a:r>
              <a:endParaRPr lang="fr-CA" u="sng" dirty="0">
                <a:solidFill>
                  <a:schemeClr val="accent2"/>
                </a:solidFill>
                <a:latin typeface="Montserrat" panose="020B0604020202020204" charset="0"/>
              </a:endParaRPr>
            </a:p>
          </p:txBody>
        </p:sp>
        <p:sp>
          <p:nvSpPr>
            <p:cNvPr id="29" name="ZoneTexte 28"/>
            <p:cNvSpPr txBox="1"/>
            <p:nvPr>
              <p:custDataLst>
                <p:tags r:id="rId22"/>
              </p:custDataLst>
            </p:nvPr>
          </p:nvSpPr>
          <p:spPr>
            <a:xfrm>
              <a:off x="5960816" y="1575349"/>
              <a:ext cx="23903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A" u="sng" dirty="0" smtClean="0">
                  <a:solidFill>
                    <a:schemeClr val="accent2"/>
                  </a:solidFill>
                  <a:latin typeface="Montserrat" panose="020B0604020202020204" charset="0"/>
                </a:rPr>
                <a:t>TYPE DE FINANCEMENT</a:t>
              </a:r>
              <a:endParaRPr lang="fr-CA" u="sng" dirty="0">
                <a:solidFill>
                  <a:schemeClr val="accent2"/>
                </a:solidFill>
                <a:latin typeface="Montserrat" panose="020B0604020202020204" charset="0"/>
              </a:endParaRPr>
            </a:p>
          </p:txBody>
        </p:sp>
      </p:grpSp>
      <p:sp>
        <p:nvSpPr>
          <p:cNvPr id="30" name="Freeform 73"/>
          <p:cNvSpPr/>
          <p:nvPr>
            <p:custDataLst>
              <p:tags r:id="rId3"/>
            </p:custDataLst>
          </p:nvPr>
        </p:nvSpPr>
        <p:spPr>
          <a:xfrm flipV="1">
            <a:off x="3128202" y="2489017"/>
            <a:ext cx="3187289" cy="726177"/>
          </a:xfrm>
          <a:custGeom>
            <a:avLst/>
            <a:gdLst>
              <a:gd name="connsiteX0" fmla="*/ 0 w 7484302"/>
              <a:gd name="connsiteY0" fmla="*/ 0 h 1951372"/>
              <a:gd name="connsiteX1" fmla="*/ 4991622 w 7484302"/>
              <a:gd name="connsiteY1" fmla="*/ 1772433 h 1951372"/>
              <a:gd name="connsiteX2" fmla="*/ 7484302 w 7484302"/>
              <a:gd name="connsiteY2" fmla="*/ 1797485 h 1951372"/>
              <a:gd name="connsiteX0" fmla="*/ 0 w 7484302"/>
              <a:gd name="connsiteY0" fmla="*/ 0 h 1951372"/>
              <a:gd name="connsiteX1" fmla="*/ 4991622 w 7484302"/>
              <a:gd name="connsiteY1" fmla="*/ 1772433 h 1951372"/>
              <a:gd name="connsiteX2" fmla="*/ 7484302 w 7484302"/>
              <a:gd name="connsiteY2" fmla="*/ 1797485 h 1951372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5862181"/>
              <a:gd name="connsiteY0" fmla="*/ 0 h 1753644"/>
              <a:gd name="connsiteX1" fmla="*/ 5862181 w 5862181"/>
              <a:gd name="connsiteY1" fmla="*/ 1753644 h 175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62181" h="1753644">
                <a:moveTo>
                  <a:pt x="0" y="0"/>
                </a:moveTo>
                <a:cubicBezTo>
                  <a:pt x="2670131" y="73069"/>
                  <a:pt x="3098105" y="1743206"/>
                  <a:pt x="5862181" y="1753644"/>
                </a:cubicBezTo>
              </a:path>
            </a:pathLst>
          </a:cu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e 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20" name="Rectangle 19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28" name="Image 9" descr="Gatineau_logo_Blanc.pn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Espace réservé du numéro de diapositive 3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30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3" name="Connecteur droit 32"/>
          <p:cNvCxnSpPr/>
          <p:nvPr>
            <p:custDataLst>
              <p:tags r:id="rId6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13"/>
          <p:cNvSpPr/>
          <p:nvPr>
            <p:custDataLst>
              <p:tags r:id="rId7"/>
            </p:custDataLst>
          </p:nvPr>
        </p:nvSpPr>
        <p:spPr>
          <a:xfrm>
            <a:off x="3115687" y="2462719"/>
            <a:ext cx="3178762" cy="1839533"/>
          </a:xfrm>
          <a:custGeom>
            <a:avLst/>
            <a:gdLst>
              <a:gd name="connsiteX0" fmla="*/ 0 w 7484302"/>
              <a:gd name="connsiteY0" fmla="*/ 0 h 1951372"/>
              <a:gd name="connsiteX1" fmla="*/ 4991622 w 7484302"/>
              <a:gd name="connsiteY1" fmla="*/ 1772433 h 1951372"/>
              <a:gd name="connsiteX2" fmla="*/ 7484302 w 7484302"/>
              <a:gd name="connsiteY2" fmla="*/ 1797485 h 1951372"/>
              <a:gd name="connsiteX0" fmla="*/ 0 w 7484302"/>
              <a:gd name="connsiteY0" fmla="*/ 0 h 1951372"/>
              <a:gd name="connsiteX1" fmla="*/ 4991622 w 7484302"/>
              <a:gd name="connsiteY1" fmla="*/ 1772433 h 1951372"/>
              <a:gd name="connsiteX2" fmla="*/ 7484302 w 7484302"/>
              <a:gd name="connsiteY2" fmla="*/ 1797485 h 1951372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5862181"/>
              <a:gd name="connsiteY0" fmla="*/ 0 h 1753644"/>
              <a:gd name="connsiteX1" fmla="*/ 5862181 w 5862181"/>
              <a:gd name="connsiteY1" fmla="*/ 1753644 h 175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62181" h="1753644">
                <a:moveTo>
                  <a:pt x="0" y="0"/>
                </a:moveTo>
                <a:cubicBezTo>
                  <a:pt x="2670131" y="73069"/>
                  <a:pt x="3098105" y="1743206"/>
                  <a:pt x="5862181" y="1753644"/>
                </a:cubicBezTo>
              </a:path>
            </a:pathLst>
          </a:custGeom>
          <a:noFill/>
          <a:ln w="76200">
            <a:gradFill>
              <a:gsLst>
                <a:gs pos="0">
                  <a:schemeClr val="accent1">
                    <a:lumMod val="75000"/>
                  </a:schemeClr>
                </a:gs>
                <a:gs pos="11000">
                  <a:schemeClr val="accent1"/>
                </a:gs>
                <a:gs pos="95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0" scaled="0"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18"/>
          <p:cNvSpPr/>
          <p:nvPr>
            <p:custDataLst>
              <p:tags r:id="rId8"/>
            </p:custDataLst>
          </p:nvPr>
        </p:nvSpPr>
        <p:spPr>
          <a:xfrm rot="185345" flipV="1">
            <a:off x="3160853" y="3284187"/>
            <a:ext cx="3106146" cy="1102557"/>
          </a:xfrm>
          <a:custGeom>
            <a:avLst/>
            <a:gdLst>
              <a:gd name="connsiteX0" fmla="*/ 0 w 7484302"/>
              <a:gd name="connsiteY0" fmla="*/ 0 h 1951372"/>
              <a:gd name="connsiteX1" fmla="*/ 4991622 w 7484302"/>
              <a:gd name="connsiteY1" fmla="*/ 1772433 h 1951372"/>
              <a:gd name="connsiteX2" fmla="*/ 7484302 w 7484302"/>
              <a:gd name="connsiteY2" fmla="*/ 1797485 h 1951372"/>
              <a:gd name="connsiteX0" fmla="*/ 0 w 7484302"/>
              <a:gd name="connsiteY0" fmla="*/ 0 h 1951372"/>
              <a:gd name="connsiteX1" fmla="*/ 4991622 w 7484302"/>
              <a:gd name="connsiteY1" fmla="*/ 1772433 h 1951372"/>
              <a:gd name="connsiteX2" fmla="*/ 7484302 w 7484302"/>
              <a:gd name="connsiteY2" fmla="*/ 1797485 h 1951372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5862181"/>
              <a:gd name="connsiteY0" fmla="*/ 0 h 1753644"/>
              <a:gd name="connsiteX1" fmla="*/ 5862181 w 5862181"/>
              <a:gd name="connsiteY1" fmla="*/ 1753644 h 175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62181" h="1753644">
                <a:moveTo>
                  <a:pt x="0" y="0"/>
                </a:moveTo>
                <a:cubicBezTo>
                  <a:pt x="2670131" y="73069"/>
                  <a:pt x="3098105" y="1743206"/>
                  <a:pt x="5862181" y="1753644"/>
                </a:cubicBezTo>
              </a:path>
            </a:pathLst>
          </a:cu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73"/>
          <p:cNvSpPr/>
          <p:nvPr>
            <p:custDataLst>
              <p:tags r:id="rId9"/>
            </p:custDataLst>
          </p:nvPr>
        </p:nvSpPr>
        <p:spPr>
          <a:xfrm>
            <a:off x="3115686" y="3238400"/>
            <a:ext cx="3178763" cy="45719"/>
          </a:xfrm>
          <a:custGeom>
            <a:avLst/>
            <a:gdLst>
              <a:gd name="connsiteX0" fmla="*/ 0 w 7484302"/>
              <a:gd name="connsiteY0" fmla="*/ 0 h 1951372"/>
              <a:gd name="connsiteX1" fmla="*/ 4991622 w 7484302"/>
              <a:gd name="connsiteY1" fmla="*/ 1772433 h 1951372"/>
              <a:gd name="connsiteX2" fmla="*/ 7484302 w 7484302"/>
              <a:gd name="connsiteY2" fmla="*/ 1797485 h 1951372"/>
              <a:gd name="connsiteX0" fmla="*/ 0 w 7484302"/>
              <a:gd name="connsiteY0" fmla="*/ 0 h 1951372"/>
              <a:gd name="connsiteX1" fmla="*/ 4991622 w 7484302"/>
              <a:gd name="connsiteY1" fmla="*/ 1772433 h 1951372"/>
              <a:gd name="connsiteX2" fmla="*/ 7484302 w 7484302"/>
              <a:gd name="connsiteY2" fmla="*/ 1797485 h 1951372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5862181"/>
              <a:gd name="connsiteY0" fmla="*/ 0 h 1753644"/>
              <a:gd name="connsiteX1" fmla="*/ 5862181 w 5862181"/>
              <a:gd name="connsiteY1" fmla="*/ 1753644 h 175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62181" h="1753644">
                <a:moveTo>
                  <a:pt x="0" y="0"/>
                </a:moveTo>
                <a:cubicBezTo>
                  <a:pt x="2670131" y="73069"/>
                  <a:pt x="3098105" y="1743206"/>
                  <a:pt x="5862181" y="1753644"/>
                </a:cubicBezTo>
              </a:path>
            </a:pathLst>
          </a:cu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itre 1"/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700015" y="572710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Stratégies de déploiement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4. Financement</a:t>
            </a:r>
            <a:endParaRPr lang="fr-CA" sz="1800" b="0" dirty="0">
              <a:solidFill>
                <a:srgbClr val="74B6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03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75" y="1"/>
            <a:ext cx="9140825" cy="5143499"/>
          </a:xfrm>
          <a:prstGeom prst="rect">
            <a:avLst/>
          </a:prstGeom>
        </p:spPr>
      </p:pic>
      <p:sp>
        <p:nvSpPr>
          <p:cNvPr id="352" name="Google Shape;352;p45"/>
          <p:cNvSpPr/>
          <p:nvPr>
            <p:custDataLst>
              <p:tags r:id="rId2"/>
            </p:custDataLst>
          </p:nvPr>
        </p:nvSpPr>
        <p:spPr>
          <a:xfrm>
            <a:off x="887775" y="664125"/>
            <a:ext cx="7368600" cy="381510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45"/>
          <p:cNvSpPr txBox="1"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887775" y="2508300"/>
            <a:ext cx="7368600" cy="19709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lt1"/>
                </a:solidFill>
              </a:rPr>
              <a:t>DIAGNOSTIC </a:t>
            </a:r>
            <a:br>
              <a:rPr lang="en" dirty="0" smtClean="0">
                <a:solidFill>
                  <a:schemeClr val="lt1"/>
                </a:solidFill>
              </a:rPr>
            </a:br>
            <a:r>
              <a:rPr lang="en" dirty="0" smtClean="0">
                <a:solidFill>
                  <a:schemeClr val="lt1"/>
                </a:solidFill>
              </a:rPr>
              <a:t>PAR VOLET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357" name="Google Shape;357;p45"/>
          <p:cNvSpPr/>
          <p:nvPr>
            <p:custDataLst>
              <p:tags r:id="rId4"/>
            </p:custDataLst>
          </p:nvPr>
        </p:nvSpPr>
        <p:spPr>
          <a:xfrm>
            <a:off x="824474" y="2508300"/>
            <a:ext cx="126600" cy="126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45"/>
          <p:cNvSpPr/>
          <p:nvPr>
            <p:custDataLst>
              <p:tags r:id="rId5"/>
            </p:custDataLst>
          </p:nvPr>
        </p:nvSpPr>
        <p:spPr>
          <a:xfrm flipH="1">
            <a:off x="8198176" y="2508300"/>
            <a:ext cx="126600" cy="126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353;p45"/>
          <p:cNvSpPr/>
          <p:nvPr>
            <p:custDataLst>
              <p:tags r:id="rId6"/>
            </p:custDataLst>
          </p:nvPr>
        </p:nvSpPr>
        <p:spPr>
          <a:xfrm>
            <a:off x="3988300" y="1245125"/>
            <a:ext cx="1167600" cy="1167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355;p45"/>
          <p:cNvSpPr txBox="1">
            <a:spLocks noGrp="1"/>
          </p:cNvSpPr>
          <p:nvPr>
            <p:ph type="title" idx="2"/>
            <p:custDataLst>
              <p:tags r:id="rId7"/>
            </p:custDataLst>
          </p:nvPr>
        </p:nvSpPr>
        <p:spPr>
          <a:xfrm>
            <a:off x="4066825" y="1467050"/>
            <a:ext cx="1010100" cy="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05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/>
          <p:cNvGrpSpPr/>
          <p:nvPr>
            <p:custDataLst>
              <p:tags r:id="rId1"/>
            </p:custDataLst>
          </p:nvPr>
        </p:nvGrpSpPr>
        <p:grpSpPr>
          <a:xfrm>
            <a:off x="408018" y="1194248"/>
            <a:ext cx="1368727" cy="1868065"/>
            <a:chOff x="336021" y="1207761"/>
            <a:chExt cx="1368727" cy="2071711"/>
          </a:xfrm>
        </p:grpSpPr>
        <p:sp>
          <p:nvSpPr>
            <p:cNvPr id="14" name="ZoneTexte 13"/>
            <p:cNvSpPr txBox="1"/>
            <p:nvPr/>
          </p:nvSpPr>
          <p:spPr>
            <a:xfrm>
              <a:off x="336021" y="1207761"/>
              <a:ext cx="1368727" cy="85332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fr-CA" sz="1200" b="1" dirty="0" smtClean="0">
                  <a:solidFill>
                    <a:schemeClr val="accent1"/>
                  </a:solidFill>
                </a:rPr>
                <a:t>1</a:t>
              </a:r>
            </a:p>
            <a:p>
              <a:pPr algn="ctr"/>
              <a:r>
                <a:rPr lang="fr-CA" sz="1100" b="1" dirty="0" smtClean="0">
                  <a:solidFill>
                    <a:schemeClr val="accent1"/>
                  </a:solidFill>
                </a:rPr>
                <a:t>PARCS ET ESPACES PUBLICS</a:t>
              </a:r>
              <a:br>
                <a:rPr lang="fr-CA" sz="1100" b="1" dirty="0" smtClean="0">
                  <a:solidFill>
                    <a:schemeClr val="accent1"/>
                  </a:solidFill>
                </a:rPr>
              </a:br>
              <a:endParaRPr lang="fr-CA" sz="1100" b="1" dirty="0">
                <a:solidFill>
                  <a:schemeClr val="accent1"/>
                </a:solidFill>
              </a:endParaRPr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022" y="1905057"/>
              <a:ext cx="1368726" cy="1374415"/>
            </a:xfrm>
            <a:prstGeom prst="rect">
              <a:avLst/>
            </a:prstGeom>
          </p:spPr>
        </p:pic>
      </p:grpSp>
      <p:grpSp>
        <p:nvGrpSpPr>
          <p:cNvPr id="33" name="Groupe 32"/>
          <p:cNvGrpSpPr/>
          <p:nvPr>
            <p:custDataLst>
              <p:tags r:id="rId2"/>
            </p:custDataLst>
          </p:nvPr>
        </p:nvGrpSpPr>
        <p:grpSpPr>
          <a:xfrm>
            <a:off x="2009926" y="1186240"/>
            <a:ext cx="1397907" cy="1875286"/>
            <a:chOff x="2297342" y="1207761"/>
            <a:chExt cx="1397907" cy="2054866"/>
          </a:xfrm>
        </p:grpSpPr>
        <p:sp>
          <p:nvSpPr>
            <p:cNvPr id="15" name="ZoneTexte 14"/>
            <p:cNvSpPr txBox="1"/>
            <p:nvPr/>
          </p:nvSpPr>
          <p:spPr>
            <a:xfrm>
              <a:off x="2297342" y="1207761"/>
              <a:ext cx="1397907" cy="84312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fr-CA" sz="1200" b="1" dirty="0" smtClean="0">
                  <a:solidFill>
                    <a:schemeClr val="accent1"/>
                  </a:solidFill>
                </a:rPr>
                <a:t>2</a:t>
              </a:r>
            </a:p>
            <a:p>
              <a:pPr algn="ctr"/>
              <a:r>
                <a:rPr lang="fr-CA" sz="1100" b="1" dirty="0" smtClean="0">
                  <a:solidFill>
                    <a:schemeClr val="accent1"/>
                  </a:solidFill>
                </a:rPr>
                <a:t>CENTRES COMMUNAUTAIRES</a:t>
              </a:r>
              <a:br>
                <a:rPr lang="fr-CA" sz="1100" b="1" dirty="0" smtClean="0">
                  <a:solidFill>
                    <a:schemeClr val="accent1"/>
                  </a:solidFill>
                </a:rPr>
              </a:br>
              <a:endParaRPr lang="fr-CA" sz="1100" b="1" dirty="0">
                <a:solidFill>
                  <a:schemeClr val="accent1"/>
                </a:solidFill>
              </a:endParaRPr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7342" y="1904925"/>
              <a:ext cx="1397906" cy="1357702"/>
            </a:xfrm>
            <a:prstGeom prst="rect">
              <a:avLst/>
            </a:prstGeom>
          </p:spPr>
        </p:pic>
      </p:grpSp>
      <p:grpSp>
        <p:nvGrpSpPr>
          <p:cNvPr id="27" name="Groupe 26"/>
          <p:cNvGrpSpPr/>
          <p:nvPr>
            <p:custDataLst>
              <p:tags r:id="rId3"/>
            </p:custDataLst>
          </p:nvPr>
        </p:nvGrpSpPr>
        <p:grpSpPr>
          <a:xfrm>
            <a:off x="4363712" y="3150744"/>
            <a:ext cx="1411779" cy="1864342"/>
            <a:chOff x="6209749" y="3403389"/>
            <a:chExt cx="1654441" cy="1740111"/>
          </a:xfrm>
        </p:grpSpPr>
        <p:sp>
          <p:nvSpPr>
            <p:cNvPr id="20" name="ZoneTexte 19"/>
            <p:cNvSpPr txBox="1"/>
            <p:nvPr/>
          </p:nvSpPr>
          <p:spPr>
            <a:xfrm>
              <a:off x="6209749" y="3403389"/>
              <a:ext cx="1654440" cy="10772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fr-CA" sz="1200" b="1" dirty="0" smtClean="0">
                  <a:solidFill>
                    <a:schemeClr val="accent1"/>
                  </a:solidFill>
                </a:rPr>
                <a:t>7</a:t>
              </a:r>
              <a:endParaRPr lang="fr-CA" sz="1200" b="1" dirty="0">
                <a:solidFill>
                  <a:schemeClr val="accent1"/>
                </a:solidFill>
              </a:endParaRPr>
            </a:p>
            <a:p>
              <a:pPr algn="ctr"/>
              <a:r>
                <a:rPr lang="fr-CA" sz="1100" b="1" dirty="0" smtClean="0">
                  <a:solidFill>
                    <a:schemeClr val="accent1"/>
                  </a:solidFill>
                </a:rPr>
                <a:t>SURFACES GLACÉES</a:t>
              </a:r>
            </a:p>
            <a:p>
              <a:pPr algn="ctr"/>
              <a:endParaRPr lang="fr-CA" sz="1200" b="1" dirty="0" smtClean="0">
                <a:solidFill>
                  <a:schemeClr val="accent1"/>
                </a:solidFill>
              </a:endParaRPr>
            </a:p>
            <a:p>
              <a:pPr algn="ctr"/>
              <a:endParaRPr lang="fr-CA" sz="1200" b="1" dirty="0" smtClean="0">
                <a:solidFill>
                  <a:schemeClr val="accent1"/>
                </a:solidFill>
              </a:endParaRPr>
            </a:p>
            <a:p>
              <a:pPr algn="ctr"/>
              <a:endParaRPr lang="fr-CA" sz="1200" b="1" dirty="0" smtClean="0">
                <a:solidFill>
                  <a:schemeClr val="accent1"/>
                </a:solidFill>
              </a:endParaRPr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9749" y="4218303"/>
              <a:ext cx="1654441" cy="925197"/>
            </a:xfrm>
            <a:prstGeom prst="rect">
              <a:avLst/>
            </a:prstGeom>
          </p:spPr>
        </p:pic>
      </p:grpSp>
      <p:grpSp>
        <p:nvGrpSpPr>
          <p:cNvPr id="28" name="Groupe 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29" name="Rectangle 28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30" name="Image 9" descr="Gatineau_logo_Blanc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Espace réservé du numéro de diapositive 3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32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5" name="Connecteur droit 34"/>
          <p:cNvCxnSpPr/>
          <p:nvPr>
            <p:custDataLst>
              <p:tags r:id="rId6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e 41"/>
          <p:cNvGrpSpPr/>
          <p:nvPr>
            <p:custDataLst>
              <p:tags r:id="rId7"/>
            </p:custDataLst>
          </p:nvPr>
        </p:nvGrpSpPr>
        <p:grpSpPr>
          <a:xfrm>
            <a:off x="3613873" y="1196038"/>
            <a:ext cx="1411779" cy="1864341"/>
            <a:chOff x="1042317" y="3350538"/>
            <a:chExt cx="1354598" cy="1766162"/>
          </a:xfrm>
        </p:grpSpPr>
        <p:sp>
          <p:nvSpPr>
            <p:cNvPr id="43" name="ZoneTexte 42"/>
            <p:cNvSpPr txBox="1"/>
            <p:nvPr/>
          </p:nvSpPr>
          <p:spPr>
            <a:xfrm>
              <a:off x="1042317" y="3350538"/>
              <a:ext cx="1354598" cy="88928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fr-CA" sz="1200" b="1" dirty="0">
                  <a:solidFill>
                    <a:schemeClr val="accent1"/>
                  </a:solidFill>
                </a:rPr>
                <a:t>3</a:t>
              </a:r>
              <a:endParaRPr lang="fr-CA" sz="1200" b="1" dirty="0" smtClean="0">
                <a:solidFill>
                  <a:schemeClr val="accent1"/>
                </a:solidFill>
              </a:endParaRPr>
            </a:p>
            <a:p>
              <a:pPr algn="ctr"/>
              <a:r>
                <a:rPr lang="fr-CA" sz="1100" b="1" dirty="0" smtClean="0">
                  <a:solidFill>
                    <a:schemeClr val="accent1"/>
                  </a:solidFill>
                </a:rPr>
                <a:t>PLATEAUX SPORTIFS EXTÉRIEURS</a:t>
              </a:r>
            </a:p>
            <a:p>
              <a:pPr algn="ctr"/>
              <a:endParaRPr lang="fr-CA" sz="1100" b="1" dirty="0" smtClean="0">
                <a:solidFill>
                  <a:schemeClr val="accent1"/>
                </a:solidFill>
              </a:endParaRPr>
            </a:p>
          </p:txBody>
        </p:sp>
        <p:pic>
          <p:nvPicPr>
            <p:cNvPr id="44" name="Image 43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086"/>
            <a:stretch/>
          </p:blipFill>
          <p:spPr>
            <a:xfrm rot="5400000">
              <a:off x="1238352" y="3984673"/>
              <a:ext cx="969678" cy="1294376"/>
            </a:xfrm>
            <a:prstGeom prst="rect">
              <a:avLst/>
            </a:prstGeom>
          </p:spPr>
        </p:pic>
      </p:grpSp>
      <p:grpSp>
        <p:nvGrpSpPr>
          <p:cNvPr id="49" name="Groupe 48"/>
          <p:cNvGrpSpPr/>
          <p:nvPr>
            <p:custDataLst>
              <p:tags r:id="rId8"/>
            </p:custDataLst>
          </p:nvPr>
        </p:nvGrpSpPr>
        <p:grpSpPr>
          <a:xfrm>
            <a:off x="5191968" y="1196038"/>
            <a:ext cx="1439435" cy="1854545"/>
            <a:chOff x="3647602" y="3510043"/>
            <a:chExt cx="1554202" cy="1770456"/>
          </a:xfrm>
        </p:grpSpPr>
        <p:sp>
          <p:nvSpPr>
            <p:cNvPr id="50" name="ZoneTexte 49"/>
            <p:cNvSpPr txBox="1"/>
            <p:nvPr/>
          </p:nvSpPr>
          <p:spPr>
            <a:xfrm>
              <a:off x="3647602" y="3510043"/>
              <a:ext cx="1524341" cy="89615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fr-CA" sz="1200" b="1" dirty="0">
                  <a:solidFill>
                    <a:schemeClr val="accent1"/>
                  </a:solidFill>
                </a:rPr>
                <a:t>4</a:t>
              </a:r>
              <a:endParaRPr lang="fr-CA" sz="1200" b="1" dirty="0" smtClean="0">
                <a:solidFill>
                  <a:schemeClr val="accent1"/>
                </a:solidFill>
              </a:endParaRPr>
            </a:p>
            <a:p>
              <a:pPr algn="ctr"/>
              <a:r>
                <a:rPr lang="fr-CA" sz="1100" b="1" dirty="0" smtClean="0">
                  <a:solidFill>
                    <a:schemeClr val="accent1"/>
                  </a:solidFill>
                </a:rPr>
                <a:t>INFRASTRUCTURES AQUATIQUES</a:t>
              </a:r>
            </a:p>
            <a:p>
              <a:pPr algn="ctr"/>
              <a:endParaRPr lang="fr-CA" sz="1100" b="1" dirty="0" smtClean="0">
                <a:solidFill>
                  <a:schemeClr val="accent1"/>
                </a:solidFill>
              </a:endParaRPr>
            </a:p>
            <a:p>
              <a:pPr algn="ctr"/>
              <a:endParaRPr lang="fr-CA" sz="1100" b="1" dirty="0">
                <a:solidFill>
                  <a:schemeClr val="accent1"/>
                </a:solidFill>
              </a:endParaRPr>
            </a:p>
          </p:txBody>
        </p:sp>
        <p:pic>
          <p:nvPicPr>
            <p:cNvPr id="51" name="Image 50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190"/>
            <a:stretch/>
          </p:blipFill>
          <p:spPr>
            <a:xfrm>
              <a:off x="3677463" y="4297174"/>
              <a:ext cx="1524341" cy="983325"/>
            </a:xfrm>
            <a:prstGeom prst="rect">
              <a:avLst/>
            </a:prstGeom>
          </p:spPr>
        </p:pic>
      </p:grpSp>
      <p:grpSp>
        <p:nvGrpSpPr>
          <p:cNvPr id="52" name="Groupe 51"/>
          <p:cNvGrpSpPr/>
          <p:nvPr>
            <p:custDataLst>
              <p:tags r:id="rId9"/>
            </p:custDataLst>
          </p:nvPr>
        </p:nvGrpSpPr>
        <p:grpSpPr>
          <a:xfrm>
            <a:off x="1185034" y="3158751"/>
            <a:ext cx="1391900" cy="1862048"/>
            <a:chOff x="5201951" y="1210698"/>
            <a:chExt cx="1391900" cy="1911590"/>
          </a:xfrm>
        </p:grpSpPr>
        <p:sp>
          <p:nvSpPr>
            <p:cNvPr id="53" name="ZoneTexte 52"/>
            <p:cNvSpPr txBox="1"/>
            <p:nvPr/>
          </p:nvSpPr>
          <p:spPr>
            <a:xfrm>
              <a:off x="5201951" y="1210698"/>
              <a:ext cx="1391900" cy="191159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fr-CA" sz="1200" b="1" dirty="0">
                  <a:solidFill>
                    <a:schemeClr val="accent1"/>
                  </a:solidFill>
                </a:rPr>
                <a:t>5</a:t>
              </a:r>
              <a:endParaRPr lang="fr-CA" sz="1200" b="1" dirty="0" smtClean="0">
                <a:solidFill>
                  <a:schemeClr val="accent1"/>
                </a:solidFill>
              </a:endParaRPr>
            </a:p>
            <a:p>
              <a:pPr algn="ctr"/>
              <a:r>
                <a:rPr lang="fr-CA" sz="1100" b="1" dirty="0" smtClean="0">
                  <a:solidFill>
                    <a:schemeClr val="accent1"/>
                  </a:solidFill>
                </a:rPr>
                <a:t>PLATEAUX SPORTIFS INTÉRIEURS</a:t>
              </a:r>
            </a:p>
            <a:p>
              <a:pPr algn="ctr"/>
              <a:endParaRPr lang="fr-CA" sz="1100" b="1" dirty="0" smtClean="0">
                <a:solidFill>
                  <a:schemeClr val="accent1"/>
                </a:solidFill>
              </a:endParaRPr>
            </a:p>
            <a:p>
              <a:pPr algn="ctr"/>
              <a:endParaRPr lang="fr-CA" sz="1100" b="1" dirty="0">
                <a:solidFill>
                  <a:schemeClr val="accent1"/>
                </a:solidFill>
              </a:endParaRPr>
            </a:p>
            <a:p>
              <a:pPr algn="ctr"/>
              <a:endParaRPr lang="fr-CA" sz="1100" b="1" dirty="0" smtClean="0">
                <a:solidFill>
                  <a:schemeClr val="accent1"/>
                </a:solidFill>
              </a:endParaRPr>
            </a:p>
            <a:p>
              <a:pPr algn="ctr"/>
              <a:endParaRPr lang="fr-CA" sz="1100" b="1" dirty="0">
                <a:solidFill>
                  <a:schemeClr val="accent1"/>
                </a:solidFill>
              </a:endParaRPr>
            </a:p>
            <a:p>
              <a:pPr algn="ctr"/>
              <a:endParaRPr lang="fr-CA" sz="1600" b="1" dirty="0" smtClean="0">
                <a:solidFill>
                  <a:schemeClr val="accent1"/>
                </a:solidFill>
              </a:endParaRPr>
            </a:p>
            <a:p>
              <a:pPr algn="ctr"/>
              <a:endParaRPr lang="fr-CA" sz="1100" b="1" dirty="0" smtClean="0">
                <a:solidFill>
                  <a:schemeClr val="accent1"/>
                </a:solidFill>
              </a:endParaRPr>
            </a:p>
          </p:txBody>
        </p:sp>
        <p:pic>
          <p:nvPicPr>
            <p:cNvPr id="54" name="Image 53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5084" y="2134502"/>
              <a:ext cx="1138320" cy="975065"/>
            </a:xfrm>
            <a:prstGeom prst="rect">
              <a:avLst/>
            </a:prstGeom>
          </p:spPr>
        </p:pic>
      </p:grpSp>
      <p:grpSp>
        <p:nvGrpSpPr>
          <p:cNvPr id="55" name="Groupe 54"/>
          <p:cNvGrpSpPr/>
          <p:nvPr>
            <p:custDataLst>
              <p:tags r:id="rId10"/>
            </p:custDataLst>
          </p:nvPr>
        </p:nvGrpSpPr>
        <p:grpSpPr>
          <a:xfrm>
            <a:off x="2774373" y="3153987"/>
            <a:ext cx="1391899" cy="1861099"/>
            <a:chOff x="3611744" y="1201973"/>
            <a:chExt cx="1391899" cy="1861099"/>
          </a:xfrm>
        </p:grpSpPr>
        <p:sp>
          <p:nvSpPr>
            <p:cNvPr id="56" name="ZoneTexte 55"/>
            <p:cNvSpPr txBox="1"/>
            <p:nvPr/>
          </p:nvSpPr>
          <p:spPr>
            <a:xfrm>
              <a:off x="3611744" y="1201973"/>
              <a:ext cx="1391899" cy="76944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fr-CA" sz="1200" b="1" dirty="0">
                  <a:solidFill>
                    <a:schemeClr val="accent1"/>
                  </a:solidFill>
                </a:rPr>
                <a:t>6</a:t>
              </a:r>
              <a:endParaRPr lang="fr-CA" sz="1200" b="1" dirty="0" smtClean="0">
                <a:solidFill>
                  <a:schemeClr val="accent1"/>
                </a:solidFill>
              </a:endParaRPr>
            </a:p>
            <a:p>
              <a:pPr algn="ctr"/>
              <a:r>
                <a:rPr lang="fr-CA" sz="1100" b="1" dirty="0" smtClean="0">
                  <a:solidFill>
                    <a:schemeClr val="accent1"/>
                  </a:solidFill>
                </a:rPr>
                <a:t>PLEIN AIR URBAIN</a:t>
              </a:r>
              <a:br>
                <a:rPr lang="fr-CA" sz="1100" b="1" dirty="0" smtClean="0">
                  <a:solidFill>
                    <a:schemeClr val="accent1"/>
                  </a:solidFill>
                </a:rPr>
              </a:br>
              <a:r>
                <a:rPr lang="fr-CA" sz="1100" b="1" dirty="0" smtClean="0">
                  <a:solidFill>
                    <a:schemeClr val="accent1"/>
                  </a:solidFill>
                </a:rPr>
                <a:t/>
              </a:r>
              <a:br>
                <a:rPr lang="fr-CA" sz="1100" b="1" dirty="0" smtClean="0">
                  <a:solidFill>
                    <a:schemeClr val="accent1"/>
                  </a:solidFill>
                </a:rPr>
              </a:br>
              <a:endParaRPr lang="fr-CA" sz="1100" b="1" dirty="0" smtClean="0">
                <a:solidFill>
                  <a:schemeClr val="accent1"/>
                </a:solidFill>
              </a:endParaRPr>
            </a:p>
          </p:txBody>
        </p:sp>
        <p:pic>
          <p:nvPicPr>
            <p:cNvPr id="57" name="Image 56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1744" y="1830726"/>
              <a:ext cx="1391899" cy="1232346"/>
            </a:xfrm>
            <a:prstGeom prst="rect">
              <a:avLst/>
            </a:prstGeom>
          </p:spPr>
        </p:pic>
      </p:grpSp>
      <p:sp>
        <p:nvSpPr>
          <p:cNvPr id="58" name="Titre 1"/>
          <p:cNvSpPr txBox="1">
            <a:spLocks/>
          </p:cNvSpPr>
          <p:nvPr>
            <p:custDataLst>
              <p:tags r:id="rId11"/>
            </p:custDataLst>
          </p:nvPr>
        </p:nvSpPr>
        <p:spPr>
          <a:xfrm>
            <a:off x="700015" y="572710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4C8A7D"/>
                </a:solidFill>
              </a:rPr>
              <a:t>7 VOLETS</a:t>
            </a:r>
            <a:r>
              <a:rPr lang="fr-CA" sz="1800" dirty="0" smtClean="0">
                <a:solidFill>
                  <a:srgbClr val="4C8A7D"/>
                </a:solidFill>
              </a:rPr>
              <a:t/>
            </a:r>
            <a:br>
              <a:rPr lang="fr-CA" sz="1800" dirty="0" smtClean="0">
                <a:solidFill>
                  <a:srgbClr val="4C8A7D"/>
                </a:solidFill>
              </a:rPr>
            </a:br>
            <a:endParaRPr lang="fr-CA" sz="1800" b="0" dirty="0">
              <a:solidFill>
                <a:srgbClr val="4C8A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3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3"/>
          <p:cNvSpPr>
            <a:spLocks noGrp="1"/>
          </p:cNvSpPr>
          <p:nvPr>
            <p:ph type="subTitle" idx="3"/>
            <p:custDataLst>
              <p:tags r:id="rId1"/>
            </p:custDataLst>
          </p:nvPr>
        </p:nvSpPr>
        <p:spPr>
          <a:xfrm>
            <a:off x="231177" y="1811570"/>
            <a:ext cx="2760225" cy="798300"/>
          </a:xfrm>
        </p:spPr>
        <p:txBody>
          <a:bodyPr anchor="t" anchorCtr="0"/>
          <a:lstStyle/>
          <a:p>
            <a:pPr marL="180975" indent="-180975">
              <a:tabLst>
                <a:tab pos="180975" algn="l"/>
              </a:tabLst>
            </a:pPr>
            <a:r>
              <a:rPr lang="fr-CA" dirty="0" smtClean="0"/>
              <a:t>1. Présentation des niveaux de services spécifiques </a:t>
            </a:r>
            <a:br>
              <a:rPr lang="fr-CA" dirty="0" smtClean="0"/>
            </a:br>
            <a:r>
              <a:rPr lang="fr-CA" dirty="0" smtClean="0"/>
              <a:t>au volet</a:t>
            </a:r>
            <a:endParaRPr lang="fr-CA" dirty="0"/>
          </a:p>
        </p:txBody>
      </p:sp>
      <p:sp>
        <p:nvSpPr>
          <p:cNvPr id="7" name="Sous-titre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211621" y="1811875"/>
            <a:ext cx="2770200" cy="428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270000" indent="-270000" algn="ctr"/>
            <a:r>
              <a:rPr lang="fr-CA" dirty="0"/>
              <a:t>2</a:t>
            </a:r>
            <a:r>
              <a:rPr lang="fr-CA" dirty="0" smtClean="0"/>
              <a:t>. Présentation du portrait</a:t>
            </a:r>
            <a:endParaRPr lang="fr-CA" dirty="0"/>
          </a:p>
        </p:txBody>
      </p:sp>
      <p:sp>
        <p:nvSpPr>
          <p:cNvPr id="8" name="ZoneTexte 7"/>
          <p:cNvSpPr txBox="1"/>
          <p:nvPr>
            <p:custDataLst>
              <p:tags r:id="rId3"/>
            </p:custDataLst>
          </p:nvPr>
        </p:nvSpPr>
        <p:spPr>
          <a:xfrm>
            <a:off x="6178695" y="1822207"/>
            <a:ext cx="28087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dirty="0" smtClean="0">
                <a:latin typeface="Montserrat" panose="020B0604020202020204" charset="0"/>
              </a:rPr>
              <a:t>3. Présentation du diagnostic</a:t>
            </a:r>
            <a:endParaRPr lang="fr-CA" dirty="0">
              <a:latin typeface="Montserrat" panose="020B0604020202020204" charset="0"/>
            </a:endParaRPr>
          </a:p>
        </p:txBody>
      </p:sp>
      <p:sp>
        <p:nvSpPr>
          <p:cNvPr id="12" name="Rectangle 11"/>
          <p:cNvSpPr/>
          <p:nvPr>
            <p:custDataLst>
              <p:tags r:id="rId4"/>
            </p:custDataLst>
          </p:nvPr>
        </p:nvSpPr>
        <p:spPr>
          <a:xfrm>
            <a:off x="422820" y="4176546"/>
            <a:ext cx="8347803" cy="800219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spAutoFit/>
          </a:bodyPr>
          <a:lstStyle/>
          <a:p>
            <a:pPr algn="ctr"/>
            <a:r>
              <a:rPr lang="fr-FR" sz="4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tserrat" panose="020B0604020202020204" charset="0"/>
              </a:rPr>
              <a:t>Interventions prioritaires</a:t>
            </a:r>
            <a:endParaRPr lang="fr-FR" sz="4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Montserrat" panose="020B0604020202020204" charset="0"/>
            </a:endParaRPr>
          </a:p>
        </p:txBody>
      </p:sp>
      <p:sp>
        <p:nvSpPr>
          <p:cNvPr id="15" name="Accolade fermante 14"/>
          <p:cNvSpPr/>
          <p:nvPr>
            <p:custDataLst>
              <p:tags r:id="rId5"/>
            </p:custDataLst>
          </p:nvPr>
        </p:nvSpPr>
        <p:spPr>
          <a:xfrm rot="5400000">
            <a:off x="4190435" y="-270774"/>
            <a:ext cx="812573" cy="8347802"/>
          </a:xfrm>
          <a:prstGeom prst="rightBrace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16" name="Groupe 15"/>
          <p:cNvGrpSpPr/>
          <p:nvPr>
            <p:custDataLst>
              <p:tags r:id="rId6"/>
            </p:custDataLst>
          </p:nvPr>
        </p:nvGrpSpPr>
        <p:grpSpPr>
          <a:xfrm>
            <a:off x="6788672" y="2467167"/>
            <a:ext cx="1440180" cy="1129787"/>
            <a:chOff x="5883220" y="-1651758"/>
            <a:chExt cx="2701567" cy="2701567"/>
          </a:xfrm>
        </p:grpSpPr>
        <p:sp>
          <p:nvSpPr>
            <p:cNvPr id="17" name="Oval 4"/>
            <p:cNvSpPr/>
            <p:nvPr/>
          </p:nvSpPr>
          <p:spPr>
            <a:xfrm>
              <a:off x="6039355" y="-1495623"/>
              <a:ext cx="2389297" cy="2389297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  <a:prstDash val="dash"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5"/>
            <p:cNvSpPr/>
            <p:nvPr/>
          </p:nvSpPr>
          <p:spPr>
            <a:xfrm>
              <a:off x="5883220" y="-1651758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N1 </a:t>
              </a:r>
              <a:endParaRPr lang="en-US" sz="40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19" name="Freeform 6"/>
            <p:cNvSpPr/>
            <p:nvPr/>
          </p:nvSpPr>
          <p:spPr>
            <a:xfrm>
              <a:off x="7437548" y="-1651758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N2</a:t>
              </a:r>
            </a:p>
          </p:txBody>
        </p:sp>
        <p:sp>
          <p:nvSpPr>
            <p:cNvPr id="20" name="Freeform 7"/>
            <p:cNvSpPr/>
            <p:nvPr/>
          </p:nvSpPr>
          <p:spPr>
            <a:xfrm>
              <a:off x="5883220" y="-97430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N4</a:t>
              </a:r>
            </a:p>
          </p:txBody>
        </p:sp>
        <p:sp>
          <p:nvSpPr>
            <p:cNvPr id="21" name="Freeform 8"/>
            <p:cNvSpPr/>
            <p:nvPr/>
          </p:nvSpPr>
          <p:spPr>
            <a:xfrm>
              <a:off x="7437548" y="-97430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N3</a:t>
              </a:r>
            </a:p>
          </p:txBody>
        </p:sp>
      </p:grpSp>
      <p:grpSp>
        <p:nvGrpSpPr>
          <p:cNvPr id="30" name="Groupe 29"/>
          <p:cNvGrpSpPr/>
          <p:nvPr>
            <p:custDataLst>
              <p:tags r:id="rId7"/>
            </p:custDataLst>
          </p:nvPr>
        </p:nvGrpSpPr>
        <p:grpSpPr>
          <a:xfrm>
            <a:off x="942975" y="2532462"/>
            <a:ext cx="1524000" cy="1191813"/>
            <a:chOff x="2808466" y="1361618"/>
            <a:chExt cx="2723654" cy="2723654"/>
          </a:xfrm>
        </p:grpSpPr>
        <p:sp>
          <p:nvSpPr>
            <p:cNvPr id="22" name="Freeform 5"/>
            <p:cNvSpPr/>
            <p:nvPr>
              <p:custDataLst>
                <p:tags r:id="rId13"/>
              </p:custDataLst>
            </p:nvPr>
          </p:nvSpPr>
          <p:spPr>
            <a:xfrm>
              <a:off x="2808466" y="1361618"/>
              <a:ext cx="1169326" cy="1169326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chemeClr val="accent1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300" dirty="0" smtClean="0">
                  <a:solidFill>
                    <a:srgbClr val="FFFFFF"/>
                  </a:solidFill>
                </a:rPr>
                <a:t>1</a:t>
              </a:r>
            </a:p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300" dirty="0" smtClean="0">
                  <a:solidFill>
                    <a:srgbClr val="FFFFFF"/>
                  </a:solidFill>
                </a:rPr>
                <a:t>Milieu de vie </a:t>
              </a:r>
            </a:p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300" dirty="0" smtClean="0">
                  <a:solidFill>
                    <a:srgbClr val="FFFFFF"/>
                  </a:solidFill>
                </a:rPr>
                <a:t>quotidien</a:t>
              </a:r>
            </a:p>
          </p:txBody>
        </p:sp>
        <p:sp>
          <p:nvSpPr>
            <p:cNvPr id="23" name="Freeform 6"/>
            <p:cNvSpPr/>
            <p:nvPr>
              <p:custDataLst>
                <p:tags r:id="rId14"/>
              </p:custDataLst>
            </p:nvPr>
          </p:nvSpPr>
          <p:spPr>
            <a:xfrm>
              <a:off x="4362794" y="1361618"/>
              <a:ext cx="1169326" cy="1169326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chemeClr val="accent3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300" dirty="0" smtClean="0">
                  <a:solidFill>
                    <a:srgbClr val="FFFFFF"/>
                  </a:solidFill>
                </a:rPr>
                <a:t>2</a:t>
              </a:r>
            </a:p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300" dirty="0" smtClean="0">
                  <a:solidFill>
                    <a:srgbClr val="FFFFFF"/>
                  </a:solidFill>
                </a:rPr>
                <a:t>Communauté</a:t>
              </a:r>
            </a:p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300" dirty="0">
                  <a:solidFill>
                    <a:srgbClr val="FFFFFF"/>
                  </a:solidFill>
                </a:rPr>
                <a:t>d</a:t>
              </a:r>
              <a:r>
                <a:rPr lang="fr-CA" sz="300" dirty="0" smtClean="0">
                  <a:solidFill>
                    <a:srgbClr val="FFFFFF"/>
                  </a:solidFill>
                </a:rPr>
                <a:t>e proximité</a:t>
              </a:r>
            </a:p>
          </p:txBody>
        </p:sp>
        <p:sp>
          <p:nvSpPr>
            <p:cNvPr id="24" name="Freeform 7"/>
            <p:cNvSpPr/>
            <p:nvPr>
              <p:custDataLst>
                <p:tags r:id="rId15"/>
              </p:custDataLst>
            </p:nvPr>
          </p:nvSpPr>
          <p:spPr>
            <a:xfrm>
              <a:off x="2808466" y="2915946"/>
              <a:ext cx="1169326" cy="1169326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chemeClr val="accent5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300" dirty="0" smtClean="0">
                  <a:solidFill>
                    <a:srgbClr val="FFFFFF"/>
                  </a:solidFill>
                </a:rPr>
                <a:t>4</a:t>
              </a:r>
            </a:p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300" dirty="0" smtClean="0">
                  <a:solidFill>
                    <a:srgbClr val="FFFFFF"/>
                  </a:solidFill>
                </a:rPr>
                <a:t>Municipalité</a:t>
              </a:r>
            </a:p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300" dirty="0">
                  <a:solidFill>
                    <a:srgbClr val="FFFFFF"/>
                  </a:solidFill>
                </a:rPr>
                <a:t>e</a:t>
              </a:r>
              <a:r>
                <a:rPr lang="fr-CA" sz="300" dirty="0" smtClean="0">
                  <a:solidFill>
                    <a:srgbClr val="FFFFFF"/>
                  </a:solidFill>
                </a:rPr>
                <a:t>t région</a:t>
              </a:r>
              <a:endParaRPr lang="fr-CA" sz="300" dirty="0">
                <a:solidFill>
                  <a:srgbClr val="FFFFFF"/>
                </a:solidFill>
              </a:endParaRPr>
            </a:p>
          </p:txBody>
        </p:sp>
        <p:sp>
          <p:nvSpPr>
            <p:cNvPr id="25" name="Freeform 8"/>
            <p:cNvSpPr/>
            <p:nvPr>
              <p:custDataLst>
                <p:tags r:id="rId16"/>
              </p:custDataLst>
            </p:nvPr>
          </p:nvSpPr>
          <p:spPr>
            <a:xfrm>
              <a:off x="4362794" y="2915946"/>
              <a:ext cx="1169326" cy="1169326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300" dirty="0" smtClean="0">
                  <a:solidFill>
                    <a:srgbClr val="FFFFFF"/>
                  </a:solidFill>
                </a:rPr>
                <a:t>3</a:t>
              </a:r>
            </a:p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300" dirty="0" smtClean="0">
                  <a:solidFill>
                    <a:srgbClr val="FFFFFF"/>
                  </a:solidFill>
                </a:rPr>
                <a:t>Communauté</a:t>
              </a:r>
            </a:p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300" dirty="0">
                  <a:solidFill>
                    <a:srgbClr val="FFFFFF"/>
                  </a:solidFill>
                </a:rPr>
                <a:t>d</a:t>
              </a:r>
              <a:r>
                <a:rPr lang="fr-CA" sz="300" dirty="0" smtClean="0">
                  <a:solidFill>
                    <a:srgbClr val="FFFFFF"/>
                  </a:solidFill>
                </a:rPr>
                <a:t>e services</a:t>
              </a:r>
            </a:p>
          </p:txBody>
        </p:sp>
        <p:cxnSp>
          <p:nvCxnSpPr>
            <p:cNvPr id="26" name="Straight Connector 49"/>
            <p:cNvCxnSpPr/>
            <p:nvPr>
              <p:custDataLst>
                <p:tags r:id="rId17"/>
              </p:custDataLst>
            </p:nvPr>
          </p:nvCxnSpPr>
          <p:spPr>
            <a:xfrm flipH="1">
              <a:off x="4161788" y="2009647"/>
              <a:ext cx="1" cy="1905939"/>
            </a:xfrm>
            <a:prstGeom prst="line">
              <a:avLst/>
            </a:prstGeom>
            <a:ln w="3175" cmpd="sng">
              <a:solidFill>
                <a:schemeClr val="tx1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1"/>
            <p:cNvCxnSpPr/>
            <p:nvPr>
              <p:custDataLst>
                <p:tags r:id="rId18"/>
              </p:custDataLst>
            </p:nvPr>
          </p:nvCxnSpPr>
          <p:spPr>
            <a:xfrm flipH="1" flipV="1">
              <a:off x="2978148" y="2734486"/>
              <a:ext cx="2407678" cy="1"/>
            </a:xfrm>
            <a:prstGeom prst="line">
              <a:avLst/>
            </a:prstGeom>
            <a:ln w="3175" cmpd="sng">
              <a:solidFill>
                <a:schemeClr val="tx1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Image 3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>
            <a:lum bright="-20000" contrast="40000"/>
          </a:blip>
          <a:stretch>
            <a:fillRect/>
          </a:stretch>
        </p:blipFill>
        <p:spPr>
          <a:xfrm>
            <a:off x="3136152" y="2507738"/>
            <a:ext cx="2900569" cy="1127202"/>
          </a:xfrm>
          <a:prstGeom prst="rect">
            <a:avLst/>
          </a:prstGeom>
        </p:spPr>
      </p:pic>
      <p:grpSp>
        <p:nvGrpSpPr>
          <p:cNvPr id="28" name="Groupe 7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29" name="Rectangle 28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32" name="Image 9" descr="Gatineau_logo_Blanc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Espace réservé du numéro de diapositive 3"/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33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5" name="Connecteur droit 34"/>
          <p:cNvCxnSpPr/>
          <p:nvPr>
            <p:custDataLst>
              <p:tags r:id="rId11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re 1"/>
          <p:cNvSpPr txBox="1">
            <a:spLocks/>
          </p:cNvSpPr>
          <p:nvPr>
            <p:custDataLst>
              <p:tags r:id="rId12"/>
            </p:custDataLst>
          </p:nvPr>
        </p:nvSpPr>
        <p:spPr>
          <a:xfrm>
            <a:off x="700015" y="572710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4C8A7D"/>
                </a:solidFill>
              </a:rPr>
              <a:t>Évaluation par volet</a:t>
            </a:r>
            <a:r>
              <a:rPr lang="fr-CA" sz="1800" dirty="0" smtClean="0">
                <a:solidFill>
                  <a:srgbClr val="4C8A7D"/>
                </a:solidFill>
              </a:rPr>
              <a:t/>
            </a:r>
            <a:br>
              <a:rPr lang="fr-CA" sz="1800" dirty="0" smtClean="0">
                <a:solidFill>
                  <a:srgbClr val="4C8A7D"/>
                </a:solidFill>
              </a:rPr>
            </a:br>
            <a:endParaRPr lang="fr-CA" sz="1800" b="0" dirty="0">
              <a:solidFill>
                <a:srgbClr val="4C8A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81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24"/>
          <p:cNvSpPr txBox="1"/>
          <p:nvPr>
            <p:custDataLst>
              <p:tags r:id="rId1"/>
            </p:custDataLst>
          </p:nvPr>
        </p:nvSpPr>
        <p:spPr>
          <a:xfrm>
            <a:off x="6094337" y="1605858"/>
            <a:ext cx="2754388" cy="1388448"/>
          </a:xfrm>
          <a:prstGeom prst="rect">
            <a:avLst/>
          </a:prstGeom>
          <a:noFill/>
        </p:spPr>
        <p:txBody>
          <a:bodyPr wrap="square" lIns="0" tIns="72000" rIns="0" bIns="0" rtlCol="0">
            <a:spAutoFit/>
          </a:bodyPr>
          <a:lstStyle/>
          <a:p>
            <a:pPr>
              <a:spcAft>
                <a:spcPts val="300"/>
              </a:spcAft>
            </a:pPr>
            <a:r>
              <a:rPr lang="fr-CA" sz="1200" b="1" dirty="0" smtClean="0">
                <a:latin typeface="Montserrat" panose="020B0604020202020204" charset="0"/>
              </a:rPr>
              <a:t>Parcs de quartier </a:t>
            </a:r>
            <a:endParaRPr lang="fr-CA" sz="1200" dirty="0">
              <a:latin typeface="Montserrat" panose="020B0604020202020204" charset="0"/>
            </a:endParaRPr>
          </a:p>
          <a:p>
            <a:pPr>
              <a:spcAft>
                <a:spcPts val="600"/>
              </a:spcAft>
            </a:pPr>
            <a:r>
              <a:rPr lang="fr-CA" sz="1100" dirty="0" smtClean="0">
                <a:latin typeface="Montserrat" panose="020B0604020202020204" charset="0"/>
              </a:rPr>
              <a:t>Offrent une variété d’équipements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récréatifs et d’aires libres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pour le loisir, la socialisation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et les jeux libres</a:t>
            </a:r>
          </a:p>
          <a:p>
            <a:r>
              <a:rPr lang="fr-CA" sz="1100" dirty="0" smtClean="0">
                <a:latin typeface="Montserrat" panose="020B0604020202020204" charset="0"/>
              </a:rPr>
              <a:t>Les équipements sportifs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doivent viser l’initiation</a:t>
            </a:r>
          </a:p>
        </p:txBody>
      </p:sp>
      <p:sp>
        <p:nvSpPr>
          <p:cNvPr id="46" name="TextBox 42"/>
          <p:cNvSpPr txBox="1"/>
          <p:nvPr>
            <p:custDataLst>
              <p:tags r:id="rId2"/>
            </p:custDataLst>
          </p:nvPr>
        </p:nvSpPr>
        <p:spPr>
          <a:xfrm>
            <a:off x="6117758" y="3508572"/>
            <a:ext cx="2730967" cy="1480781"/>
          </a:xfrm>
          <a:prstGeom prst="rect">
            <a:avLst/>
          </a:prstGeom>
          <a:noFill/>
        </p:spPr>
        <p:txBody>
          <a:bodyPr wrap="square" lIns="0" tIns="72000" rIns="0" bIns="0" rtlCol="0">
            <a:spAutoFit/>
          </a:bodyPr>
          <a:lstStyle/>
          <a:p>
            <a:pPr>
              <a:spcAft>
                <a:spcPts val="300"/>
              </a:spcAft>
            </a:pPr>
            <a:r>
              <a:rPr lang="fr-CA" sz="1200" b="1" dirty="0" smtClean="0">
                <a:latin typeface="Montserrat" panose="020B0604020202020204" charset="0"/>
              </a:rPr>
              <a:t>Parcs de conservation</a:t>
            </a:r>
          </a:p>
          <a:p>
            <a:pPr>
              <a:spcAft>
                <a:spcPts val="900"/>
              </a:spcAft>
            </a:pPr>
            <a:r>
              <a:rPr lang="fr-CA" sz="1100" dirty="0" smtClean="0">
                <a:latin typeface="Montserrat" panose="020B0604020202020204" charset="0"/>
              </a:rPr>
              <a:t>Mise en valeur des milieux naturels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et du patrimoine culturel et récréatif</a:t>
            </a:r>
          </a:p>
          <a:p>
            <a:pPr>
              <a:spcAft>
                <a:spcPts val="300"/>
              </a:spcAft>
            </a:pPr>
            <a:r>
              <a:rPr lang="fr-CA" sz="1200" b="1" dirty="0" smtClean="0">
                <a:latin typeface="Montserrat" panose="020B0604020202020204" charset="0"/>
              </a:rPr>
              <a:t>Parc linéaire</a:t>
            </a:r>
          </a:p>
          <a:p>
            <a:r>
              <a:rPr lang="fr-CA" sz="1100" dirty="0" smtClean="0">
                <a:latin typeface="Montserrat" panose="020B0604020202020204" charset="0"/>
              </a:rPr>
              <a:t>Sentier aménagé de stations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ou reliant plusieurs parcs, quartiers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ou villages urbains</a:t>
            </a:r>
            <a:endParaRPr lang="fr-CA" sz="1100" dirty="0">
              <a:latin typeface="Montserrat" panose="020B0604020202020204" charset="0"/>
            </a:endParaRPr>
          </a:p>
        </p:txBody>
      </p:sp>
      <p:sp>
        <p:nvSpPr>
          <p:cNvPr id="47" name="TextBox 46"/>
          <p:cNvSpPr txBox="1"/>
          <p:nvPr>
            <p:custDataLst>
              <p:tags r:id="rId3"/>
            </p:custDataLst>
          </p:nvPr>
        </p:nvSpPr>
        <p:spPr>
          <a:xfrm>
            <a:off x="111438" y="3507488"/>
            <a:ext cx="2690517" cy="1219171"/>
          </a:xfrm>
          <a:prstGeom prst="rect">
            <a:avLst/>
          </a:prstGeom>
          <a:noFill/>
        </p:spPr>
        <p:txBody>
          <a:bodyPr wrap="square" lIns="0" tIns="72000" rIns="0" bIns="0" rtlCol="0">
            <a:spAutoFit/>
          </a:bodyPr>
          <a:lstStyle/>
          <a:p>
            <a:pPr algn="r">
              <a:spcAft>
                <a:spcPts val="300"/>
              </a:spcAft>
            </a:pPr>
            <a:r>
              <a:rPr lang="fr-CA" sz="1200" b="1" dirty="0" smtClean="0">
                <a:latin typeface="Montserrat" panose="020B0604020202020204" charset="0"/>
              </a:rPr>
              <a:t>Parcs de destination</a:t>
            </a:r>
          </a:p>
          <a:p>
            <a:pPr algn="r">
              <a:spcAft>
                <a:spcPts val="600"/>
              </a:spcAft>
            </a:pPr>
            <a:r>
              <a:rPr lang="fr-CA" sz="1100" dirty="0" smtClean="0">
                <a:latin typeface="Montserrat" panose="020B0604020202020204" charset="0"/>
              </a:rPr>
              <a:t>Grande polyvalence et un pouvoir d’attraction fortement fréquenté</a:t>
            </a:r>
          </a:p>
          <a:p>
            <a:pPr algn="r"/>
            <a:r>
              <a:rPr lang="fr-CA" sz="1100" dirty="0" smtClean="0">
                <a:latin typeface="Montserrat" panose="020B0604020202020204" charset="0"/>
              </a:rPr>
              <a:t>Possèdent une variété d’équipements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récréatifs et sportifs ainsi que des espaces multifonctionnels</a:t>
            </a:r>
          </a:p>
        </p:txBody>
      </p:sp>
      <p:sp>
        <p:nvSpPr>
          <p:cNvPr id="50" name="TextBox 19"/>
          <p:cNvSpPr txBox="1"/>
          <p:nvPr>
            <p:custDataLst>
              <p:tags r:id="rId4"/>
            </p:custDataLst>
          </p:nvPr>
        </p:nvSpPr>
        <p:spPr>
          <a:xfrm>
            <a:off x="111438" y="1613886"/>
            <a:ext cx="2690516" cy="1819335"/>
          </a:xfrm>
          <a:prstGeom prst="rect">
            <a:avLst/>
          </a:prstGeom>
          <a:noFill/>
        </p:spPr>
        <p:txBody>
          <a:bodyPr wrap="square" lIns="0" tIns="72000" rIns="0" bIns="0" rtlCol="0">
            <a:spAutoFit/>
          </a:bodyPr>
          <a:lstStyle/>
          <a:p>
            <a:pPr algn="r">
              <a:spcAft>
                <a:spcPts val="300"/>
              </a:spcAft>
            </a:pPr>
            <a:r>
              <a:rPr lang="fr-CA" sz="1200" b="1" dirty="0" smtClean="0">
                <a:latin typeface="Montserrat" panose="020B0604020202020204" charset="0"/>
              </a:rPr>
              <a:t>Espaces verts et haltes</a:t>
            </a:r>
          </a:p>
          <a:p>
            <a:pPr algn="r">
              <a:spcAft>
                <a:spcPts val="900"/>
              </a:spcAft>
            </a:pPr>
            <a:r>
              <a:rPr lang="fr-CA" sz="1100" b="1" dirty="0" smtClean="0">
                <a:latin typeface="Montserrat" panose="020B0604020202020204" charset="0"/>
              </a:rPr>
              <a:t> </a:t>
            </a:r>
            <a:r>
              <a:rPr lang="fr-CA" sz="1100" dirty="0" smtClean="0">
                <a:latin typeface="Montserrat" panose="020B0604020202020204" charset="0"/>
              </a:rPr>
              <a:t>Espace contribuant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à l’embellissement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du territoire et à la détente</a:t>
            </a:r>
          </a:p>
          <a:p>
            <a:pPr algn="r">
              <a:spcAft>
                <a:spcPts val="300"/>
              </a:spcAft>
            </a:pPr>
            <a:r>
              <a:rPr lang="fr-CA" sz="1200" b="1" dirty="0" smtClean="0">
                <a:latin typeface="Montserrat" panose="020B0604020202020204" charset="0"/>
              </a:rPr>
              <a:t>Parcs de voisinage</a:t>
            </a:r>
          </a:p>
          <a:p>
            <a:pPr algn="r"/>
            <a:r>
              <a:rPr lang="fr-CA" sz="1100" dirty="0" smtClean="0">
                <a:latin typeface="Montserrat" panose="020B0604020202020204" charset="0"/>
              </a:rPr>
              <a:t>Destinés à la détente et la récréation,</a:t>
            </a:r>
          </a:p>
          <a:p>
            <a:pPr algn="r"/>
            <a:r>
              <a:rPr lang="fr-CA" sz="1100" dirty="0" smtClean="0">
                <a:latin typeface="Montserrat" panose="020B0604020202020204" charset="0"/>
              </a:rPr>
              <a:t>composés de mobiliers urbains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et d’équipements récréatifs,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selon la composition du quartier</a:t>
            </a:r>
            <a:endParaRPr lang="fr-CA" sz="1100" dirty="0">
              <a:latin typeface="Montserrat" panose="020B0604020202020204" charset="0"/>
            </a:endParaRPr>
          </a:p>
        </p:txBody>
      </p:sp>
      <p:grpSp>
        <p:nvGrpSpPr>
          <p:cNvPr id="17" name="Groupe 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18" name="Rectangle 17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19" name="Image 9" descr="Gatineau_logo_Blanc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itre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720000" y="539999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VOLET 1 – Parcs et espaces publics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Niveaux de services</a:t>
            </a:r>
            <a:endParaRPr lang="fr-CA" sz="1800" b="0" dirty="0">
              <a:solidFill>
                <a:srgbClr val="74B6A7"/>
              </a:solidFill>
            </a:endParaRPr>
          </a:p>
        </p:txBody>
      </p:sp>
      <p:sp>
        <p:nvSpPr>
          <p:cNvPr id="21" name="Espace réservé du numéro de diapositive 3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34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2" name="Connecteur droit 21"/>
          <p:cNvCxnSpPr/>
          <p:nvPr>
            <p:custDataLst>
              <p:tags r:id="rId8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 39"/>
          <p:cNvSpPr/>
          <p:nvPr>
            <p:custDataLst>
              <p:tags r:id="rId9"/>
            </p:custDataLst>
          </p:nvPr>
        </p:nvSpPr>
        <p:spPr>
          <a:xfrm>
            <a:off x="5465151" y="1605859"/>
            <a:ext cx="2992071" cy="309234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690880" y="0"/>
                </a:lnTo>
                <a:lnTo>
                  <a:pt x="3444240" y="0"/>
                </a:lnTo>
              </a:path>
            </a:pathLst>
          </a:custGeom>
          <a:ln w="6350" cmpd="sng">
            <a:solidFill>
              <a:schemeClr val="tx1">
                <a:alpha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4" name="Freeform 41"/>
          <p:cNvSpPr/>
          <p:nvPr>
            <p:custDataLst>
              <p:tags r:id="rId10"/>
            </p:custDataLst>
          </p:nvPr>
        </p:nvSpPr>
        <p:spPr>
          <a:xfrm flipV="1">
            <a:off x="5489861" y="3266275"/>
            <a:ext cx="2992071" cy="241213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690880" y="0"/>
                </a:lnTo>
                <a:lnTo>
                  <a:pt x="3444240" y="0"/>
                </a:lnTo>
              </a:path>
            </a:pathLst>
          </a:custGeom>
          <a:ln w="6350" cmpd="sng">
            <a:solidFill>
              <a:schemeClr val="tx1">
                <a:alpha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5" name="Freeform 44"/>
          <p:cNvSpPr/>
          <p:nvPr>
            <p:custDataLst>
              <p:tags r:id="rId11"/>
            </p:custDataLst>
          </p:nvPr>
        </p:nvSpPr>
        <p:spPr>
          <a:xfrm flipH="1">
            <a:off x="368634" y="1598570"/>
            <a:ext cx="3076007" cy="338997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690880" y="0"/>
                </a:lnTo>
                <a:lnTo>
                  <a:pt x="3444240" y="0"/>
                </a:lnTo>
              </a:path>
            </a:pathLst>
          </a:custGeom>
          <a:ln w="6350" cmpd="sng">
            <a:solidFill>
              <a:schemeClr val="tx1">
                <a:alpha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r"/>
            <a:endParaRPr lang="fr-CA" dirty="0"/>
          </a:p>
        </p:txBody>
      </p:sp>
      <p:sp>
        <p:nvSpPr>
          <p:cNvPr id="36" name="Freeform 45"/>
          <p:cNvSpPr/>
          <p:nvPr>
            <p:custDataLst>
              <p:tags r:id="rId12"/>
            </p:custDataLst>
          </p:nvPr>
        </p:nvSpPr>
        <p:spPr>
          <a:xfrm flipH="1" flipV="1">
            <a:off x="393345" y="3201105"/>
            <a:ext cx="3076006" cy="293828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690880" y="0"/>
                </a:lnTo>
                <a:lnTo>
                  <a:pt x="3444240" y="0"/>
                </a:lnTo>
              </a:path>
            </a:pathLst>
          </a:custGeom>
          <a:ln w="6350" cmpd="sng">
            <a:solidFill>
              <a:schemeClr val="tx1">
                <a:alpha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r"/>
            <a:endParaRPr lang="fr-CA" dirty="0"/>
          </a:p>
        </p:txBody>
      </p:sp>
      <p:grpSp>
        <p:nvGrpSpPr>
          <p:cNvPr id="25" name="Groupe 24"/>
          <p:cNvGrpSpPr/>
          <p:nvPr>
            <p:custDataLst>
              <p:tags r:id="rId13"/>
            </p:custDataLst>
          </p:nvPr>
        </p:nvGrpSpPr>
        <p:grpSpPr>
          <a:xfrm>
            <a:off x="3097362" y="1389561"/>
            <a:ext cx="2715068" cy="2569137"/>
            <a:chOff x="3066807" y="1384084"/>
            <a:chExt cx="2715068" cy="2569137"/>
          </a:xfrm>
        </p:grpSpPr>
        <p:sp>
          <p:nvSpPr>
            <p:cNvPr id="26" name="Oval 4"/>
            <p:cNvSpPr/>
            <p:nvPr>
              <p:custDataLst>
                <p:tags r:id="rId15"/>
              </p:custDataLst>
            </p:nvPr>
          </p:nvSpPr>
          <p:spPr>
            <a:xfrm>
              <a:off x="3222942" y="1540219"/>
              <a:ext cx="2389297" cy="2389297"/>
            </a:xfrm>
            <a:prstGeom prst="ellipse">
              <a:avLst/>
            </a:prstGeom>
            <a:noFill/>
            <a:ln w="19050" cmpd="sng">
              <a:solidFill>
                <a:schemeClr val="accent1"/>
              </a:solidFill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 5"/>
            <p:cNvSpPr/>
            <p:nvPr>
              <p:custDataLst>
                <p:tags r:id="rId16"/>
              </p:custDataLst>
            </p:nvPr>
          </p:nvSpPr>
          <p:spPr>
            <a:xfrm>
              <a:off x="3066807" y="1384084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chemeClr val="accent1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0" tIns="0" rIns="0" bIns="180000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1200" dirty="0" smtClean="0">
                  <a:solidFill>
                    <a:srgbClr val="FFFFFF"/>
                  </a:solidFill>
                  <a:latin typeface="Montserrat" panose="020B0604020202020204" charset="0"/>
                </a:rPr>
                <a:t>1</a:t>
              </a:r>
            </a:p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1200" dirty="0" smtClean="0">
                  <a:solidFill>
                    <a:srgbClr val="FFFFFF"/>
                  </a:solidFill>
                  <a:latin typeface="Montserrat" panose="020B0604020202020204" charset="0"/>
                </a:rPr>
                <a:t>Milieu de vie </a:t>
              </a:r>
            </a:p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1200" dirty="0" smtClean="0">
                  <a:solidFill>
                    <a:srgbClr val="FFFFFF"/>
                  </a:solidFill>
                  <a:latin typeface="Montserrat" panose="020B0604020202020204" charset="0"/>
                </a:rPr>
                <a:t>quotidien</a:t>
              </a:r>
            </a:p>
          </p:txBody>
        </p:sp>
        <p:sp>
          <p:nvSpPr>
            <p:cNvPr id="28" name="Freeform 6"/>
            <p:cNvSpPr/>
            <p:nvPr>
              <p:custDataLst>
                <p:tags r:id="rId17"/>
              </p:custDataLst>
            </p:nvPr>
          </p:nvSpPr>
          <p:spPr>
            <a:xfrm>
              <a:off x="4621135" y="1384084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chemeClr val="accent3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0" tIns="0" rIns="0" bIns="180000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1200" dirty="0" smtClean="0">
                  <a:solidFill>
                    <a:srgbClr val="FFFFFF"/>
                  </a:solidFill>
                  <a:latin typeface="Montserrat" panose="020B0604020202020204" charset="0"/>
                </a:rPr>
                <a:t>2</a:t>
              </a:r>
            </a:p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1200" dirty="0" smtClean="0">
                  <a:solidFill>
                    <a:srgbClr val="FFFFFF"/>
                  </a:solidFill>
                  <a:latin typeface="Montserrat" panose="020B0604020202020204" charset="0"/>
                </a:rPr>
                <a:t>Communauté</a:t>
              </a:r>
            </a:p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1200" dirty="0">
                  <a:solidFill>
                    <a:srgbClr val="FFFFFF"/>
                  </a:solidFill>
                  <a:latin typeface="Montserrat" panose="020B0604020202020204" charset="0"/>
                </a:rPr>
                <a:t>d</a:t>
              </a:r>
              <a:r>
                <a:rPr lang="fr-CA" sz="1200" dirty="0" smtClean="0">
                  <a:solidFill>
                    <a:srgbClr val="FFFFFF"/>
                  </a:solidFill>
                  <a:latin typeface="Montserrat" panose="020B0604020202020204" charset="0"/>
                </a:rPr>
                <a:t>e proximité</a:t>
              </a:r>
            </a:p>
          </p:txBody>
        </p:sp>
        <p:sp>
          <p:nvSpPr>
            <p:cNvPr id="29" name="Freeform 7"/>
            <p:cNvSpPr/>
            <p:nvPr>
              <p:custDataLst>
                <p:tags r:id="rId18"/>
              </p:custDataLst>
            </p:nvPr>
          </p:nvSpPr>
          <p:spPr>
            <a:xfrm>
              <a:off x="3080308" y="2805982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chemeClr val="accent5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0" tIns="0" rIns="0" bIns="180000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1200" dirty="0" smtClean="0">
                  <a:solidFill>
                    <a:srgbClr val="FFFFFF"/>
                  </a:solidFill>
                  <a:latin typeface="Montserrat" panose="020B0604020202020204" charset="0"/>
                </a:rPr>
                <a:t>4</a:t>
              </a:r>
            </a:p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1200" dirty="0" smtClean="0">
                  <a:solidFill>
                    <a:srgbClr val="FFFFFF"/>
                  </a:solidFill>
                  <a:latin typeface="Montserrat" panose="020B0604020202020204" charset="0"/>
                </a:rPr>
                <a:t>Municipalité</a:t>
              </a:r>
            </a:p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1200" dirty="0">
                  <a:solidFill>
                    <a:srgbClr val="FFFFFF"/>
                  </a:solidFill>
                  <a:latin typeface="Montserrat" panose="020B0604020202020204" charset="0"/>
                </a:rPr>
                <a:t>e</a:t>
              </a:r>
              <a:r>
                <a:rPr lang="fr-CA" sz="1200" dirty="0" smtClean="0">
                  <a:solidFill>
                    <a:srgbClr val="FFFFFF"/>
                  </a:solidFill>
                  <a:latin typeface="Montserrat" panose="020B0604020202020204" charset="0"/>
                </a:rPr>
                <a:t>t région</a:t>
              </a:r>
              <a:endParaRPr lang="fr-CA" sz="1200" dirty="0">
                <a:solidFill>
                  <a:srgbClr val="FFFFFF"/>
                </a:solidFill>
                <a:latin typeface="Montserrat" panose="020B0604020202020204" charset="0"/>
              </a:endParaRPr>
            </a:p>
          </p:txBody>
        </p:sp>
        <p:sp>
          <p:nvSpPr>
            <p:cNvPr id="30" name="Freeform 8"/>
            <p:cNvSpPr/>
            <p:nvPr>
              <p:custDataLst>
                <p:tags r:id="rId19"/>
              </p:custDataLst>
            </p:nvPr>
          </p:nvSpPr>
          <p:spPr>
            <a:xfrm>
              <a:off x="4634636" y="2805982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0" tIns="0" rIns="0" bIns="180000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1200" dirty="0" smtClean="0">
                  <a:solidFill>
                    <a:srgbClr val="FFFFFF"/>
                  </a:solidFill>
                  <a:latin typeface="Montserrat" panose="020B0604020202020204" charset="0"/>
                </a:rPr>
                <a:t>3</a:t>
              </a:r>
            </a:p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1200" dirty="0" smtClean="0">
                  <a:solidFill>
                    <a:srgbClr val="FFFFFF"/>
                  </a:solidFill>
                  <a:latin typeface="Montserrat" panose="020B0604020202020204" charset="0"/>
                </a:rPr>
                <a:t>Communauté</a:t>
              </a:r>
            </a:p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1200" dirty="0">
                  <a:solidFill>
                    <a:srgbClr val="FFFFFF"/>
                  </a:solidFill>
                  <a:latin typeface="Montserrat" panose="020B0604020202020204" charset="0"/>
                </a:rPr>
                <a:t>d</a:t>
              </a:r>
              <a:r>
                <a:rPr lang="fr-CA" sz="1200" dirty="0" smtClean="0">
                  <a:solidFill>
                    <a:srgbClr val="FFFFFF"/>
                  </a:solidFill>
                  <a:latin typeface="Montserrat" panose="020B0604020202020204" charset="0"/>
                </a:rPr>
                <a:t>e services</a:t>
              </a:r>
            </a:p>
          </p:txBody>
        </p:sp>
        <p:cxnSp>
          <p:nvCxnSpPr>
            <p:cNvPr id="31" name="Straight Connector 49"/>
            <p:cNvCxnSpPr/>
            <p:nvPr>
              <p:custDataLst>
                <p:tags r:id="rId20"/>
              </p:custDataLst>
            </p:nvPr>
          </p:nvCxnSpPr>
          <p:spPr>
            <a:xfrm>
              <a:off x="4420129" y="1553766"/>
              <a:ext cx="0" cy="2362200"/>
            </a:xfrm>
            <a:prstGeom prst="line">
              <a:avLst/>
            </a:prstGeom>
            <a:ln w="3175" cmpd="sng">
              <a:solidFill>
                <a:schemeClr val="tx1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51"/>
            <p:cNvCxnSpPr/>
            <p:nvPr>
              <p:custDataLst>
                <p:tags r:id="rId21"/>
              </p:custDataLst>
            </p:nvPr>
          </p:nvCxnSpPr>
          <p:spPr>
            <a:xfrm rot="5400000">
              <a:off x="4417589" y="1553766"/>
              <a:ext cx="0" cy="2362200"/>
            </a:xfrm>
            <a:prstGeom prst="line">
              <a:avLst/>
            </a:prstGeom>
            <a:ln w="3175" cmpd="sng">
              <a:solidFill>
                <a:schemeClr val="tx1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Image 5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8" y="657868"/>
            <a:ext cx="576802" cy="53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8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>
            <a:lum bright="-20000" contrast="40000"/>
          </a:blip>
          <a:srcRect l="618" t="397" r="7" b="1416"/>
          <a:stretch/>
        </p:blipFill>
        <p:spPr>
          <a:xfrm>
            <a:off x="836255" y="1880633"/>
            <a:ext cx="7623590" cy="2806212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</p:spPr>
      </p:pic>
      <p:pic>
        <p:nvPicPr>
          <p:cNvPr id="8" name="Image 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4403"/>
          <a:stretch/>
        </p:blipFill>
        <p:spPr>
          <a:xfrm>
            <a:off x="836255" y="980769"/>
            <a:ext cx="2994074" cy="873764"/>
          </a:xfrm>
          <a:prstGeom prst="rect">
            <a:avLst/>
          </a:prstGeom>
          <a:noFill/>
        </p:spPr>
      </p:pic>
      <p:grpSp>
        <p:nvGrpSpPr>
          <p:cNvPr id="6" name="Groupe 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9" name="Rectangle 8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10" name="Image 9" descr="Gatineau_logo_Blanc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itr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720000" y="539999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>
              <a:tabLst>
                <a:tab pos="5294313" algn="r"/>
              </a:tabLst>
            </a:pPr>
            <a:r>
              <a:rPr lang="fr-CA" sz="2400" dirty="0" smtClean="0">
                <a:solidFill>
                  <a:srgbClr val="74B6A7"/>
                </a:solidFill>
              </a:rPr>
              <a:t>VOLET 1 – Parcs et espaces publics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	</a:t>
            </a:r>
            <a:r>
              <a:rPr lang="fr-CA" sz="1200" dirty="0" smtClean="0">
                <a:solidFill>
                  <a:srgbClr val="74B6A7"/>
                </a:solidFill>
              </a:rPr>
              <a:t>(suite)</a:t>
            </a:r>
            <a:endParaRPr lang="fr-CA" sz="1200" b="0" dirty="0">
              <a:solidFill>
                <a:srgbClr val="74B6A7"/>
              </a:solidFill>
            </a:endParaRPr>
          </a:p>
        </p:txBody>
      </p:sp>
      <p:sp>
        <p:nvSpPr>
          <p:cNvPr id="12" name="Espace réservé du numéro de diapositive 3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35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3" name="Connecteur droit 12"/>
          <p:cNvCxnSpPr/>
          <p:nvPr>
            <p:custDataLst>
              <p:tags r:id="rId6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8" y="657868"/>
            <a:ext cx="576802" cy="533668"/>
          </a:xfrm>
          <a:prstGeom prst="rect">
            <a:avLst/>
          </a:prstGeom>
        </p:spPr>
      </p:pic>
      <p:sp>
        <p:nvSpPr>
          <p:cNvPr id="15" name="ZoneTexte 14"/>
          <p:cNvSpPr txBox="1"/>
          <p:nvPr>
            <p:custDataLst>
              <p:tags r:id="rId8"/>
            </p:custDataLst>
          </p:nvPr>
        </p:nvSpPr>
        <p:spPr>
          <a:xfrm>
            <a:off x="643255" y="4704870"/>
            <a:ext cx="8497570" cy="40011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85725" indent="-85725">
              <a:tabLst>
                <a:tab pos="85725" algn="l"/>
              </a:tabLst>
            </a:pPr>
            <a:r>
              <a:rPr lang="fr-CA" sz="1000" dirty="0" smtClean="0">
                <a:solidFill>
                  <a:schemeClr val="accent2"/>
                </a:solidFill>
              </a:rPr>
              <a:t>*	Normes du Ministère du Loisir, de la Chasse et de la Pêche </a:t>
            </a:r>
            <a:r>
              <a:rPr lang="fr-CA" sz="900" dirty="0" smtClean="0">
                <a:solidFill>
                  <a:schemeClr val="accent2"/>
                </a:solidFill>
              </a:rPr>
              <a:t>(1989)</a:t>
            </a:r>
            <a:r>
              <a:rPr lang="fr-CA" sz="1000" dirty="0" smtClean="0">
                <a:solidFill>
                  <a:schemeClr val="accent2"/>
                </a:solidFill>
              </a:rPr>
              <a:t>, MCRSFD (Ministry of Culture and </a:t>
            </a:r>
            <a:r>
              <a:rPr lang="fr-CA" sz="1000" dirty="0" err="1" smtClean="0">
                <a:solidFill>
                  <a:schemeClr val="accent2"/>
                </a:solidFill>
              </a:rPr>
              <a:t>Recreation</a:t>
            </a:r>
            <a:r>
              <a:rPr lang="fr-CA" sz="1000" dirty="0" smtClean="0">
                <a:solidFill>
                  <a:schemeClr val="accent2"/>
                </a:solidFill>
              </a:rPr>
              <a:t> Sports and Fitness Division) </a:t>
            </a:r>
            <a:r>
              <a:rPr lang="fr-CA" sz="900" dirty="0" smtClean="0">
                <a:solidFill>
                  <a:schemeClr val="accent2"/>
                </a:solidFill>
              </a:rPr>
              <a:t>(2013) </a:t>
            </a:r>
            <a:r>
              <a:rPr lang="fr-CA" sz="1000" dirty="0" smtClean="0">
                <a:solidFill>
                  <a:schemeClr val="accent2"/>
                </a:solidFill>
              </a:rPr>
              <a:t>et NRPA (National </a:t>
            </a:r>
            <a:r>
              <a:rPr lang="fr-CA" sz="1000" dirty="0" err="1" smtClean="0">
                <a:solidFill>
                  <a:schemeClr val="accent2"/>
                </a:solidFill>
              </a:rPr>
              <a:t>Recreation</a:t>
            </a:r>
            <a:r>
              <a:rPr lang="fr-CA" sz="1000" dirty="0" smtClean="0">
                <a:solidFill>
                  <a:schemeClr val="accent2"/>
                </a:solidFill>
              </a:rPr>
              <a:t> and Park Association) </a:t>
            </a:r>
            <a:r>
              <a:rPr lang="fr-CA" sz="900" dirty="0" smtClean="0">
                <a:solidFill>
                  <a:schemeClr val="accent2"/>
                </a:solidFill>
              </a:rPr>
              <a:t>(1995)</a:t>
            </a:r>
            <a:endParaRPr lang="fr-CA" sz="9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34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792480" y="1573016"/>
            <a:ext cx="4358698" cy="3570484"/>
          </a:xfrm>
        </p:spPr>
        <p:txBody>
          <a:bodyPr lIns="0" tIns="0" rIns="0" bIns="0" anchor="t" anchorCtr="0">
            <a:normAutofit/>
          </a:bodyPr>
          <a:lstStyle/>
          <a:p>
            <a:pPr marL="270000" indent="-270000">
              <a:spcAft>
                <a:spcPts val="1800"/>
              </a:spcAft>
              <a:buClr>
                <a:schemeClr val="accent3"/>
              </a:buClr>
            </a:pPr>
            <a:r>
              <a:rPr lang="fr-CA" sz="1600" dirty="0" smtClean="0">
                <a:latin typeface="Montserrat" panose="020B0604020202020204" charset="0"/>
              </a:rPr>
              <a:t>Déficit de la canopée</a:t>
            </a:r>
            <a:br>
              <a:rPr lang="fr-CA" sz="1600" dirty="0" smtClean="0">
                <a:latin typeface="Montserrat" panose="020B0604020202020204" charset="0"/>
              </a:rPr>
            </a:br>
            <a:r>
              <a:rPr lang="fr-CA" sz="1600" dirty="0" smtClean="0">
                <a:latin typeface="Montserrat" panose="020B0604020202020204" charset="0"/>
              </a:rPr>
              <a:t>et de la végétation</a:t>
            </a:r>
            <a:endParaRPr lang="fr-CA" sz="1600" dirty="0">
              <a:latin typeface="Montserrat" panose="020B0604020202020204" charset="0"/>
            </a:endParaRPr>
          </a:p>
          <a:p>
            <a:pPr marL="270000" indent="-270000">
              <a:spcAft>
                <a:spcPts val="300"/>
              </a:spcAft>
              <a:buClr>
                <a:schemeClr val="accent3"/>
              </a:buClr>
            </a:pPr>
            <a:r>
              <a:rPr lang="fr-CA" sz="1600" dirty="0" smtClean="0">
                <a:latin typeface="Montserrat" panose="020B0604020202020204" charset="0"/>
              </a:rPr>
              <a:t>Zones inondables </a:t>
            </a:r>
            <a:r>
              <a:rPr lang="fr-CA" sz="1600" dirty="0" smtClean="0">
                <a:solidFill>
                  <a:schemeClr val="accent1"/>
                </a:solidFill>
                <a:latin typeface="Montserrat" panose="020B0604020202020204" charset="0"/>
              </a:rPr>
              <a:t>:</a:t>
            </a:r>
          </a:p>
          <a:p>
            <a:pPr marL="270000" indent="0">
              <a:spcAft>
                <a:spcPts val="300"/>
              </a:spcAft>
              <a:buNone/>
            </a:pPr>
            <a:r>
              <a:rPr lang="fr-CA" sz="1400" dirty="0" smtClean="0">
                <a:latin typeface="Montserrat" panose="020B0604020202020204" charset="0"/>
              </a:rPr>
              <a:t>Déménagement d’équipements </a:t>
            </a:r>
            <a:br>
              <a:rPr lang="fr-CA" sz="1400" dirty="0" smtClean="0">
                <a:latin typeface="Montserrat" panose="020B0604020202020204" charset="0"/>
              </a:rPr>
            </a:br>
            <a:r>
              <a:rPr lang="fr-CA" sz="1400" dirty="0" smtClean="0">
                <a:latin typeface="Montserrat" panose="020B0604020202020204" charset="0"/>
              </a:rPr>
              <a:t>et requalification des espaces</a:t>
            </a:r>
          </a:p>
          <a:p>
            <a:pPr marL="270000" indent="-270000"/>
            <a:endParaRPr lang="fr-CA" sz="1600" dirty="0" smtClean="0">
              <a:latin typeface="Montserrat" panose="020B0604020202020204" charset="0"/>
            </a:endParaRPr>
          </a:p>
          <a:p>
            <a:pPr marL="270000" indent="-270000">
              <a:buClr>
                <a:schemeClr val="accent3"/>
              </a:buClr>
            </a:pPr>
            <a:r>
              <a:rPr lang="fr-CA" sz="1600" dirty="0" smtClean="0">
                <a:latin typeface="Montserrat" panose="020B0604020202020204" charset="0"/>
              </a:rPr>
              <a:t>Excellent réseau cyclable, </a:t>
            </a:r>
            <a:br>
              <a:rPr lang="fr-CA" sz="1600" dirty="0" smtClean="0">
                <a:latin typeface="Montserrat" panose="020B0604020202020204" charset="0"/>
              </a:rPr>
            </a:br>
            <a:r>
              <a:rPr lang="fr-CA" sz="1600" dirty="0" smtClean="0">
                <a:latin typeface="Montserrat" panose="020B0604020202020204" charset="0"/>
              </a:rPr>
              <a:t>mais insuffisance de sentiers </a:t>
            </a:r>
            <a:r>
              <a:rPr lang="fr-CA" sz="1600" dirty="0">
                <a:latin typeface="Montserrat" panose="020B0604020202020204" charset="0"/>
              </a:rPr>
              <a:t/>
            </a:r>
            <a:br>
              <a:rPr lang="fr-CA" sz="1600" dirty="0">
                <a:latin typeface="Montserrat" panose="020B0604020202020204" charset="0"/>
              </a:rPr>
            </a:br>
            <a:r>
              <a:rPr lang="fr-CA" sz="1600" dirty="0" smtClean="0">
                <a:latin typeface="Montserrat" panose="020B0604020202020204" charset="0"/>
              </a:rPr>
              <a:t>et de supports à vélo </a:t>
            </a:r>
            <a:br>
              <a:rPr lang="fr-CA" sz="1600" dirty="0" smtClean="0">
                <a:latin typeface="Montserrat" panose="020B0604020202020204" charset="0"/>
              </a:rPr>
            </a:br>
            <a:r>
              <a:rPr lang="fr-CA" sz="1600" dirty="0" smtClean="0">
                <a:latin typeface="Montserrat" panose="020B0604020202020204" charset="0"/>
              </a:rPr>
              <a:t>dans les parcs</a:t>
            </a:r>
          </a:p>
        </p:txBody>
      </p:sp>
      <p:grpSp>
        <p:nvGrpSpPr>
          <p:cNvPr id="14" name="Groupe 13"/>
          <p:cNvGrpSpPr/>
          <p:nvPr>
            <p:custDataLst>
              <p:tags r:id="rId2"/>
            </p:custDataLst>
          </p:nvPr>
        </p:nvGrpSpPr>
        <p:grpSpPr>
          <a:xfrm>
            <a:off x="7697924" y="3846324"/>
            <a:ext cx="1036773" cy="1013446"/>
            <a:chOff x="5883220" y="-1651758"/>
            <a:chExt cx="2701567" cy="2701567"/>
          </a:xfrm>
        </p:grpSpPr>
        <p:sp>
          <p:nvSpPr>
            <p:cNvPr id="5" name="Oval 4"/>
            <p:cNvSpPr/>
            <p:nvPr/>
          </p:nvSpPr>
          <p:spPr>
            <a:xfrm>
              <a:off x="6039355" y="-1495623"/>
              <a:ext cx="2389297" cy="2389297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  <a:prstDash val="dash"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Freeform 5"/>
            <p:cNvSpPr/>
            <p:nvPr/>
          </p:nvSpPr>
          <p:spPr>
            <a:xfrm>
              <a:off x="5883220" y="-1651758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N1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7437548" y="-1651758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N2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5883220" y="-97430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N4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7437548" y="-97430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N3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0" name="ZoneTexte 9"/>
          <p:cNvSpPr txBox="1"/>
          <p:nvPr>
            <p:custDataLst>
              <p:tags r:id="rId3"/>
            </p:custDataLst>
          </p:nvPr>
        </p:nvSpPr>
        <p:spPr>
          <a:xfrm>
            <a:off x="4953000" y="1573016"/>
            <a:ext cx="3781697" cy="30623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fr-CA" sz="1600" b="1" dirty="0">
                <a:solidFill>
                  <a:schemeClr val="accent2"/>
                </a:solidFill>
                <a:latin typeface="Montserrat" panose="020B0604020202020204" charset="0"/>
              </a:rPr>
              <a:t>Équipements </a:t>
            </a:r>
            <a:r>
              <a:rPr lang="fr-CA" sz="1600" b="1" dirty="0" smtClean="0">
                <a:solidFill>
                  <a:schemeClr val="accent2"/>
                </a:solidFill>
                <a:latin typeface="Montserrat" panose="020B0604020202020204" charset="0"/>
              </a:rPr>
              <a:t/>
            </a:r>
            <a:br>
              <a:rPr lang="fr-CA" sz="1600" b="1" dirty="0" smtClean="0">
                <a:solidFill>
                  <a:schemeClr val="accent2"/>
                </a:solidFill>
                <a:latin typeface="Montserrat" panose="020B0604020202020204" charset="0"/>
              </a:rPr>
            </a:br>
            <a:r>
              <a:rPr lang="fr-CA" sz="1600" b="1" dirty="0" smtClean="0">
                <a:solidFill>
                  <a:schemeClr val="accent2"/>
                </a:solidFill>
                <a:latin typeface="Montserrat" panose="020B0604020202020204" charset="0"/>
              </a:rPr>
              <a:t>et mobiliers complémentaires </a:t>
            </a:r>
            <a:br>
              <a:rPr lang="fr-CA" sz="1600" b="1" dirty="0" smtClean="0">
                <a:solidFill>
                  <a:schemeClr val="accent2"/>
                </a:solidFill>
                <a:latin typeface="Montserrat" panose="020B0604020202020204" charset="0"/>
              </a:rPr>
            </a:br>
            <a:r>
              <a:rPr lang="fr-CA" sz="1600" b="1" dirty="0" smtClean="0">
                <a:solidFill>
                  <a:schemeClr val="accent2"/>
                </a:solidFill>
                <a:latin typeface="Montserrat" panose="020B0604020202020204" charset="0"/>
              </a:rPr>
              <a:t>absents ou </a:t>
            </a:r>
            <a:r>
              <a:rPr lang="fr-CA" sz="1600" b="1" dirty="0">
                <a:solidFill>
                  <a:schemeClr val="accent2"/>
                </a:solidFill>
                <a:latin typeface="Montserrat" panose="020B0604020202020204" charset="0"/>
              </a:rPr>
              <a:t>inaccessibles</a:t>
            </a:r>
          </a:p>
          <a:p>
            <a:pPr marL="180000" lvl="1" indent="-180000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CA" dirty="0">
                <a:solidFill>
                  <a:schemeClr val="accent2"/>
                </a:solidFill>
                <a:latin typeface="Montserrat" panose="020B0604020202020204" charset="0"/>
              </a:rPr>
              <a:t>Accès restreint à certains parcs </a:t>
            </a:r>
            <a:r>
              <a:rPr lang="fr-CA" dirty="0" smtClean="0">
                <a:solidFill>
                  <a:schemeClr val="accent2"/>
                </a:solidFill>
                <a:latin typeface="Montserrat" panose="020B0604020202020204" charset="0"/>
              </a:rPr>
              <a:t/>
            </a:r>
            <a:br>
              <a:rPr lang="fr-CA" dirty="0" smtClean="0">
                <a:solidFill>
                  <a:schemeClr val="accent2"/>
                </a:solidFill>
                <a:latin typeface="Montserrat" panose="020B0604020202020204" charset="0"/>
              </a:rPr>
            </a:br>
            <a:r>
              <a:rPr lang="fr-CA" dirty="0" smtClean="0">
                <a:solidFill>
                  <a:schemeClr val="accent2"/>
                </a:solidFill>
                <a:latin typeface="Montserrat" panose="020B0604020202020204" charset="0"/>
              </a:rPr>
              <a:t>pour </a:t>
            </a:r>
            <a:r>
              <a:rPr lang="fr-CA" dirty="0">
                <a:solidFill>
                  <a:schemeClr val="accent2"/>
                </a:solidFill>
                <a:latin typeface="Montserrat" panose="020B0604020202020204" charset="0"/>
              </a:rPr>
              <a:t>les poussettes et </a:t>
            </a:r>
            <a:r>
              <a:rPr lang="fr-CA" dirty="0" smtClean="0">
                <a:solidFill>
                  <a:schemeClr val="accent2"/>
                </a:solidFill>
                <a:latin typeface="Montserrat" panose="020B0604020202020204" charset="0"/>
              </a:rPr>
              <a:t>fauteuils roulants, bâtiments </a:t>
            </a:r>
            <a:r>
              <a:rPr lang="fr-CA" dirty="0">
                <a:solidFill>
                  <a:schemeClr val="accent2"/>
                </a:solidFill>
                <a:latin typeface="Montserrat" panose="020B0604020202020204" charset="0"/>
              </a:rPr>
              <a:t>de </a:t>
            </a:r>
            <a:r>
              <a:rPr lang="fr-CA" dirty="0" smtClean="0">
                <a:solidFill>
                  <a:schemeClr val="accent2"/>
                </a:solidFill>
                <a:latin typeface="Montserrat" panose="020B0604020202020204" charset="0"/>
              </a:rPr>
              <a:t>services et </a:t>
            </a:r>
            <a:br>
              <a:rPr lang="fr-CA" dirty="0" smtClean="0">
                <a:solidFill>
                  <a:schemeClr val="accent2"/>
                </a:solidFill>
                <a:latin typeface="Montserrat" panose="020B0604020202020204" charset="0"/>
              </a:rPr>
            </a:br>
            <a:r>
              <a:rPr lang="fr-CA" dirty="0" smtClean="0">
                <a:solidFill>
                  <a:schemeClr val="accent2"/>
                </a:solidFill>
                <a:latin typeface="Montserrat" panose="020B0604020202020204" charset="0"/>
              </a:rPr>
              <a:t>centres communautaires</a:t>
            </a:r>
          </a:p>
          <a:p>
            <a:pPr marL="180000" lvl="1" indent="-180000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CA" dirty="0" smtClean="0">
                <a:solidFill>
                  <a:schemeClr val="accent2"/>
                </a:solidFill>
                <a:latin typeface="Montserrat" panose="020B0604020202020204" charset="0"/>
              </a:rPr>
              <a:t>Absence </a:t>
            </a:r>
            <a:r>
              <a:rPr lang="fr-CA" dirty="0">
                <a:solidFill>
                  <a:schemeClr val="accent2"/>
                </a:solidFill>
                <a:latin typeface="Montserrat" panose="020B0604020202020204" charset="0"/>
              </a:rPr>
              <a:t>d’unités sanitaires complètes et </a:t>
            </a:r>
            <a:r>
              <a:rPr lang="fr-CA" dirty="0" smtClean="0">
                <a:solidFill>
                  <a:schemeClr val="accent2"/>
                </a:solidFill>
                <a:latin typeface="Montserrat" panose="020B0604020202020204" charset="0"/>
              </a:rPr>
              <a:t>de sources d’eau potable</a:t>
            </a:r>
            <a:endParaRPr lang="fr-CA" dirty="0">
              <a:solidFill>
                <a:schemeClr val="accent2"/>
              </a:solidFill>
              <a:latin typeface="Montserrat" panose="020B0604020202020204" charset="0"/>
            </a:endParaRPr>
          </a:p>
          <a:p>
            <a:pPr marL="180000" lvl="1" indent="-180000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CA" dirty="0" smtClean="0">
                <a:solidFill>
                  <a:schemeClr val="accent2"/>
                </a:solidFill>
                <a:latin typeface="Montserrat" panose="020B0604020202020204" charset="0"/>
              </a:rPr>
              <a:t>Éclairage absent </a:t>
            </a:r>
            <a:br>
              <a:rPr lang="fr-CA" dirty="0" smtClean="0">
                <a:solidFill>
                  <a:schemeClr val="accent2"/>
                </a:solidFill>
                <a:latin typeface="Montserrat" panose="020B0604020202020204" charset="0"/>
              </a:rPr>
            </a:br>
            <a:r>
              <a:rPr lang="fr-CA" dirty="0" smtClean="0">
                <a:solidFill>
                  <a:schemeClr val="accent2"/>
                </a:solidFill>
                <a:latin typeface="Montserrat" panose="020B0604020202020204" charset="0"/>
              </a:rPr>
              <a:t>ou en fin de vie utile</a:t>
            </a:r>
          </a:p>
          <a:p>
            <a:pPr marL="180000" lvl="1" indent="-1800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CA" dirty="0" smtClean="0">
                <a:solidFill>
                  <a:schemeClr val="accent2"/>
                </a:solidFill>
                <a:latin typeface="Montserrat" panose="020B0604020202020204" charset="0"/>
              </a:rPr>
              <a:t>Mobilier </a:t>
            </a:r>
            <a:r>
              <a:rPr lang="fr-CA" dirty="0">
                <a:solidFill>
                  <a:schemeClr val="accent2"/>
                </a:solidFill>
                <a:latin typeface="Montserrat" panose="020B0604020202020204" charset="0"/>
              </a:rPr>
              <a:t>homogène</a:t>
            </a:r>
          </a:p>
        </p:txBody>
      </p:sp>
      <p:grpSp>
        <p:nvGrpSpPr>
          <p:cNvPr id="12" name="Groupe 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13" name="Rectangle 12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15" name="Image 9" descr="Gatineau_logo_Blanc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" name="Titre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720000" y="539999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VOLET 1 – Parcs et espaces publics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Diagnostic</a:t>
            </a:r>
            <a:endParaRPr lang="fr-CA" sz="1800" b="0" dirty="0">
              <a:solidFill>
                <a:srgbClr val="74B6A7"/>
              </a:solidFill>
            </a:endParaRPr>
          </a:p>
        </p:txBody>
      </p:sp>
      <p:sp>
        <p:nvSpPr>
          <p:cNvPr id="16" name="Espace réservé du numéro de diapositive 3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36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7" name="Connecteur droit 16"/>
          <p:cNvCxnSpPr/>
          <p:nvPr>
            <p:custDataLst>
              <p:tags r:id="rId7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8" y="657868"/>
            <a:ext cx="576802" cy="53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3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4"/>
          <p:cNvSpPr txBox="1"/>
          <p:nvPr>
            <p:custDataLst>
              <p:tags r:id="rId1"/>
            </p:custDataLst>
          </p:nvPr>
        </p:nvSpPr>
        <p:spPr>
          <a:xfrm>
            <a:off x="6137430" y="1605858"/>
            <a:ext cx="2416844" cy="1396142"/>
          </a:xfrm>
          <a:prstGeom prst="rect">
            <a:avLst/>
          </a:prstGeom>
          <a:noFill/>
        </p:spPr>
        <p:txBody>
          <a:bodyPr wrap="square" lIns="0" tIns="7200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CA" sz="1300" b="1" dirty="0" smtClean="0">
                <a:latin typeface="Montserrat" panose="020B0604020202020204" charset="0"/>
              </a:rPr>
              <a:t>Centre communautaire </a:t>
            </a:r>
            <a:br>
              <a:rPr lang="fr-CA" sz="1300" b="1" dirty="0" smtClean="0">
                <a:latin typeface="Montserrat" panose="020B0604020202020204" charset="0"/>
              </a:rPr>
            </a:br>
            <a:r>
              <a:rPr lang="fr-CA" sz="1300" b="1" dirty="0" smtClean="0">
                <a:latin typeface="Montserrat" panose="020B0604020202020204" charset="0"/>
              </a:rPr>
              <a:t>de proximité</a:t>
            </a:r>
            <a:endParaRPr lang="fr-CA" sz="1300" b="1" dirty="0">
              <a:latin typeface="Montserrat" panose="020B0604020202020204" charset="0"/>
            </a:endParaRPr>
          </a:p>
          <a:p>
            <a:r>
              <a:rPr lang="fr-CA" sz="1100" dirty="0" smtClean="0">
                <a:latin typeface="Montserrat" panose="020B0604020202020204" charset="0"/>
              </a:rPr>
              <a:t>Lieu de rassemblement associatif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avec minimalement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une salle polyvalente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et une salle utilitaire, où se déploie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des activités récréatives dirigées </a:t>
            </a:r>
            <a:endParaRPr lang="fr-CA" sz="1100" dirty="0">
              <a:latin typeface="Montserrat" panose="020B0604020202020204" charset="0"/>
            </a:endParaRPr>
          </a:p>
        </p:txBody>
      </p:sp>
      <p:sp>
        <p:nvSpPr>
          <p:cNvPr id="15" name="TextBox 42"/>
          <p:cNvSpPr txBox="1"/>
          <p:nvPr>
            <p:custDataLst>
              <p:tags r:id="rId2"/>
            </p:custDataLst>
          </p:nvPr>
        </p:nvSpPr>
        <p:spPr>
          <a:xfrm>
            <a:off x="6133849" y="3275264"/>
            <a:ext cx="2419278" cy="1396142"/>
          </a:xfrm>
          <a:prstGeom prst="rect">
            <a:avLst/>
          </a:prstGeom>
          <a:noFill/>
        </p:spPr>
        <p:txBody>
          <a:bodyPr wrap="square" lIns="0" tIns="7200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CA" sz="1300" b="1" dirty="0" smtClean="0">
                <a:latin typeface="Montserrat" panose="020B0604020202020204" charset="0"/>
              </a:rPr>
              <a:t>Centre communautaire </a:t>
            </a:r>
            <a:br>
              <a:rPr lang="fr-CA" sz="1300" b="1" dirty="0" smtClean="0">
                <a:latin typeface="Montserrat" panose="020B0604020202020204" charset="0"/>
              </a:rPr>
            </a:br>
            <a:r>
              <a:rPr lang="fr-CA" sz="1300" b="1" dirty="0" smtClean="0">
                <a:latin typeface="Montserrat" panose="020B0604020202020204" charset="0"/>
              </a:rPr>
              <a:t>spécialisé</a:t>
            </a:r>
          </a:p>
          <a:p>
            <a:r>
              <a:rPr lang="fr-CA" sz="1100" dirty="0" smtClean="0">
                <a:latin typeface="Montserrat" panose="020B0604020202020204" charset="0"/>
              </a:rPr>
              <a:t>Lieu polyvalent facilitant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le déploiement d’activités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en simultané et offrant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des salles spécialisées, en réponse aux communautés de services</a:t>
            </a:r>
          </a:p>
        </p:txBody>
      </p:sp>
      <p:sp>
        <p:nvSpPr>
          <p:cNvPr id="16" name="TextBox 46"/>
          <p:cNvSpPr txBox="1"/>
          <p:nvPr>
            <p:custDataLst>
              <p:tags r:id="rId3"/>
            </p:custDataLst>
          </p:nvPr>
        </p:nvSpPr>
        <p:spPr>
          <a:xfrm>
            <a:off x="313602" y="3275264"/>
            <a:ext cx="2465013" cy="1226865"/>
          </a:xfrm>
          <a:prstGeom prst="rect">
            <a:avLst/>
          </a:prstGeom>
          <a:noFill/>
        </p:spPr>
        <p:txBody>
          <a:bodyPr wrap="square" lIns="0" tIns="72000" rIns="0" bIns="0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r-CA" sz="1300" b="1" dirty="0" smtClean="0">
                <a:latin typeface="Montserrat" panose="020B0604020202020204" charset="0"/>
              </a:rPr>
              <a:t>Centre de loisirs multifonction</a:t>
            </a:r>
          </a:p>
          <a:p>
            <a:pPr algn="r"/>
            <a:r>
              <a:rPr lang="fr-CA" sz="1100" dirty="0" smtClean="0">
                <a:latin typeface="Montserrat" panose="020B0604020202020204" charset="0"/>
              </a:rPr>
              <a:t>Infrastructure signature avec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une grande capacité d’accueil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et offrant des utilisations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multiples et spécialisées</a:t>
            </a:r>
          </a:p>
        </p:txBody>
      </p:sp>
      <p:sp>
        <p:nvSpPr>
          <p:cNvPr id="19" name="TextBox 19"/>
          <p:cNvSpPr txBox="1"/>
          <p:nvPr>
            <p:custDataLst>
              <p:tags r:id="rId4"/>
            </p:custDataLst>
          </p:nvPr>
        </p:nvSpPr>
        <p:spPr>
          <a:xfrm>
            <a:off x="549095" y="1615878"/>
            <a:ext cx="2297325" cy="1026810"/>
          </a:xfrm>
          <a:prstGeom prst="rect">
            <a:avLst/>
          </a:prstGeom>
          <a:noFill/>
        </p:spPr>
        <p:txBody>
          <a:bodyPr wrap="square" lIns="0" tIns="72000" rIns="0" bIns="0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r-CA" sz="1300" b="1" dirty="0" smtClean="0">
                <a:latin typeface="Montserrat" panose="020B0604020202020204" charset="0"/>
              </a:rPr>
              <a:t>Salle polyvalente</a:t>
            </a:r>
          </a:p>
          <a:p>
            <a:pPr algn="r"/>
            <a:r>
              <a:rPr lang="fr-CA" sz="1100" dirty="0" smtClean="0">
                <a:latin typeface="Montserrat" panose="020B0604020202020204" charset="0"/>
              </a:rPr>
              <a:t>Lieu de rassemblement local intégré à un édifice public, permettant la tenue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d’activités récréatives</a:t>
            </a:r>
            <a:endParaRPr lang="fr-CA" sz="1100" dirty="0">
              <a:latin typeface="Montserrat" panose="020B0604020202020204" charset="0"/>
            </a:endParaRPr>
          </a:p>
        </p:txBody>
      </p:sp>
      <p:grpSp>
        <p:nvGrpSpPr>
          <p:cNvPr id="20" name="Groupe 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21" name="Rectangle 20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22" name="Image 9" descr="Gatineau_logo_Blanc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itre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720000" y="539999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VOLET 2 – Centres communautaires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Niveaux de services</a:t>
            </a:r>
            <a:endParaRPr lang="fr-CA" sz="1800" b="0" dirty="0">
              <a:solidFill>
                <a:srgbClr val="74B6A7"/>
              </a:solidFill>
            </a:endParaRPr>
          </a:p>
        </p:txBody>
      </p:sp>
      <p:sp>
        <p:nvSpPr>
          <p:cNvPr id="24" name="Espace réservé du numéro de diapositive 3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37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5" name="Connecteur droit 24"/>
          <p:cNvCxnSpPr/>
          <p:nvPr>
            <p:custDataLst>
              <p:tags r:id="rId8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e 25"/>
          <p:cNvGrpSpPr/>
          <p:nvPr>
            <p:custDataLst>
              <p:tags r:id="rId9"/>
            </p:custDataLst>
          </p:nvPr>
        </p:nvGrpSpPr>
        <p:grpSpPr>
          <a:xfrm>
            <a:off x="368634" y="1389561"/>
            <a:ext cx="8088588" cy="2569137"/>
            <a:chOff x="368634" y="1389561"/>
            <a:chExt cx="8088588" cy="2569137"/>
          </a:xfrm>
        </p:grpSpPr>
        <p:grpSp>
          <p:nvGrpSpPr>
            <p:cNvPr id="27" name="Groupe 26"/>
            <p:cNvGrpSpPr/>
            <p:nvPr/>
          </p:nvGrpSpPr>
          <p:grpSpPr>
            <a:xfrm>
              <a:off x="368634" y="1598570"/>
              <a:ext cx="8088588" cy="1682496"/>
              <a:chOff x="368634" y="1598570"/>
              <a:chExt cx="8088588" cy="1682496"/>
            </a:xfrm>
          </p:grpSpPr>
          <p:sp>
            <p:nvSpPr>
              <p:cNvPr id="36" name="Freeform 39"/>
              <p:cNvSpPr/>
              <p:nvPr>
                <p:custDataLst>
                  <p:tags r:id="rId18"/>
                </p:custDataLst>
              </p:nvPr>
            </p:nvSpPr>
            <p:spPr>
              <a:xfrm>
                <a:off x="5465151" y="1605859"/>
                <a:ext cx="2992071" cy="309234"/>
              </a:xfrm>
              <a:custGeom>
                <a:avLst/>
                <a:gdLst>
                  <a:gd name="connsiteX0" fmla="*/ 0 w 3444240"/>
                  <a:gd name="connsiteY0" fmla="*/ 568960 h 568960"/>
                  <a:gd name="connsiteX1" fmla="*/ 690880 w 3444240"/>
                  <a:gd name="connsiteY1" fmla="*/ 0 h 568960"/>
                  <a:gd name="connsiteX2" fmla="*/ 3444240 w 3444240"/>
                  <a:gd name="connsiteY2" fmla="*/ 0 h 56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44240" h="568960">
                    <a:moveTo>
                      <a:pt x="0" y="568960"/>
                    </a:moveTo>
                    <a:lnTo>
                      <a:pt x="690880" y="0"/>
                    </a:lnTo>
                    <a:lnTo>
                      <a:pt x="3444240" y="0"/>
                    </a:lnTo>
                  </a:path>
                </a:pathLst>
              </a:cu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oval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37" name="Freeform 41"/>
              <p:cNvSpPr/>
              <p:nvPr>
                <p:custDataLst>
                  <p:tags r:id="rId19"/>
                </p:custDataLst>
              </p:nvPr>
            </p:nvSpPr>
            <p:spPr>
              <a:xfrm flipV="1">
                <a:off x="5465151" y="3039853"/>
                <a:ext cx="2992071" cy="241213"/>
              </a:xfrm>
              <a:custGeom>
                <a:avLst/>
                <a:gdLst>
                  <a:gd name="connsiteX0" fmla="*/ 0 w 3444240"/>
                  <a:gd name="connsiteY0" fmla="*/ 568960 h 568960"/>
                  <a:gd name="connsiteX1" fmla="*/ 690880 w 3444240"/>
                  <a:gd name="connsiteY1" fmla="*/ 0 h 568960"/>
                  <a:gd name="connsiteX2" fmla="*/ 3444240 w 3444240"/>
                  <a:gd name="connsiteY2" fmla="*/ 0 h 56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44240" h="568960">
                    <a:moveTo>
                      <a:pt x="0" y="568960"/>
                    </a:moveTo>
                    <a:lnTo>
                      <a:pt x="690880" y="0"/>
                    </a:lnTo>
                    <a:lnTo>
                      <a:pt x="3444240" y="0"/>
                    </a:lnTo>
                  </a:path>
                </a:pathLst>
              </a:cu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oval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38" name="Freeform 44"/>
              <p:cNvSpPr/>
              <p:nvPr>
                <p:custDataLst>
                  <p:tags r:id="rId20"/>
                </p:custDataLst>
              </p:nvPr>
            </p:nvSpPr>
            <p:spPr>
              <a:xfrm flipH="1">
                <a:off x="368634" y="1598570"/>
                <a:ext cx="3076007" cy="338997"/>
              </a:xfrm>
              <a:custGeom>
                <a:avLst/>
                <a:gdLst>
                  <a:gd name="connsiteX0" fmla="*/ 0 w 3444240"/>
                  <a:gd name="connsiteY0" fmla="*/ 568960 h 568960"/>
                  <a:gd name="connsiteX1" fmla="*/ 690880 w 3444240"/>
                  <a:gd name="connsiteY1" fmla="*/ 0 h 568960"/>
                  <a:gd name="connsiteX2" fmla="*/ 3444240 w 3444240"/>
                  <a:gd name="connsiteY2" fmla="*/ 0 h 56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44240" h="568960">
                    <a:moveTo>
                      <a:pt x="0" y="568960"/>
                    </a:moveTo>
                    <a:lnTo>
                      <a:pt x="690880" y="0"/>
                    </a:lnTo>
                    <a:lnTo>
                      <a:pt x="3444240" y="0"/>
                    </a:lnTo>
                  </a:path>
                </a:pathLst>
              </a:cu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oval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r"/>
                <a:endParaRPr lang="fr-CA" dirty="0"/>
              </a:p>
            </p:txBody>
          </p:sp>
          <p:sp>
            <p:nvSpPr>
              <p:cNvPr id="39" name="Freeform 45"/>
              <p:cNvSpPr/>
              <p:nvPr>
                <p:custDataLst>
                  <p:tags r:id="rId21"/>
                </p:custDataLst>
              </p:nvPr>
            </p:nvSpPr>
            <p:spPr>
              <a:xfrm flipH="1" flipV="1">
                <a:off x="368635" y="2974683"/>
                <a:ext cx="3076006" cy="293828"/>
              </a:xfrm>
              <a:custGeom>
                <a:avLst/>
                <a:gdLst>
                  <a:gd name="connsiteX0" fmla="*/ 0 w 3444240"/>
                  <a:gd name="connsiteY0" fmla="*/ 568960 h 568960"/>
                  <a:gd name="connsiteX1" fmla="*/ 690880 w 3444240"/>
                  <a:gd name="connsiteY1" fmla="*/ 0 h 568960"/>
                  <a:gd name="connsiteX2" fmla="*/ 3444240 w 3444240"/>
                  <a:gd name="connsiteY2" fmla="*/ 0 h 56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44240" h="568960">
                    <a:moveTo>
                      <a:pt x="0" y="568960"/>
                    </a:moveTo>
                    <a:lnTo>
                      <a:pt x="690880" y="0"/>
                    </a:lnTo>
                    <a:lnTo>
                      <a:pt x="3444240" y="0"/>
                    </a:lnTo>
                  </a:path>
                </a:pathLst>
              </a:cu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oval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r"/>
                <a:endParaRPr lang="fr-CA" dirty="0"/>
              </a:p>
            </p:txBody>
          </p:sp>
        </p:grpSp>
        <p:grpSp>
          <p:nvGrpSpPr>
            <p:cNvPr id="28" name="Groupe 27"/>
            <p:cNvGrpSpPr/>
            <p:nvPr/>
          </p:nvGrpSpPr>
          <p:grpSpPr>
            <a:xfrm>
              <a:off x="3097362" y="1389561"/>
              <a:ext cx="2715068" cy="2569137"/>
              <a:chOff x="3066807" y="1384084"/>
              <a:chExt cx="2715068" cy="2569137"/>
            </a:xfrm>
          </p:grpSpPr>
          <p:sp>
            <p:nvSpPr>
              <p:cNvPr id="29" name="Oval 4"/>
              <p:cNvSpPr/>
              <p:nvPr>
                <p:custDataLst>
                  <p:tags r:id="rId11"/>
                </p:custDataLst>
              </p:nvPr>
            </p:nvSpPr>
            <p:spPr>
              <a:xfrm>
                <a:off x="3222942" y="1540219"/>
                <a:ext cx="2389297" cy="2389297"/>
              </a:xfrm>
              <a:prstGeom prst="ellipse">
                <a:avLst/>
              </a:prstGeom>
              <a:noFill/>
              <a:ln w="19050" cmpd="sng">
                <a:solidFill>
                  <a:schemeClr val="accent1"/>
                </a:solidFill>
              </a:ln>
              <a:effectLst/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2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0" name="Freeform 5"/>
              <p:cNvSpPr/>
              <p:nvPr>
                <p:custDataLst>
                  <p:tags r:id="rId12"/>
                </p:custDataLst>
              </p:nvPr>
            </p:nvSpPr>
            <p:spPr>
              <a:xfrm>
                <a:off x="3066807" y="1384084"/>
                <a:ext cx="1147239" cy="1147239"/>
              </a:xfrm>
              <a:custGeom>
                <a:avLst/>
                <a:gdLst>
                  <a:gd name="connsiteX0" fmla="*/ 0 w 1147239"/>
                  <a:gd name="connsiteY0" fmla="*/ 573620 h 1147239"/>
                  <a:gd name="connsiteX1" fmla="*/ 573620 w 1147239"/>
                  <a:gd name="connsiteY1" fmla="*/ 0 h 1147239"/>
                  <a:gd name="connsiteX2" fmla="*/ 1147240 w 1147239"/>
                  <a:gd name="connsiteY2" fmla="*/ 573620 h 1147239"/>
                  <a:gd name="connsiteX3" fmla="*/ 573620 w 1147239"/>
                  <a:gd name="connsiteY3" fmla="*/ 1147240 h 1147239"/>
                  <a:gd name="connsiteX4" fmla="*/ 0 w 1147239"/>
                  <a:gd name="connsiteY4" fmla="*/ 573620 h 114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7239" h="1147239">
                    <a:moveTo>
                      <a:pt x="0" y="573620"/>
                    </a:moveTo>
                    <a:cubicBezTo>
                      <a:pt x="0" y="256818"/>
                      <a:pt x="256818" y="0"/>
                      <a:pt x="573620" y="0"/>
                    </a:cubicBezTo>
                    <a:cubicBezTo>
                      <a:pt x="890422" y="0"/>
                      <a:pt x="1147240" y="256818"/>
                      <a:pt x="1147240" y="573620"/>
                    </a:cubicBezTo>
                    <a:cubicBezTo>
                      <a:pt x="1147240" y="890422"/>
                      <a:pt x="890422" y="1147240"/>
                      <a:pt x="573620" y="1147240"/>
                    </a:cubicBezTo>
                    <a:cubicBezTo>
                      <a:pt x="256818" y="1147240"/>
                      <a:pt x="0" y="890422"/>
                      <a:pt x="0" y="573620"/>
                    </a:cubicBezTo>
                    <a:close/>
                  </a:path>
                </a:pathLst>
              </a:custGeom>
              <a:solidFill>
                <a:schemeClr val="accent1"/>
              </a:solidFill>
              <a:effectLst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none" lIns="0" tIns="0" rIns="0" bIns="180000" numCol="1" spcCol="1270" anchor="ctr" anchorCtr="0">
                <a:noAutofit/>
              </a:bodyPr>
              <a:lstStyle/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1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Milieu de vie 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quotidien</a:t>
                </a:r>
              </a:p>
            </p:txBody>
          </p:sp>
          <p:sp>
            <p:nvSpPr>
              <p:cNvPr id="31" name="Freeform 6"/>
              <p:cNvSpPr/>
              <p:nvPr>
                <p:custDataLst>
                  <p:tags r:id="rId13"/>
                </p:custDataLst>
              </p:nvPr>
            </p:nvSpPr>
            <p:spPr>
              <a:xfrm>
                <a:off x="4621135" y="1384084"/>
                <a:ext cx="1147239" cy="1147239"/>
              </a:xfrm>
              <a:custGeom>
                <a:avLst/>
                <a:gdLst>
                  <a:gd name="connsiteX0" fmla="*/ 0 w 1147239"/>
                  <a:gd name="connsiteY0" fmla="*/ 573620 h 1147239"/>
                  <a:gd name="connsiteX1" fmla="*/ 573620 w 1147239"/>
                  <a:gd name="connsiteY1" fmla="*/ 0 h 1147239"/>
                  <a:gd name="connsiteX2" fmla="*/ 1147240 w 1147239"/>
                  <a:gd name="connsiteY2" fmla="*/ 573620 h 1147239"/>
                  <a:gd name="connsiteX3" fmla="*/ 573620 w 1147239"/>
                  <a:gd name="connsiteY3" fmla="*/ 1147240 h 1147239"/>
                  <a:gd name="connsiteX4" fmla="*/ 0 w 1147239"/>
                  <a:gd name="connsiteY4" fmla="*/ 573620 h 114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7239" h="1147239">
                    <a:moveTo>
                      <a:pt x="0" y="573620"/>
                    </a:moveTo>
                    <a:cubicBezTo>
                      <a:pt x="0" y="256818"/>
                      <a:pt x="256818" y="0"/>
                      <a:pt x="573620" y="0"/>
                    </a:cubicBezTo>
                    <a:cubicBezTo>
                      <a:pt x="890422" y="0"/>
                      <a:pt x="1147240" y="256818"/>
                      <a:pt x="1147240" y="573620"/>
                    </a:cubicBezTo>
                    <a:cubicBezTo>
                      <a:pt x="1147240" y="890422"/>
                      <a:pt x="890422" y="1147240"/>
                      <a:pt x="573620" y="1147240"/>
                    </a:cubicBezTo>
                    <a:cubicBezTo>
                      <a:pt x="256818" y="1147240"/>
                      <a:pt x="0" y="890422"/>
                      <a:pt x="0" y="573620"/>
                    </a:cubicBezTo>
                    <a:close/>
                  </a:path>
                </a:pathLst>
              </a:custGeom>
              <a:solidFill>
                <a:schemeClr val="accent3"/>
              </a:solidFill>
              <a:effectLst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none" lIns="0" tIns="0" rIns="0" bIns="180000" numCol="1" spcCol="1270" anchor="ctr" anchorCtr="0">
                <a:noAutofit/>
              </a:bodyPr>
              <a:lstStyle/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2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Communauté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>
                    <a:solidFill>
                      <a:srgbClr val="FFFFFF"/>
                    </a:solidFill>
                    <a:latin typeface="Montserrat" panose="020B0604020202020204" charset="0"/>
                  </a:rPr>
                  <a:t>d</a:t>
                </a: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e proximité</a:t>
                </a:r>
              </a:p>
            </p:txBody>
          </p:sp>
          <p:sp>
            <p:nvSpPr>
              <p:cNvPr id="32" name="Freeform 7"/>
              <p:cNvSpPr/>
              <p:nvPr>
                <p:custDataLst>
                  <p:tags r:id="rId14"/>
                </p:custDataLst>
              </p:nvPr>
            </p:nvSpPr>
            <p:spPr>
              <a:xfrm>
                <a:off x="3080308" y="2805982"/>
                <a:ext cx="1147239" cy="1147239"/>
              </a:xfrm>
              <a:custGeom>
                <a:avLst/>
                <a:gdLst>
                  <a:gd name="connsiteX0" fmla="*/ 0 w 1147239"/>
                  <a:gd name="connsiteY0" fmla="*/ 573620 h 1147239"/>
                  <a:gd name="connsiteX1" fmla="*/ 573620 w 1147239"/>
                  <a:gd name="connsiteY1" fmla="*/ 0 h 1147239"/>
                  <a:gd name="connsiteX2" fmla="*/ 1147240 w 1147239"/>
                  <a:gd name="connsiteY2" fmla="*/ 573620 h 1147239"/>
                  <a:gd name="connsiteX3" fmla="*/ 573620 w 1147239"/>
                  <a:gd name="connsiteY3" fmla="*/ 1147240 h 1147239"/>
                  <a:gd name="connsiteX4" fmla="*/ 0 w 1147239"/>
                  <a:gd name="connsiteY4" fmla="*/ 573620 h 114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7239" h="1147239">
                    <a:moveTo>
                      <a:pt x="0" y="573620"/>
                    </a:moveTo>
                    <a:cubicBezTo>
                      <a:pt x="0" y="256818"/>
                      <a:pt x="256818" y="0"/>
                      <a:pt x="573620" y="0"/>
                    </a:cubicBezTo>
                    <a:cubicBezTo>
                      <a:pt x="890422" y="0"/>
                      <a:pt x="1147240" y="256818"/>
                      <a:pt x="1147240" y="573620"/>
                    </a:cubicBezTo>
                    <a:cubicBezTo>
                      <a:pt x="1147240" y="890422"/>
                      <a:pt x="890422" y="1147240"/>
                      <a:pt x="573620" y="1147240"/>
                    </a:cubicBezTo>
                    <a:cubicBezTo>
                      <a:pt x="256818" y="1147240"/>
                      <a:pt x="0" y="890422"/>
                      <a:pt x="0" y="573620"/>
                    </a:cubicBezTo>
                    <a:close/>
                  </a:path>
                </a:pathLst>
              </a:custGeom>
              <a:solidFill>
                <a:schemeClr val="accent5"/>
              </a:solidFill>
              <a:effectLst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none" lIns="0" tIns="0" rIns="0" bIns="180000" numCol="1" spcCol="1270" anchor="ctr" anchorCtr="0">
                <a:noAutofit/>
              </a:bodyPr>
              <a:lstStyle/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4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Municipalité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>
                    <a:solidFill>
                      <a:srgbClr val="FFFFFF"/>
                    </a:solidFill>
                    <a:latin typeface="Montserrat" panose="020B0604020202020204" charset="0"/>
                  </a:rPr>
                  <a:t>e</a:t>
                </a: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t région</a:t>
                </a:r>
                <a:endParaRPr lang="fr-CA" sz="1200" dirty="0">
                  <a:solidFill>
                    <a:srgbClr val="FFFFFF"/>
                  </a:solidFill>
                  <a:latin typeface="Montserrat" panose="020B0604020202020204" charset="0"/>
                </a:endParaRPr>
              </a:p>
            </p:txBody>
          </p:sp>
          <p:sp>
            <p:nvSpPr>
              <p:cNvPr id="33" name="Freeform 8"/>
              <p:cNvSpPr/>
              <p:nvPr>
                <p:custDataLst>
                  <p:tags r:id="rId15"/>
                </p:custDataLst>
              </p:nvPr>
            </p:nvSpPr>
            <p:spPr>
              <a:xfrm>
                <a:off x="4634636" y="2805982"/>
                <a:ext cx="1147239" cy="1147239"/>
              </a:xfrm>
              <a:custGeom>
                <a:avLst/>
                <a:gdLst>
                  <a:gd name="connsiteX0" fmla="*/ 0 w 1147239"/>
                  <a:gd name="connsiteY0" fmla="*/ 573620 h 1147239"/>
                  <a:gd name="connsiteX1" fmla="*/ 573620 w 1147239"/>
                  <a:gd name="connsiteY1" fmla="*/ 0 h 1147239"/>
                  <a:gd name="connsiteX2" fmla="*/ 1147240 w 1147239"/>
                  <a:gd name="connsiteY2" fmla="*/ 573620 h 1147239"/>
                  <a:gd name="connsiteX3" fmla="*/ 573620 w 1147239"/>
                  <a:gd name="connsiteY3" fmla="*/ 1147240 h 1147239"/>
                  <a:gd name="connsiteX4" fmla="*/ 0 w 1147239"/>
                  <a:gd name="connsiteY4" fmla="*/ 573620 h 114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7239" h="1147239">
                    <a:moveTo>
                      <a:pt x="0" y="573620"/>
                    </a:moveTo>
                    <a:cubicBezTo>
                      <a:pt x="0" y="256818"/>
                      <a:pt x="256818" y="0"/>
                      <a:pt x="573620" y="0"/>
                    </a:cubicBezTo>
                    <a:cubicBezTo>
                      <a:pt x="890422" y="0"/>
                      <a:pt x="1147240" y="256818"/>
                      <a:pt x="1147240" y="573620"/>
                    </a:cubicBezTo>
                    <a:cubicBezTo>
                      <a:pt x="1147240" y="890422"/>
                      <a:pt x="890422" y="1147240"/>
                      <a:pt x="573620" y="1147240"/>
                    </a:cubicBezTo>
                    <a:cubicBezTo>
                      <a:pt x="256818" y="1147240"/>
                      <a:pt x="0" y="890422"/>
                      <a:pt x="0" y="57362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none" lIns="0" tIns="0" rIns="0" bIns="180000" numCol="1" spcCol="1270" anchor="ctr" anchorCtr="0">
                <a:noAutofit/>
              </a:bodyPr>
              <a:lstStyle/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3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Communauté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>
                    <a:solidFill>
                      <a:srgbClr val="FFFFFF"/>
                    </a:solidFill>
                    <a:latin typeface="Montserrat" panose="020B0604020202020204" charset="0"/>
                  </a:rPr>
                  <a:t>d</a:t>
                </a: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e services</a:t>
                </a:r>
              </a:p>
            </p:txBody>
          </p:sp>
          <p:cxnSp>
            <p:nvCxnSpPr>
              <p:cNvPr id="34" name="Straight Connector 49"/>
              <p:cNvCxnSpPr/>
              <p:nvPr>
                <p:custDataLst>
                  <p:tags r:id="rId16"/>
                </p:custDataLst>
              </p:nvPr>
            </p:nvCxnSpPr>
            <p:spPr>
              <a:xfrm>
                <a:off x="4420129" y="1553766"/>
                <a:ext cx="0" cy="2362200"/>
              </a:xfrm>
              <a:prstGeom prst="line">
                <a:avLst/>
              </a:prstGeom>
              <a:ln w="3175" cmpd="sng">
                <a:solidFill>
                  <a:schemeClr val="tx1">
                    <a:alpha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51"/>
              <p:cNvCxnSpPr/>
              <p:nvPr>
                <p:custDataLst>
                  <p:tags r:id="rId17"/>
                </p:custDataLst>
              </p:nvPr>
            </p:nvCxnSpPr>
            <p:spPr>
              <a:xfrm rot="5400000">
                <a:off x="4417589" y="1553766"/>
                <a:ext cx="0" cy="2362200"/>
              </a:xfrm>
              <a:prstGeom prst="line">
                <a:avLst/>
              </a:prstGeom>
              <a:ln w="3175" cmpd="sng">
                <a:solidFill>
                  <a:schemeClr val="tx1">
                    <a:alpha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1" name="Image 40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8" y="662930"/>
            <a:ext cx="579172" cy="52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7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9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19" b="15124"/>
          <a:stretch/>
        </p:blipFill>
        <p:spPr bwMode="auto">
          <a:xfrm>
            <a:off x="0" y="1439861"/>
            <a:ext cx="9140825" cy="3703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r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720000" y="539999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VOLET 2 – Centres communautaires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Portrait</a:t>
            </a:r>
            <a:endParaRPr lang="fr-CA" sz="1800" b="0" dirty="0">
              <a:solidFill>
                <a:srgbClr val="74B6A7"/>
              </a:solidFill>
            </a:endParaRPr>
          </a:p>
        </p:txBody>
      </p:sp>
      <p:grpSp>
        <p:nvGrpSpPr>
          <p:cNvPr id="8" name="Groupe 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9" name="Rectangle 8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10" name="Image 9" descr="Gatineau_logo_Blanc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Espace réservé du numéro de diapositive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38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6" name="Connecteur droit 15"/>
          <p:cNvCxnSpPr/>
          <p:nvPr>
            <p:custDataLst>
              <p:tags r:id="rId5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8" y="662930"/>
            <a:ext cx="579172" cy="523544"/>
          </a:xfrm>
          <a:prstGeom prst="rect">
            <a:avLst/>
          </a:prstGeom>
        </p:spPr>
      </p:pic>
      <p:grpSp>
        <p:nvGrpSpPr>
          <p:cNvPr id="6" name="Groupe 5"/>
          <p:cNvGrpSpPr/>
          <p:nvPr>
            <p:custDataLst>
              <p:tags r:id="rId7"/>
            </p:custDataLst>
          </p:nvPr>
        </p:nvGrpSpPr>
        <p:grpSpPr>
          <a:xfrm>
            <a:off x="205581" y="1501307"/>
            <a:ext cx="8729661" cy="3179928"/>
            <a:chOff x="205581" y="1460922"/>
            <a:chExt cx="8729661" cy="3179928"/>
          </a:xfrm>
        </p:grpSpPr>
        <p:pic>
          <p:nvPicPr>
            <p:cNvPr id="19" name="Picture 9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39" b="24131"/>
            <a:stretch/>
          </p:blipFill>
          <p:spPr bwMode="auto">
            <a:xfrm>
              <a:off x="205581" y="1460922"/>
              <a:ext cx="8729661" cy="3179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ZoneTexte 1"/>
            <p:cNvSpPr txBox="1"/>
            <p:nvPr/>
          </p:nvSpPr>
          <p:spPr>
            <a:xfrm>
              <a:off x="909269" y="3950187"/>
              <a:ext cx="42990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800" dirty="0" smtClean="0">
                  <a:solidFill>
                    <a:schemeClr val="tx1">
                      <a:lumMod val="10000"/>
                      <a:lumOff val="9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endParaRPr lang="fr-CA" sz="800" dirty="0">
                <a:solidFill>
                  <a:schemeClr val="tx1">
                    <a:lumMod val="10000"/>
                    <a:lumOff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722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/>
          <a:srcRect t="76713" r="44542" b="7356"/>
          <a:stretch/>
        </p:blipFill>
        <p:spPr>
          <a:xfrm>
            <a:off x="0" y="1439861"/>
            <a:ext cx="9149010" cy="3703639"/>
          </a:xfrm>
          <a:prstGeom prst="rect">
            <a:avLst/>
          </a:prstGeom>
        </p:spPr>
      </p:pic>
      <p:sp>
        <p:nvSpPr>
          <p:cNvPr id="15" name="Titr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720000" y="539999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VOLET 2 – Centres communautaires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Diagnostic</a:t>
            </a:r>
            <a:endParaRPr lang="fr-CA" sz="1800" b="0" dirty="0">
              <a:solidFill>
                <a:srgbClr val="74B6A7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0"/>
          <a:srcRect t="2404" b="7356"/>
          <a:stretch/>
        </p:blipFill>
        <p:spPr>
          <a:xfrm>
            <a:off x="202113" y="1449260"/>
            <a:ext cx="8906035" cy="3694239"/>
          </a:xfrm>
          <a:prstGeom prst="rect">
            <a:avLst/>
          </a:prstGeom>
        </p:spPr>
      </p:pic>
      <p:grpSp>
        <p:nvGrpSpPr>
          <p:cNvPr id="12" name="Groupe 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13" name="Rectangle 12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14" name="Image 9" descr="Gatineau_logo_Blanc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Espace réservé du numéro de diapositive 3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39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8" name="Connecteur droit 17"/>
          <p:cNvCxnSpPr/>
          <p:nvPr>
            <p:custDataLst>
              <p:tags r:id="rId6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e 5"/>
          <p:cNvGrpSpPr/>
          <p:nvPr>
            <p:custDataLst>
              <p:tags r:id="rId7"/>
            </p:custDataLst>
          </p:nvPr>
        </p:nvGrpSpPr>
        <p:grpSpPr>
          <a:xfrm>
            <a:off x="4085563" y="1005742"/>
            <a:ext cx="879402" cy="749791"/>
            <a:chOff x="5883220" y="-1651758"/>
            <a:chExt cx="2701567" cy="2701567"/>
          </a:xfrm>
        </p:grpSpPr>
        <p:sp>
          <p:nvSpPr>
            <p:cNvPr id="7" name="Oval 4"/>
            <p:cNvSpPr/>
            <p:nvPr/>
          </p:nvSpPr>
          <p:spPr>
            <a:xfrm>
              <a:off x="6039355" y="-1495623"/>
              <a:ext cx="2389297" cy="2389297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  <a:prstDash val="dash"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 5"/>
            <p:cNvSpPr/>
            <p:nvPr/>
          </p:nvSpPr>
          <p:spPr>
            <a:xfrm>
              <a:off x="5883220" y="-1651758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N1 </a:t>
              </a:r>
              <a:endParaRPr lang="en-US" sz="40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9" name="Freeform 6"/>
            <p:cNvSpPr/>
            <p:nvPr/>
          </p:nvSpPr>
          <p:spPr>
            <a:xfrm>
              <a:off x="7437548" y="-1651758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N2</a:t>
              </a:r>
            </a:p>
          </p:txBody>
        </p:sp>
        <p:sp>
          <p:nvSpPr>
            <p:cNvPr id="10" name="Freeform 7"/>
            <p:cNvSpPr/>
            <p:nvPr/>
          </p:nvSpPr>
          <p:spPr>
            <a:xfrm>
              <a:off x="5883220" y="-97430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N4</a:t>
              </a:r>
            </a:p>
          </p:txBody>
        </p:sp>
        <p:sp>
          <p:nvSpPr>
            <p:cNvPr id="11" name="Freeform 8"/>
            <p:cNvSpPr/>
            <p:nvPr/>
          </p:nvSpPr>
          <p:spPr>
            <a:xfrm>
              <a:off x="7437548" y="-97430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N3</a:t>
              </a:r>
            </a:p>
          </p:txBody>
        </p:sp>
      </p:grpSp>
      <p:pic>
        <p:nvPicPr>
          <p:cNvPr id="19" name="Image 1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8" y="662930"/>
            <a:ext cx="579172" cy="52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4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0000" y="539999"/>
            <a:ext cx="5901463" cy="899863"/>
          </a:xfrm>
        </p:spPr>
        <p:txBody>
          <a:bodyPr anchor="t" anchorCtr="0"/>
          <a:lstStyle/>
          <a:p>
            <a:pPr algn="l"/>
            <a:r>
              <a:rPr lang="fr-CA" sz="2400" dirty="0" smtClean="0">
                <a:solidFill>
                  <a:srgbClr val="74B6A7"/>
                </a:solidFill>
              </a:rPr>
              <a:t>Mise en contexte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(suite)</a:t>
            </a:r>
            <a:endParaRPr lang="fr-CA" sz="1800" b="0" dirty="0">
              <a:solidFill>
                <a:srgbClr val="74B6A7"/>
              </a:solidFill>
            </a:endParaRPr>
          </a:p>
        </p:txBody>
      </p:sp>
      <p:sp>
        <p:nvSpPr>
          <p:cNvPr id="4" name="Espace réservé du contenu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90574" y="1561540"/>
            <a:ext cx="8181976" cy="3581960"/>
          </a:xfrm>
        </p:spPr>
        <p:txBody>
          <a:bodyPr lIns="0" rIns="0" bIns="0">
            <a:normAutofit fontScale="62500" lnSpcReduction="20000"/>
          </a:bodyPr>
          <a:lstStyle/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fr-CA" sz="2600" dirty="0" smtClean="0"/>
              <a:t>Le </a:t>
            </a:r>
            <a:r>
              <a:rPr lang="fr-CA" sz="2600" dirty="0"/>
              <a:t>renouvellement du </a:t>
            </a:r>
            <a:r>
              <a:rPr lang="fr-CA" sz="2600" dirty="0" smtClean="0"/>
              <a:t>Plan </a:t>
            </a:r>
            <a:r>
              <a:rPr lang="fr-CA" sz="2600" dirty="0"/>
              <a:t>directeur des </a:t>
            </a:r>
            <a:r>
              <a:rPr lang="fr-CA" sz="2600" dirty="0" smtClean="0"/>
              <a:t>infrastructures récréatives</a:t>
            </a:r>
            <a:r>
              <a:rPr lang="fr-CA" sz="2600" dirty="0"/>
              <a:t>, sportives </a:t>
            </a:r>
            <a:r>
              <a:rPr lang="fr-CA" sz="2600" dirty="0" smtClean="0"/>
              <a:t>et communautaires est ancré dans le programme du conseil municipal 2021-2025 </a:t>
            </a:r>
            <a:r>
              <a:rPr lang="fr-CA" sz="1800" dirty="0" smtClean="0"/>
              <a:t>(CM-2021-908) :</a:t>
            </a:r>
          </a:p>
          <a:p>
            <a:pPr marL="266700" lvl="1" indent="-265113" algn="just">
              <a:lnSpc>
                <a:spcPct val="120000"/>
              </a:lnSpc>
              <a:spcAft>
                <a:spcPts val="400"/>
              </a:spcAft>
              <a:buClr>
                <a:schemeClr val="accent3"/>
              </a:buClr>
              <a:buFont typeface="+mj-lt"/>
              <a:buAutoNum type="arabicPeriod"/>
              <a:tabLst>
                <a:tab pos="444500" algn="l"/>
              </a:tabLst>
            </a:pPr>
            <a:r>
              <a:rPr lang="fr-CA" sz="1900" dirty="0" smtClean="0">
                <a:latin typeface="Montserrat" panose="020B0604020202020204" charset="0"/>
                <a:cs typeface="Calibri" panose="020F0502020204030204" pitchFamily="34" charset="0"/>
              </a:rPr>
              <a:t> </a:t>
            </a:r>
            <a:r>
              <a:rPr lang="fr-CA" sz="1900" b="1" dirty="0" smtClean="0">
                <a:latin typeface="Montserrat" panose="020B0604020202020204" charset="0"/>
                <a:cs typeface="Calibri" panose="020F0502020204030204" pitchFamily="34" charset="0"/>
              </a:rPr>
              <a:t>Promouvoir </a:t>
            </a:r>
            <a:r>
              <a:rPr lang="fr-CA" sz="1900" b="1" dirty="0">
                <a:latin typeface="Montserrat" panose="020B0604020202020204" charset="0"/>
                <a:cs typeface="Calibri" panose="020F0502020204030204" pitchFamily="34" charset="0"/>
              </a:rPr>
              <a:t>Gatineau comme milieu de vie</a:t>
            </a:r>
            <a:r>
              <a:rPr lang="fr-CA" sz="1900" dirty="0">
                <a:latin typeface="Montserrat" panose="020B0604020202020204" charset="0"/>
                <a:cs typeface="Calibri" panose="020F0502020204030204" pitchFamily="34" charset="0"/>
              </a:rPr>
              <a:t> en mettant en valeur la culture, </a:t>
            </a:r>
            <a:r>
              <a:rPr lang="fr-CA" sz="1900" dirty="0" smtClean="0">
                <a:latin typeface="Montserrat" panose="020B0604020202020204" charset="0"/>
                <a:cs typeface="Calibri" panose="020F0502020204030204" pitchFamily="34" charset="0"/>
              </a:rPr>
              <a:t>l’inclusion </a:t>
            </a:r>
            <a:br>
              <a:rPr lang="fr-CA" sz="1900" dirty="0" smtClean="0">
                <a:latin typeface="Montserrat" panose="020B0604020202020204" charset="0"/>
                <a:cs typeface="Calibri" panose="020F0502020204030204" pitchFamily="34" charset="0"/>
              </a:rPr>
            </a:br>
            <a:r>
              <a:rPr lang="fr-CA" sz="1900" dirty="0" smtClean="0">
                <a:latin typeface="Montserrat" panose="020B0604020202020204" charset="0"/>
                <a:cs typeface="Calibri" panose="020F0502020204030204" pitchFamily="34" charset="0"/>
              </a:rPr>
              <a:t> et </a:t>
            </a:r>
            <a:r>
              <a:rPr lang="fr-CA" sz="1900" dirty="0">
                <a:latin typeface="Montserrat" panose="020B0604020202020204" charset="0"/>
                <a:cs typeface="Calibri" panose="020F0502020204030204" pitchFamily="34" charset="0"/>
              </a:rPr>
              <a:t>le </a:t>
            </a:r>
            <a:r>
              <a:rPr lang="fr-CA" sz="1900" dirty="0" smtClean="0">
                <a:latin typeface="Montserrat" panose="020B0604020202020204" charset="0"/>
                <a:cs typeface="Calibri" panose="020F0502020204030204" pitchFamily="34" charset="0"/>
              </a:rPr>
              <a:t>patrimoine</a:t>
            </a:r>
          </a:p>
          <a:p>
            <a:pPr marL="266700" lvl="1" indent="-265113" algn="just">
              <a:lnSpc>
                <a:spcPct val="120000"/>
              </a:lnSpc>
              <a:spcAft>
                <a:spcPts val="400"/>
              </a:spcAft>
              <a:buClr>
                <a:schemeClr val="accent3"/>
              </a:buClr>
              <a:buFont typeface="+mj-lt"/>
              <a:buAutoNum type="arabicPeriod"/>
              <a:tabLst>
                <a:tab pos="444500" algn="l"/>
              </a:tabLst>
            </a:pPr>
            <a:r>
              <a:rPr lang="fr-CA" sz="1900" dirty="0" smtClean="0">
                <a:latin typeface="Montserrat" panose="020B0604020202020204" charset="0"/>
                <a:cs typeface="Calibri" panose="020F0502020204030204" pitchFamily="34" charset="0"/>
              </a:rPr>
              <a:t> Encourager </a:t>
            </a:r>
            <a:r>
              <a:rPr lang="fr-CA" sz="1900" dirty="0">
                <a:latin typeface="Montserrat" panose="020B0604020202020204" charset="0"/>
                <a:cs typeface="Calibri" panose="020F0502020204030204" pitchFamily="34" charset="0"/>
              </a:rPr>
              <a:t>et promouvoir la </a:t>
            </a:r>
            <a:r>
              <a:rPr lang="fr-CA" sz="1900" b="1" dirty="0">
                <a:latin typeface="Montserrat" panose="020B0604020202020204" charset="0"/>
                <a:cs typeface="Calibri" panose="020F0502020204030204" pitchFamily="34" charset="0"/>
              </a:rPr>
              <a:t>participation </a:t>
            </a:r>
            <a:r>
              <a:rPr lang="fr-CA" sz="1900" b="1" dirty="0" smtClean="0">
                <a:latin typeface="Montserrat" panose="020B0604020202020204" charset="0"/>
                <a:cs typeface="Calibri" panose="020F0502020204030204" pitchFamily="34" charset="0"/>
              </a:rPr>
              <a:t>citoyenne</a:t>
            </a:r>
            <a:endParaRPr lang="fr-CA" sz="1900" dirty="0">
              <a:latin typeface="Montserrat" panose="020B0604020202020204" charset="0"/>
              <a:cs typeface="Calibri" panose="020F0502020204030204" pitchFamily="34" charset="0"/>
            </a:endParaRPr>
          </a:p>
          <a:p>
            <a:pPr marL="266700" lvl="1" indent="-265113" algn="just">
              <a:lnSpc>
                <a:spcPct val="120000"/>
              </a:lnSpc>
              <a:spcAft>
                <a:spcPts val="400"/>
              </a:spcAft>
              <a:buClr>
                <a:schemeClr val="accent3"/>
              </a:buClr>
              <a:buFont typeface="+mj-lt"/>
              <a:buAutoNum type="arabicPeriod"/>
            </a:pPr>
            <a:r>
              <a:rPr lang="fr-CA" sz="1900" dirty="0" smtClean="0">
                <a:latin typeface="Montserrat" panose="020B0604020202020204" charset="0"/>
                <a:cs typeface="Calibri" panose="020F0502020204030204" pitchFamily="34" charset="0"/>
              </a:rPr>
              <a:t> Exercer </a:t>
            </a:r>
            <a:r>
              <a:rPr lang="fr-CA" sz="1900" dirty="0">
                <a:latin typeface="Montserrat" panose="020B0604020202020204" charset="0"/>
                <a:cs typeface="Calibri" panose="020F0502020204030204" pitchFamily="34" charset="0"/>
              </a:rPr>
              <a:t>un leadership proactif à la </a:t>
            </a:r>
            <a:r>
              <a:rPr lang="fr-CA" sz="1900" b="1" dirty="0">
                <a:latin typeface="Montserrat" panose="020B0604020202020204" charset="0"/>
                <a:cs typeface="Calibri" panose="020F0502020204030204" pitchFamily="34" charset="0"/>
              </a:rPr>
              <a:t>hauteur de notre statut de quatrième ville </a:t>
            </a:r>
            <a:r>
              <a:rPr lang="fr-CA" sz="1900" dirty="0">
                <a:latin typeface="Montserrat" panose="020B0604020202020204" charset="0"/>
                <a:cs typeface="Calibri" panose="020F0502020204030204" pitchFamily="34" charset="0"/>
              </a:rPr>
              <a:t>en </a:t>
            </a:r>
            <a:r>
              <a:rPr lang="fr-CA" sz="1900" dirty="0" smtClean="0">
                <a:latin typeface="Montserrat" panose="020B0604020202020204" charset="0"/>
                <a:cs typeface="Calibri" panose="020F0502020204030204" pitchFamily="34" charset="0"/>
              </a:rPr>
              <a:t>importance </a:t>
            </a:r>
            <a:r>
              <a:rPr lang="fr-CA" sz="1900" dirty="0">
                <a:latin typeface="Montserrat" panose="020B0604020202020204" charset="0"/>
                <a:cs typeface="Calibri" panose="020F0502020204030204" pitchFamily="34" charset="0"/>
              </a:rPr>
              <a:t/>
            </a:r>
            <a:br>
              <a:rPr lang="fr-CA" sz="1900" dirty="0">
                <a:latin typeface="Montserrat" panose="020B0604020202020204" charset="0"/>
                <a:cs typeface="Calibri" panose="020F0502020204030204" pitchFamily="34" charset="0"/>
              </a:rPr>
            </a:br>
            <a:r>
              <a:rPr lang="fr-CA" sz="1900" dirty="0" smtClean="0">
                <a:latin typeface="Montserrat" panose="020B0604020202020204" charset="0"/>
                <a:cs typeface="Calibri" panose="020F0502020204030204" pitchFamily="34" charset="0"/>
              </a:rPr>
              <a:t> au Québec</a:t>
            </a:r>
            <a:endParaRPr lang="fr-CA" sz="1900" dirty="0">
              <a:latin typeface="Montserrat" panose="020B0604020202020204" charset="0"/>
              <a:cs typeface="Calibri" panose="020F0502020204030204" pitchFamily="34" charset="0"/>
            </a:endParaRPr>
          </a:p>
          <a:p>
            <a:pPr marL="266700" lvl="1" indent="-265113" algn="just">
              <a:lnSpc>
                <a:spcPct val="120000"/>
              </a:lnSpc>
              <a:spcAft>
                <a:spcPts val="400"/>
              </a:spcAft>
              <a:buClr>
                <a:schemeClr val="accent3"/>
              </a:buClr>
              <a:buFont typeface="+mj-lt"/>
              <a:buAutoNum type="arabicPeriod"/>
            </a:pPr>
            <a:r>
              <a:rPr lang="fr-CA" sz="1900" dirty="0" smtClean="0">
                <a:latin typeface="Montserrat" panose="020B0604020202020204" charset="0"/>
                <a:cs typeface="Calibri" panose="020F0502020204030204" pitchFamily="34" charset="0"/>
              </a:rPr>
              <a:t> Face </a:t>
            </a:r>
            <a:r>
              <a:rPr lang="fr-CA" sz="1900" dirty="0">
                <a:latin typeface="Montserrat" panose="020B0604020202020204" charset="0"/>
                <a:cs typeface="Calibri" panose="020F0502020204030204" pitchFamily="34" charset="0"/>
              </a:rPr>
              <a:t>à l’urgence climatique, structurer nos interventions autour d’une démarche </a:t>
            </a:r>
            <a:r>
              <a:rPr lang="fr-CA" sz="1900" dirty="0" smtClean="0">
                <a:latin typeface="Montserrat" panose="020B0604020202020204" charset="0"/>
                <a:cs typeface="Calibri" panose="020F0502020204030204" pitchFamily="34" charset="0"/>
              </a:rPr>
              <a:t>scientifique </a:t>
            </a:r>
            <a:br>
              <a:rPr lang="fr-CA" sz="1900" dirty="0" smtClean="0">
                <a:latin typeface="Montserrat" panose="020B0604020202020204" charset="0"/>
                <a:cs typeface="Calibri" panose="020F0502020204030204" pitchFamily="34" charset="0"/>
              </a:rPr>
            </a:br>
            <a:r>
              <a:rPr lang="fr-CA" sz="1900" dirty="0" smtClean="0">
                <a:latin typeface="Montserrat" panose="020B0604020202020204" charset="0"/>
                <a:cs typeface="Calibri" panose="020F0502020204030204" pitchFamily="34" charset="0"/>
              </a:rPr>
              <a:t> et ambitieuse </a:t>
            </a:r>
            <a:r>
              <a:rPr lang="fr-CA" sz="1900" b="1" dirty="0">
                <a:latin typeface="Montserrat" panose="020B0604020202020204" charset="0"/>
                <a:cs typeface="Calibri" panose="020F0502020204030204" pitchFamily="34" charset="0"/>
              </a:rPr>
              <a:t>d’adaptation aux changements climatiques et de réduction </a:t>
            </a:r>
            <a:r>
              <a:rPr lang="fr-CA" sz="1900" b="1" dirty="0" smtClean="0">
                <a:latin typeface="Montserrat" panose="020B0604020202020204" charset="0"/>
                <a:cs typeface="Calibri" panose="020F0502020204030204" pitchFamily="34" charset="0"/>
              </a:rPr>
              <a:t>des </a:t>
            </a:r>
            <a:r>
              <a:rPr lang="fr-CA" sz="1900" b="1" dirty="0">
                <a:latin typeface="Montserrat" panose="020B0604020202020204" charset="0"/>
                <a:cs typeface="Calibri" panose="020F0502020204030204" pitchFamily="34" charset="0"/>
              </a:rPr>
              <a:t>émissions de </a:t>
            </a:r>
            <a:r>
              <a:rPr lang="fr-CA" sz="1900" b="1" dirty="0" smtClean="0">
                <a:latin typeface="Montserrat" panose="020B0604020202020204" charset="0"/>
                <a:cs typeface="Calibri" panose="020F0502020204030204" pitchFamily="34" charset="0"/>
              </a:rPr>
              <a:t>GES</a:t>
            </a:r>
            <a:endParaRPr lang="fr-CA" sz="1900" dirty="0" smtClean="0">
              <a:latin typeface="Montserrat" panose="020B0604020202020204" charset="0"/>
              <a:cs typeface="Calibri" panose="020F0502020204030204" pitchFamily="34" charset="0"/>
            </a:endParaRPr>
          </a:p>
          <a:p>
            <a:pPr marL="266700" lvl="1" indent="-265113" algn="just">
              <a:lnSpc>
                <a:spcPct val="120000"/>
              </a:lnSpc>
              <a:spcAft>
                <a:spcPts val="400"/>
              </a:spcAft>
              <a:buClr>
                <a:schemeClr val="accent3"/>
              </a:buClr>
              <a:buFont typeface="+mj-lt"/>
              <a:buAutoNum type="arabicPeriod"/>
            </a:pPr>
            <a:r>
              <a:rPr lang="fr-CA" sz="1900" dirty="0" smtClean="0">
                <a:latin typeface="Montserrat" panose="020B0604020202020204" charset="0"/>
                <a:cs typeface="Calibri" panose="020F0502020204030204" pitchFamily="34" charset="0"/>
              </a:rPr>
              <a:t> Dans </a:t>
            </a:r>
            <a:r>
              <a:rPr lang="fr-CA" sz="1900" dirty="0">
                <a:latin typeface="Montserrat" panose="020B0604020202020204" charset="0"/>
                <a:cs typeface="Calibri" panose="020F0502020204030204" pitchFamily="34" charset="0"/>
              </a:rPr>
              <a:t>un contexte de relance économique, miser sur des </a:t>
            </a:r>
            <a:r>
              <a:rPr lang="fr-CA" sz="1900" b="1" dirty="0">
                <a:latin typeface="Montserrat" panose="020B0604020202020204" charset="0"/>
                <a:cs typeface="Calibri" panose="020F0502020204030204" pitchFamily="34" charset="0"/>
              </a:rPr>
              <a:t>investissements stratégiques </a:t>
            </a:r>
            <a:r>
              <a:rPr lang="fr-CA" sz="1900" b="1" dirty="0" smtClean="0">
                <a:latin typeface="Montserrat" panose="020B0604020202020204" charset="0"/>
                <a:cs typeface="Calibri" panose="020F0502020204030204" pitchFamily="34" charset="0"/>
              </a:rPr>
              <a:t>au </a:t>
            </a:r>
            <a:r>
              <a:rPr lang="fr-CA" sz="1900" b="1" dirty="0">
                <a:latin typeface="Montserrat" panose="020B0604020202020204" charset="0"/>
                <a:cs typeface="Calibri" panose="020F0502020204030204" pitchFamily="34" charset="0"/>
              </a:rPr>
              <a:t>centre-ville </a:t>
            </a:r>
            <a:r>
              <a:rPr lang="fr-CA" sz="1900" b="1" dirty="0" smtClean="0">
                <a:latin typeface="Montserrat" panose="020B0604020202020204" charset="0"/>
                <a:cs typeface="Calibri" panose="020F0502020204030204" pitchFamily="34" charset="0"/>
              </a:rPr>
              <a:t/>
            </a:r>
            <a:br>
              <a:rPr lang="fr-CA" sz="1900" b="1" dirty="0" smtClean="0">
                <a:latin typeface="Montserrat" panose="020B0604020202020204" charset="0"/>
                <a:cs typeface="Calibri" panose="020F0502020204030204" pitchFamily="34" charset="0"/>
              </a:rPr>
            </a:br>
            <a:r>
              <a:rPr lang="fr-CA" sz="1900" b="1" dirty="0" smtClean="0">
                <a:latin typeface="Montserrat" panose="020B0604020202020204" charset="0"/>
                <a:cs typeface="Calibri" panose="020F0502020204030204" pitchFamily="34" charset="0"/>
              </a:rPr>
              <a:t> et </a:t>
            </a:r>
            <a:r>
              <a:rPr lang="fr-CA" sz="1900" b="1" dirty="0">
                <a:latin typeface="Montserrat" panose="020B0604020202020204" charset="0"/>
                <a:cs typeface="Calibri" panose="020F0502020204030204" pitchFamily="34" charset="0"/>
              </a:rPr>
              <a:t>dans les différents secteurs pour galvaniser et pérenniser notre </a:t>
            </a:r>
            <a:r>
              <a:rPr lang="fr-CA" sz="1900" b="1" dirty="0" smtClean="0">
                <a:latin typeface="Montserrat" panose="020B0604020202020204" charset="0"/>
                <a:cs typeface="Calibri" panose="020F0502020204030204" pitchFamily="34" charset="0"/>
              </a:rPr>
              <a:t>économie</a:t>
            </a:r>
            <a:endParaRPr lang="fr-CA" sz="1900" dirty="0">
              <a:latin typeface="Montserrat" panose="020B0604020202020204" charset="0"/>
              <a:cs typeface="Calibri" panose="020F0502020204030204" pitchFamily="34" charset="0"/>
            </a:endParaRPr>
          </a:p>
          <a:p>
            <a:pPr marL="266700" lvl="1" indent="-265113" algn="just">
              <a:lnSpc>
                <a:spcPct val="120000"/>
              </a:lnSpc>
              <a:spcAft>
                <a:spcPts val="400"/>
              </a:spcAft>
              <a:buClr>
                <a:schemeClr val="accent3"/>
              </a:buClr>
              <a:buFont typeface="+mj-lt"/>
              <a:buAutoNum type="arabicPeriod"/>
            </a:pPr>
            <a:r>
              <a:rPr lang="fr-CA" sz="1900" dirty="0" smtClean="0">
                <a:latin typeface="Montserrat" panose="020B0604020202020204" charset="0"/>
                <a:cs typeface="Calibri" panose="020F0502020204030204" pitchFamily="34" charset="0"/>
              </a:rPr>
              <a:t> Maintenir </a:t>
            </a:r>
            <a:r>
              <a:rPr lang="fr-CA" sz="1900" dirty="0">
                <a:latin typeface="Montserrat" panose="020B0604020202020204" charset="0"/>
                <a:cs typeface="Calibri" panose="020F0502020204030204" pitchFamily="34" charset="0"/>
              </a:rPr>
              <a:t>l’accélération des </a:t>
            </a:r>
            <a:r>
              <a:rPr lang="fr-CA" sz="1900" b="1" dirty="0">
                <a:latin typeface="Montserrat" panose="020B0604020202020204" charset="0"/>
                <a:cs typeface="Calibri" panose="020F0502020204030204" pitchFamily="34" charset="0"/>
              </a:rPr>
              <a:t>investissements en infrastructures municipales </a:t>
            </a:r>
            <a:r>
              <a:rPr lang="fr-CA" sz="1900" dirty="0">
                <a:latin typeface="Montserrat" panose="020B0604020202020204" charset="0"/>
                <a:cs typeface="Calibri" panose="020F0502020204030204" pitchFamily="34" charset="0"/>
              </a:rPr>
              <a:t>en lien avec </a:t>
            </a:r>
            <a:r>
              <a:rPr lang="fr-CA" sz="1900" dirty="0" smtClean="0">
                <a:latin typeface="Montserrat" panose="020B0604020202020204" charset="0"/>
                <a:cs typeface="Calibri" panose="020F0502020204030204" pitchFamily="34" charset="0"/>
              </a:rPr>
              <a:t>les </a:t>
            </a:r>
            <a:r>
              <a:rPr lang="fr-CA" sz="1900" dirty="0">
                <a:latin typeface="Montserrat" panose="020B0604020202020204" charset="0"/>
                <a:cs typeface="Calibri" panose="020F0502020204030204" pitchFamily="34" charset="0"/>
              </a:rPr>
              <a:t>besoins </a:t>
            </a:r>
            <a:r>
              <a:rPr lang="fr-CA" sz="1900" dirty="0" smtClean="0">
                <a:latin typeface="Montserrat" panose="020B0604020202020204" charset="0"/>
                <a:cs typeface="Calibri" panose="020F0502020204030204" pitchFamily="34" charset="0"/>
              </a:rPr>
              <a:t/>
            </a:r>
            <a:br>
              <a:rPr lang="fr-CA" sz="1900" dirty="0" smtClean="0">
                <a:latin typeface="Montserrat" panose="020B0604020202020204" charset="0"/>
                <a:cs typeface="Calibri" panose="020F0502020204030204" pitchFamily="34" charset="0"/>
              </a:rPr>
            </a:br>
            <a:r>
              <a:rPr lang="fr-CA" sz="1900" dirty="0" smtClean="0">
                <a:latin typeface="Montserrat" panose="020B0604020202020204" charset="0"/>
                <a:cs typeface="Calibri" panose="020F0502020204030204" pitchFamily="34" charset="0"/>
              </a:rPr>
              <a:t> et </a:t>
            </a:r>
            <a:r>
              <a:rPr lang="fr-CA" sz="1900" dirty="0">
                <a:latin typeface="Montserrat" panose="020B0604020202020204" charset="0"/>
                <a:cs typeface="Calibri" panose="020F0502020204030204" pitchFamily="34" charset="0"/>
              </a:rPr>
              <a:t>les </a:t>
            </a:r>
            <a:r>
              <a:rPr lang="fr-CA" sz="1900" dirty="0" smtClean="0">
                <a:latin typeface="Montserrat" panose="020B0604020202020204" charset="0"/>
                <a:cs typeface="Calibri" panose="020F0502020204030204" pitchFamily="34" charset="0"/>
              </a:rPr>
              <a:t>priorités</a:t>
            </a:r>
            <a:endParaRPr lang="fr-CA" sz="1900" dirty="0">
              <a:latin typeface="Montserrat" panose="020B0604020202020204" charset="0"/>
              <a:cs typeface="Calibri" panose="020F0502020204030204" pitchFamily="34" charset="0"/>
            </a:endParaRPr>
          </a:p>
          <a:p>
            <a:pPr marL="266700" lvl="1" indent="-265113" algn="just">
              <a:lnSpc>
                <a:spcPct val="12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fr-CA" sz="1900" dirty="0" smtClean="0">
                <a:latin typeface="Montserrat" panose="020B0604020202020204" charset="0"/>
                <a:cs typeface="Calibri" panose="020F0502020204030204" pitchFamily="34" charset="0"/>
              </a:rPr>
              <a:t> Mettre </a:t>
            </a:r>
            <a:r>
              <a:rPr lang="fr-CA" sz="1900" dirty="0">
                <a:latin typeface="Montserrat" panose="020B0604020202020204" charset="0"/>
                <a:cs typeface="Calibri" panose="020F0502020204030204" pitchFamily="34" charset="0"/>
              </a:rPr>
              <a:t>de l’avant des </a:t>
            </a:r>
            <a:r>
              <a:rPr lang="fr-CA" sz="1900" b="1" dirty="0">
                <a:latin typeface="Montserrat" panose="020B0604020202020204" charset="0"/>
                <a:cs typeface="Calibri" panose="020F0502020204030204" pitchFamily="34" charset="0"/>
              </a:rPr>
              <a:t>pratiques exemplaires en matière de transparence, </a:t>
            </a:r>
            <a:r>
              <a:rPr lang="fr-CA" sz="1900" b="1" dirty="0" smtClean="0">
                <a:latin typeface="Montserrat" panose="020B0604020202020204" charset="0"/>
                <a:cs typeface="Calibri" panose="020F0502020204030204" pitchFamily="34" charset="0"/>
              </a:rPr>
              <a:t>d’efficacité, d’efficience </a:t>
            </a:r>
            <a:br>
              <a:rPr lang="fr-CA" sz="1900" b="1" dirty="0" smtClean="0">
                <a:latin typeface="Montserrat" panose="020B0604020202020204" charset="0"/>
                <a:cs typeface="Calibri" panose="020F0502020204030204" pitchFamily="34" charset="0"/>
              </a:rPr>
            </a:br>
            <a:r>
              <a:rPr lang="fr-CA" sz="1900" b="1" dirty="0" smtClean="0">
                <a:latin typeface="Montserrat" panose="020B0604020202020204" charset="0"/>
                <a:cs typeface="Calibri" panose="020F0502020204030204" pitchFamily="34" charset="0"/>
              </a:rPr>
              <a:t> et </a:t>
            </a:r>
            <a:r>
              <a:rPr lang="fr-CA" sz="1900" b="1" dirty="0">
                <a:latin typeface="Montserrat" panose="020B0604020202020204" charset="0"/>
                <a:cs typeface="Calibri" panose="020F0502020204030204" pitchFamily="34" charset="0"/>
              </a:rPr>
              <a:t>de reddition de </a:t>
            </a:r>
            <a:r>
              <a:rPr lang="fr-CA" sz="1900" b="1" dirty="0" smtClean="0">
                <a:latin typeface="Montserrat" panose="020B0604020202020204" charset="0"/>
                <a:cs typeface="Calibri" panose="020F0502020204030204" pitchFamily="34" charset="0"/>
              </a:rPr>
              <a:t>comptes</a:t>
            </a:r>
            <a:endParaRPr lang="fr-CA" sz="1900" dirty="0">
              <a:latin typeface="Montserrat" panose="020B0604020202020204" charset="0"/>
              <a:cs typeface="Calibri" panose="020F0502020204030204" pitchFamily="34" charset="0"/>
            </a:endParaRPr>
          </a:p>
        </p:txBody>
      </p:sp>
      <p:grpSp>
        <p:nvGrpSpPr>
          <p:cNvPr id="6" name="Groupe 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7" name="Rectangle 6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8" name="Image 9" descr="Gatineau_logo_Blanc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Espace réservé du numéro de diapositive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4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Connecteur droit 11"/>
          <p:cNvCxnSpPr/>
          <p:nvPr>
            <p:custDataLst>
              <p:tags r:id="rId5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20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4"/>
          <p:cNvSpPr txBox="1"/>
          <p:nvPr>
            <p:custDataLst>
              <p:tags r:id="rId1"/>
            </p:custDataLst>
          </p:nvPr>
        </p:nvSpPr>
        <p:spPr>
          <a:xfrm>
            <a:off x="6049883" y="1619101"/>
            <a:ext cx="2417432" cy="1442309"/>
          </a:xfrm>
          <a:prstGeom prst="rect">
            <a:avLst/>
          </a:prstGeom>
          <a:noFill/>
        </p:spPr>
        <p:txBody>
          <a:bodyPr wrap="square" lIns="0" tIns="7200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CA" sz="1300" b="1" dirty="0" smtClean="0">
                <a:latin typeface="Montserrat" panose="020B0604020202020204" charset="0"/>
              </a:rPr>
              <a:t>Parcs de quartier </a:t>
            </a:r>
            <a:endParaRPr lang="fr-CA" sz="1300" dirty="0">
              <a:latin typeface="Montserrat" panose="020B0604020202020204" charset="0"/>
            </a:endParaRPr>
          </a:p>
          <a:p>
            <a:pPr>
              <a:spcAft>
                <a:spcPts val="600"/>
              </a:spcAft>
            </a:pPr>
            <a:r>
              <a:rPr lang="fr-CA" sz="1100" dirty="0" smtClean="0">
                <a:latin typeface="Montserrat" panose="020B0604020202020204" charset="0"/>
              </a:rPr>
              <a:t>Plaines de jeu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permettant l’initiation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et la récréation</a:t>
            </a:r>
          </a:p>
          <a:p>
            <a:r>
              <a:rPr lang="fr-CA" sz="1100" dirty="0" smtClean="0">
                <a:latin typeface="Montserrat" panose="020B0604020202020204" charset="0"/>
              </a:rPr>
              <a:t>Maintien des terrains sportifs existants pour faciliter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la pratique libre organisée ou non</a:t>
            </a:r>
          </a:p>
        </p:txBody>
      </p:sp>
      <p:sp>
        <p:nvSpPr>
          <p:cNvPr id="15" name="TextBox 42"/>
          <p:cNvSpPr txBox="1"/>
          <p:nvPr>
            <p:custDataLst>
              <p:tags r:id="rId2"/>
            </p:custDataLst>
          </p:nvPr>
        </p:nvSpPr>
        <p:spPr>
          <a:xfrm>
            <a:off x="6142740" y="3291891"/>
            <a:ext cx="2397721" cy="1611586"/>
          </a:xfrm>
          <a:prstGeom prst="rect">
            <a:avLst/>
          </a:prstGeom>
          <a:noFill/>
        </p:spPr>
        <p:txBody>
          <a:bodyPr wrap="square" lIns="0" tIns="7200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CA" sz="1300" b="1" dirty="0" smtClean="0">
                <a:latin typeface="Montserrat" panose="020B0604020202020204" charset="0"/>
              </a:rPr>
              <a:t>Pôle sportif</a:t>
            </a:r>
          </a:p>
          <a:p>
            <a:pPr>
              <a:spcAft>
                <a:spcPts val="600"/>
              </a:spcAft>
            </a:pPr>
            <a:r>
              <a:rPr lang="fr-CA" sz="1100" dirty="0" smtClean="0">
                <a:latin typeface="Montserrat" panose="020B0604020202020204" charset="0"/>
              </a:rPr>
              <a:t>Site uni ou multidisciplinaire servant à la pratique organisée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et la tenue de compétitions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de plus petite envergure</a:t>
            </a:r>
          </a:p>
          <a:p>
            <a:r>
              <a:rPr lang="fr-CA" sz="1100" dirty="0" smtClean="0">
                <a:latin typeface="Montserrat" panose="020B0604020202020204" charset="0"/>
              </a:rPr>
              <a:t>Propose des équipements complémentaires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au développement de l’athlète</a:t>
            </a:r>
          </a:p>
        </p:txBody>
      </p:sp>
      <p:sp>
        <p:nvSpPr>
          <p:cNvPr id="16" name="TextBox 46"/>
          <p:cNvSpPr txBox="1"/>
          <p:nvPr>
            <p:custDataLst>
              <p:tags r:id="rId3"/>
            </p:custDataLst>
          </p:nvPr>
        </p:nvSpPr>
        <p:spPr>
          <a:xfrm>
            <a:off x="180975" y="3275264"/>
            <a:ext cx="2567269" cy="1026810"/>
          </a:xfrm>
          <a:prstGeom prst="rect">
            <a:avLst/>
          </a:prstGeom>
          <a:noFill/>
        </p:spPr>
        <p:txBody>
          <a:bodyPr wrap="square" lIns="0" tIns="72000" rIns="0" bIns="0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r-CA" sz="1300" b="1" dirty="0" smtClean="0">
                <a:latin typeface="Montserrat" panose="020B0604020202020204" charset="0"/>
              </a:rPr>
              <a:t>Pôle d’excellence sportive</a:t>
            </a:r>
          </a:p>
          <a:p>
            <a:pPr algn="r"/>
            <a:r>
              <a:rPr lang="fr-CA" sz="1100" dirty="0" smtClean="0">
                <a:latin typeface="Montserrat" panose="020B0604020202020204" charset="0"/>
              </a:rPr>
              <a:t>Site sportif signature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permettant la pratique organisée et l’accueil d’événements d’envergure nationale et internationale</a:t>
            </a:r>
          </a:p>
        </p:txBody>
      </p:sp>
      <p:sp>
        <p:nvSpPr>
          <p:cNvPr id="19" name="TextBox 19"/>
          <p:cNvSpPr txBox="1"/>
          <p:nvPr>
            <p:custDataLst>
              <p:tags r:id="rId4"/>
            </p:custDataLst>
          </p:nvPr>
        </p:nvSpPr>
        <p:spPr>
          <a:xfrm>
            <a:off x="474963" y="1603831"/>
            <a:ext cx="2278588" cy="1026810"/>
          </a:xfrm>
          <a:prstGeom prst="rect">
            <a:avLst/>
          </a:prstGeom>
          <a:noFill/>
        </p:spPr>
        <p:txBody>
          <a:bodyPr wrap="square" lIns="0" tIns="72000" rIns="0" bIns="0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r-CA" sz="1300" b="1" dirty="0" smtClean="0">
                <a:latin typeface="Montserrat" panose="020B0604020202020204" charset="0"/>
              </a:rPr>
              <a:t>Parcs de voisinage</a:t>
            </a:r>
          </a:p>
          <a:p>
            <a:pPr algn="r"/>
            <a:r>
              <a:rPr lang="fr-CA" sz="1100" dirty="0" smtClean="0">
                <a:latin typeface="Montserrat" panose="020B0604020202020204" charset="0"/>
              </a:rPr>
              <a:t>Plaines de jeu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permettant l’initiation au jeu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et le développement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d’habiletés motrices</a:t>
            </a:r>
            <a:endParaRPr lang="fr-CA" sz="1100" dirty="0">
              <a:latin typeface="Montserrat" panose="020B0604020202020204" charset="0"/>
            </a:endParaRPr>
          </a:p>
        </p:txBody>
      </p:sp>
      <p:grpSp>
        <p:nvGrpSpPr>
          <p:cNvPr id="20" name="Groupe 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21" name="Rectangle 20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22" name="Image 9" descr="Gatineau_logo_Blanc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itre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720000" y="539999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VOLET 3 – Terrains sportifs extérieurs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Niveaux de services</a:t>
            </a:r>
            <a:endParaRPr lang="fr-CA" sz="1800" b="0" dirty="0">
              <a:solidFill>
                <a:srgbClr val="74B6A7"/>
              </a:solidFill>
            </a:endParaRPr>
          </a:p>
        </p:txBody>
      </p:sp>
      <p:sp>
        <p:nvSpPr>
          <p:cNvPr id="24" name="Espace réservé du numéro de diapositive 3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40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5" name="Connecteur droit 24"/>
          <p:cNvCxnSpPr/>
          <p:nvPr>
            <p:custDataLst>
              <p:tags r:id="rId8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e 25"/>
          <p:cNvGrpSpPr/>
          <p:nvPr>
            <p:custDataLst>
              <p:tags r:id="rId9"/>
            </p:custDataLst>
          </p:nvPr>
        </p:nvGrpSpPr>
        <p:grpSpPr>
          <a:xfrm>
            <a:off x="368634" y="1389561"/>
            <a:ext cx="8088588" cy="2569137"/>
            <a:chOff x="368634" y="1389561"/>
            <a:chExt cx="8088588" cy="2569137"/>
          </a:xfrm>
        </p:grpSpPr>
        <p:grpSp>
          <p:nvGrpSpPr>
            <p:cNvPr id="27" name="Groupe 26"/>
            <p:cNvGrpSpPr/>
            <p:nvPr/>
          </p:nvGrpSpPr>
          <p:grpSpPr>
            <a:xfrm>
              <a:off x="368634" y="1598570"/>
              <a:ext cx="8088588" cy="1682496"/>
              <a:chOff x="368634" y="1598570"/>
              <a:chExt cx="8088588" cy="1682496"/>
            </a:xfrm>
          </p:grpSpPr>
          <p:sp>
            <p:nvSpPr>
              <p:cNvPr id="36" name="Freeform 39"/>
              <p:cNvSpPr/>
              <p:nvPr>
                <p:custDataLst>
                  <p:tags r:id="rId18"/>
                </p:custDataLst>
              </p:nvPr>
            </p:nvSpPr>
            <p:spPr>
              <a:xfrm>
                <a:off x="5465151" y="1605859"/>
                <a:ext cx="2992071" cy="309234"/>
              </a:xfrm>
              <a:custGeom>
                <a:avLst/>
                <a:gdLst>
                  <a:gd name="connsiteX0" fmla="*/ 0 w 3444240"/>
                  <a:gd name="connsiteY0" fmla="*/ 568960 h 568960"/>
                  <a:gd name="connsiteX1" fmla="*/ 690880 w 3444240"/>
                  <a:gd name="connsiteY1" fmla="*/ 0 h 568960"/>
                  <a:gd name="connsiteX2" fmla="*/ 3444240 w 3444240"/>
                  <a:gd name="connsiteY2" fmla="*/ 0 h 56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44240" h="568960">
                    <a:moveTo>
                      <a:pt x="0" y="568960"/>
                    </a:moveTo>
                    <a:lnTo>
                      <a:pt x="690880" y="0"/>
                    </a:lnTo>
                    <a:lnTo>
                      <a:pt x="3444240" y="0"/>
                    </a:lnTo>
                  </a:path>
                </a:pathLst>
              </a:cu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oval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37" name="Freeform 41"/>
              <p:cNvSpPr/>
              <p:nvPr>
                <p:custDataLst>
                  <p:tags r:id="rId19"/>
                </p:custDataLst>
              </p:nvPr>
            </p:nvSpPr>
            <p:spPr>
              <a:xfrm flipV="1">
                <a:off x="5465151" y="3039853"/>
                <a:ext cx="2992071" cy="241213"/>
              </a:xfrm>
              <a:custGeom>
                <a:avLst/>
                <a:gdLst>
                  <a:gd name="connsiteX0" fmla="*/ 0 w 3444240"/>
                  <a:gd name="connsiteY0" fmla="*/ 568960 h 568960"/>
                  <a:gd name="connsiteX1" fmla="*/ 690880 w 3444240"/>
                  <a:gd name="connsiteY1" fmla="*/ 0 h 568960"/>
                  <a:gd name="connsiteX2" fmla="*/ 3444240 w 3444240"/>
                  <a:gd name="connsiteY2" fmla="*/ 0 h 56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44240" h="568960">
                    <a:moveTo>
                      <a:pt x="0" y="568960"/>
                    </a:moveTo>
                    <a:lnTo>
                      <a:pt x="690880" y="0"/>
                    </a:lnTo>
                    <a:lnTo>
                      <a:pt x="3444240" y="0"/>
                    </a:lnTo>
                  </a:path>
                </a:pathLst>
              </a:cu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oval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38" name="Freeform 44"/>
              <p:cNvSpPr/>
              <p:nvPr>
                <p:custDataLst>
                  <p:tags r:id="rId20"/>
                </p:custDataLst>
              </p:nvPr>
            </p:nvSpPr>
            <p:spPr>
              <a:xfrm flipH="1">
                <a:off x="368634" y="1598570"/>
                <a:ext cx="3076007" cy="338997"/>
              </a:xfrm>
              <a:custGeom>
                <a:avLst/>
                <a:gdLst>
                  <a:gd name="connsiteX0" fmla="*/ 0 w 3444240"/>
                  <a:gd name="connsiteY0" fmla="*/ 568960 h 568960"/>
                  <a:gd name="connsiteX1" fmla="*/ 690880 w 3444240"/>
                  <a:gd name="connsiteY1" fmla="*/ 0 h 568960"/>
                  <a:gd name="connsiteX2" fmla="*/ 3444240 w 3444240"/>
                  <a:gd name="connsiteY2" fmla="*/ 0 h 56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44240" h="568960">
                    <a:moveTo>
                      <a:pt x="0" y="568960"/>
                    </a:moveTo>
                    <a:lnTo>
                      <a:pt x="690880" y="0"/>
                    </a:lnTo>
                    <a:lnTo>
                      <a:pt x="3444240" y="0"/>
                    </a:lnTo>
                  </a:path>
                </a:pathLst>
              </a:cu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oval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r"/>
                <a:endParaRPr lang="fr-CA" dirty="0"/>
              </a:p>
            </p:txBody>
          </p:sp>
          <p:sp>
            <p:nvSpPr>
              <p:cNvPr id="39" name="Freeform 45"/>
              <p:cNvSpPr/>
              <p:nvPr>
                <p:custDataLst>
                  <p:tags r:id="rId21"/>
                </p:custDataLst>
              </p:nvPr>
            </p:nvSpPr>
            <p:spPr>
              <a:xfrm flipH="1" flipV="1">
                <a:off x="368635" y="2974683"/>
                <a:ext cx="3076006" cy="293828"/>
              </a:xfrm>
              <a:custGeom>
                <a:avLst/>
                <a:gdLst>
                  <a:gd name="connsiteX0" fmla="*/ 0 w 3444240"/>
                  <a:gd name="connsiteY0" fmla="*/ 568960 h 568960"/>
                  <a:gd name="connsiteX1" fmla="*/ 690880 w 3444240"/>
                  <a:gd name="connsiteY1" fmla="*/ 0 h 568960"/>
                  <a:gd name="connsiteX2" fmla="*/ 3444240 w 3444240"/>
                  <a:gd name="connsiteY2" fmla="*/ 0 h 56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44240" h="568960">
                    <a:moveTo>
                      <a:pt x="0" y="568960"/>
                    </a:moveTo>
                    <a:lnTo>
                      <a:pt x="690880" y="0"/>
                    </a:lnTo>
                    <a:lnTo>
                      <a:pt x="3444240" y="0"/>
                    </a:lnTo>
                  </a:path>
                </a:pathLst>
              </a:cu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oval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r"/>
                <a:endParaRPr lang="fr-CA" dirty="0"/>
              </a:p>
            </p:txBody>
          </p:sp>
        </p:grpSp>
        <p:grpSp>
          <p:nvGrpSpPr>
            <p:cNvPr id="28" name="Groupe 27"/>
            <p:cNvGrpSpPr/>
            <p:nvPr/>
          </p:nvGrpSpPr>
          <p:grpSpPr>
            <a:xfrm>
              <a:off x="3097362" y="1389561"/>
              <a:ext cx="2715068" cy="2569137"/>
              <a:chOff x="3066807" y="1384084"/>
              <a:chExt cx="2715068" cy="2569137"/>
            </a:xfrm>
          </p:grpSpPr>
          <p:sp>
            <p:nvSpPr>
              <p:cNvPr id="29" name="Oval 4"/>
              <p:cNvSpPr/>
              <p:nvPr>
                <p:custDataLst>
                  <p:tags r:id="rId11"/>
                </p:custDataLst>
              </p:nvPr>
            </p:nvSpPr>
            <p:spPr>
              <a:xfrm>
                <a:off x="3222942" y="1540219"/>
                <a:ext cx="2389297" cy="2389297"/>
              </a:xfrm>
              <a:prstGeom prst="ellipse">
                <a:avLst/>
              </a:prstGeom>
              <a:noFill/>
              <a:ln w="19050" cmpd="sng">
                <a:solidFill>
                  <a:schemeClr val="accent1"/>
                </a:solidFill>
              </a:ln>
              <a:effectLst/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2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0" name="Freeform 5"/>
              <p:cNvSpPr/>
              <p:nvPr>
                <p:custDataLst>
                  <p:tags r:id="rId12"/>
                </p:custDataLst>
              </p:nvPr>
            </p:nvSpPr>
            <p:spPr>
              <a:xfrm>
                <a:off x="3066807" y="1384084"/>
                <a:ext cx="1147239" cy="1147239"/>
              </a:xfrm>
              <a:custGeom>
                <a:avLst/>
                <a:gdLst>
                  <a:gd name="connsiteX0" fmla="*/ 0 w 1147239"/>
                  <a:gd name="connsiteY0" fmla="*/ 573620 h 1147239"/>
                  <a:gd name="connsiteX1" fmla="*/ 573620 w 1147239"/>
                  <a:gd name="connsiteY1" fmla="*/ 0 h 1147239"/>
                  <a:gd name="connsiteX2" fmla="*/ 1147240 w 1147239"/>
                  <a:gd name="connsiteY2" fmla="*/ 573620 h 1147239"/>
                  <a:gd name="connsiteX3" fmla="*/ 573620 w 1147239"/>
                  <a:gd name="connsiteY3" fmla="*/ 1147240 h 1147239"/>
                  <a:gd name="connsiteX4" fmla="*/ 0 w 1147239"/>
                  <a:gd name="connsiteY4" fmla="*/ 573620 h 114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7239" h="1147239">
                    <a:moveTo>
                      <a:pt x="0" y="573620"/>
                    </a:moveTo>
                    <a:cubicBezTo>
                      <a:pt x="0" y="256818"/>
                      <a:pt x="256818" y="0"/>
                      <a:pt x="573620" y="0"/>
                    </a:cubicBezTo>
                    <a:cubicBezTo>
                      <a:pt x="890422" y="0"/>
                      <a:pt x="1147240" y="256818"/>
                      <a:pt x="1147240" y="573620"/>
                    </a:cubicBezTo>
                    <a:cubicBezTo>
                      <a:pt x="1147240" y="890422"/>
                      <a:pt x="890422" y="1147240"/>
                      <a:pt x="573620" y="1147240"/>
                    </a:cubicBezTo>
                    <a:cubicBezTo>
                      <a:pt x="256818" y="1147240"/>
                      <a:pt x="0" y="890422"/>
                      <a:pt x="0" y="573620"/>
                    </a:cubicBezTo>
                    <a:close/>
                  </a:path>
                </a:pathLst>
              </a:custGeom>
              <a:solidFill>
                <a:schemeClr val="accent1"/>
              </a:solidFill>
              <a:effectLst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none" lIns="0" tIns="0" rIns="0" bIns="180000" numCol="1" spcCol="1270" anchor="ctr" anchorCtr="0">
                <a:noAutofit/>
              </a:bodyPr>
              <a:lstStyle/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1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Milieu de vie 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quotidien</a:t>
                </a:r>
              </a:p>
            </p:txBody>
          </p:sp>
          <p:sp>
            <p:nvSpPr>
              <p:cNvPr id="31" name="Freeform 6"/>
              <p:cNvSpPr/>
              <p:nvPr>
                <p:custDataLst>
                  <p:tags r:id="rId13"/>
                </p:custDataLst>
              </p:nvPr>
            </p:nvSpPr>
            <p:spPr>
              <a:xfrm>
                <a:off x="4621135" y="1384084"/>
                <a:ext cx="1147239" cy="1147239"/>
              </a:xfrm>
              <a:custGeom>
                <a:avLst/>
                <a:gdLst>
                  <a:gd name="connsiteX0" fmla="*/ 0 w 1147239"/>
                  <a:gd name="connsiteY0" fmla="*/ 573620 h 1147239"/>
                  <a:gd name="connsiteX1" fmla="*/ 573620 w 1147239"/>
                  <a:gd name="connsiteY1" fmla="*/ 0 h 1147239"/>
                  <a:gd name="connsiteX2" fmla="*/ 1147240 w 1147239"/>
                  <a:gd name="connsiteY2" fmla="*/ 573620 h 1147239"/>
                  <a:gd name="connsiteX3" fmla="*/ 573620 w 1147239"/>
                  <a:gd name="connsiteY3" fmla="*/ 1147240 h 1147239"/>
                  <a:gd name="connsiteX4" fmla="*/ 0 w 1147239"/>
                  <a:gd name="connsiteY4" fmla="*/ 573620 h 114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7239" h="1147239">
                    <a:moveTo>
                      <a:pt x="0" y="573620"/>
                    </a:moveTo>
                    <a:cubicBezTo>
                      <a:pt x="0" y="256818"/>
                      <a:pt x="256818" y="0"/>
                      <a:pt x="573620" y="0"/>
                    </a:cubicBezTo>
                    <a:cubicBezTo>
                      <a:pt x="890422" y="0"/>
                      <a:pt x="1147240" y="256818"/>
                      <a:pt x="1147240" y="573620"/>
                    </a:cubicBezTo>
                    <a:cubicBezTo>
                      <a:pt x="1147240" y="890422"/>
                      <a:pt x="890422" y="1147240"/>
                      <a:pt x="573620" y="1147240"/>
                    </a:cubicBezTo>
                    <a:cubicBezTo>
                      <a:pt x="256818" y="1147240"/>
                      <a:pt x="0" y="890422"/>
                      <a:pt x="0" y="573620"/>
                    </a:cubicBezTo>
                    <a:close/>
                  </a:path>
                </a:pathLst>
              </a:custGeom>
              <a:solidFill>
                <a:schemeClr val="accent3"/>
              </a:solidFill>
              <a:effectLst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none" lIns="0" tIns="0" rIns="0" bIns="180000" numCol="1" spcCol="1270" anchor="ctr" anchorCtr="0">
                <a:noAutofit/>
              </a:bodyPr>
              <a:lstStyle/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2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Communauté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>
                    <a:solidFill>
                      <a:srgbClr val="FFFFFF"/>
                    </a:solidFill>
                    <a:latin typeface="Montserrat" panose="020B0604020202020204" charset="0"/>
                  </a:rPr>
                  <a:t>d</a:t>
                </a: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e proximité</a:t>
                </a:r>
              </a:p>
            </p:txBody>
          </p:sp>
          <p:sp>
            <p:nvSpPr>
              <p:cNvPr id="32" name="Freeform 7"/>
              <p:cNvSpPr/>
              <p:nvPr>
                <p:custDataLst>
                  <p:tags r:id="rId14"/>
                </p:custDataLst>
              </p:nvPr>
            </p:nvSpPr>
            <p:spPr>
              <a:xfrm>
                <a:off x="3080308" y="2805982"/>
                <a:ext cx="1147239" cy="1147239"/>
              </a:xfrm>
              <a:custGeom>
                <a:avLst/>
                <a:gdLst>
                  <a:gd name="connsiteX0" fmla="*/ 0 w 1147239"/>
                  <a:gd name="connsiteY0" fmla="*/ 573620 h 1147239"/>
                  <a:gd name="connsiteX1" fmla="*/ 573620 w 1147239"/>
                  <a:gd name="connsiteY1" fmla="*/ 0 h 1147239"/>
                  <a:gd name="connsiteX2" fmla="*/ 1147240 w 1147239"/>
                  <a:gd name="connsiteY2" fmla="*/ 573620 h 1147239"/>
                  <a:gd name="connsiteX3" fmla="*/ 573620 w 1147239"/>
                  <a:gd name="connsiteY3" fmla="*/ 1147240 h 1147239"/>
                  <a:gd name="connsiteX4" fmla="*/ 0 w 1147239"/>
                  <a:gd name="connsiteY4" fmla="*/ 573620 h 114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7239" h="1147239">
                    <a:moveTo>
                      <a:pt x="0" y="573620"/>
                    </a:moveTo>
                    <a:cubicBezTo>
                      <a:pt x="0" y="256818"/>
                      <a:pt x="256818" y="0"/>
                      <a:pt x="573620" y="0"/>
                    </a:cubicBezTo>
                    <a:cubicBezTo>
                      <a:pt x="890422" y="0"/>
                      <a:pt x="1147240" y="256818"/>
                      <a:pt x="1147240" y="573620"/>
                    </a:cubicBezTo>
                    <a:cubicBezTo>
                      <a:pt x="1147240" y="890422"/>
                      <a:pt x="890422" y="1147240"/>
                      <a:pt x="573620" y="1147240"/>
                    </a:cubicBezTo>
                    <a:cubicBezTo>
                      <a:pt x="256818" y="1147240"/>
                      <a:pt x="0" y="890422"/>
                      <a:pt x="0" y="573620"/>
                    </a:cubicBezTo>
                    <a:close/>
                  </a:path>
                </a:pathLst>
              </a:custGeom>
              <a:solidFill>
                <a:schemeClr val="accent5"/>
              </a:solidFill>
              <a:effectLst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none" lIns="0" tIns="0" rIns="0" bIns="180000" numCol="1" spcCol="1270" anchor="ctr" anchorCtr="0">
                <a:noAutofit/>
              </a:bodyPr>
              <a:lstStyle/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4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Municipalité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>
                    <a:solidFill>
                      <a:srgbClr val="FFFFFF"/>
                    </a:solidFill>
                    <a:latin typeface="Montserrat" panose="020B0604020202020204" charset="0"/>
                  </a:rPr>
                  <a:t>e</a:t>
                </a: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t région</a:t>
                </a:r>
                <a:endParaRPr lang="fr-CA" sz="1200" dirty="0">
                  <a:solidFill>
                    <a:srgbClr val="FFFFFF"/>
                  </a:solidFill>
                  <a:latin typeface="Montserrat" panose="020B0604020202020204" charset="0"/>
                </a:endParaRPr>
              </a:p>
            </p:txBody>
          </p:sp>
          <p:sp>
            <p:nvSpPr>
              <p:cNvPr id="33" name="Freeform 8"/>
              <p:cNvSpPr/>
              <p:nvPr>
                <p:custDataLst>
                  <p:tags r:id="rId15"/>
                </p:custDataLst>
              </p:nvPr>
            </p:nvSpPr>
            <p:spPr>
              <a:xfrm>
                <a:off x="4634636" y="2805982"/>
                <a:ext cx="1147239" cy="1147239"/>
              </a:xfrm>
              <a:custGeom>
                <a:avLst/>
                <a:gdLst>
                  <a:gd name="connsiteX0" fmla="*/ 0 w 1147239"/>
                  <a:gd name="connsiteY0" fmla="*/ 573620 h 1147239"/>
                  <a:gd name="connsiteX1" fmla="*/ 573620 w 1147239"/>
                  <a:gd name="connsiteY1" fmla="*/ 0 h 1147239"/>
                  <a:gd name="connsiteX2" fmla="*/ 1147240 w 1147239"/>
                  <a:gd name="connsiteY2" fmla="*/ 573620 h 1147239"/>
                  <a:gd name="connsiteX3" fmla="*/ 573620 w 1147239"/>
                  <a:gd name="connsiteY3" fmla="*/ 1147240 h 1147239"/>
                  <a:gd name="connsiteX4" fmla="*/ 0 w 1147239"/>
                  <a:gd name="connsiteY4" fmla="*/ 573620 h 114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7239" h="1147239">
                    <a:moveTo>
                      <a:pt x="0" y="573620"/>
                    </a:moveTo>
                    <a:cubicBezTo>
                      <a:pt x="0" y="256818"/>
                      <a:pt x="256818" y="0"/>
                      <a:pt x="573620" y="0"/>
                    </a:cubicBezTo>
                    <a:cubicBezTo>
                      <a:pt x="890422" y="0"/>
                      <a:pt x="1147240" y="256818"/>
                      <a:pt x="1147240" y="573620"/>
                    </a:cubicBezTo>
                    <a:cubicBezTo>
                      <a:pt x="1147240" y="890422"/>
                      <a:pt x="890422" y="1147240"/>
                      <a:pt x="573620" y="1147240"/>
                    </a:cubicBezTo>
                    <a:cubicBezTo>
                      <a:pt x="256818" y="1147240"/>
                      <a:pt x="0" y="890422"/>
                      <a:pt x="0" y="57362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none" lIns="0" tIns="0" rIns="0" bIns="180000" numCol="1" spcCol="1270" anchor="ctr" anchorCtr="0">
                <a:noAutofit/>
              </a:bodyPr>
              <a:lstStyle/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3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Communauté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>
                    <a:solidFill>
                      <a:srgbClr val="FFFFFF"/>
                    </a:solidFill>
                    <a:latin typeface="Montserrat" panose="020B0604020202020204" charset="0"/>
                  </a:rPr>
                  <a:t>d</a:t>
                </a: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e services</a:t>
                </a:r>
              </a:p>
            </p:txBody>
          </p:sp>
          <p:cxnSp>
            <p:nvCxnSpPr>
              <p:cNvPr id="34" name="Straight Connector 49"/>
              <p:cNvCxnSpPr/>
              <p:nvPr>
                <p:custDataLst>
                  <p:tags r:id="rId16"/>
                </p:custDataLst>
              </p:nvPr>
            </p:nvCxnSpPr>
            <p:spPr>
              <a:xfrm>
                <a:off x="4420129" y="1553766"/>
                <a:ext cx="0" cy="2362200"/>
              </a:xfrm>
              <a:prstGeom prst="line">
                <a:avLst/>
              </a:prstGeom>
              <a:ln w="3175" cmpd="sng">
                <a:solidFill>
                  <a:schemeClr val="tx1">
                    <a:alpha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51"/>
              <p:cNvCxnSpPr/>
              <p:nvPr>
                <p:custDataLst>
                  <p:tags r:id="rId17"/>
                </p:custDataLst>
              </p:nvPr>
            </p:nvCxnSpPr>
            <p:spPr>
              <a:xfrm rot="5400000">
                <a:off x="4417589" y="1553766"/>
                <a:ext cx="0" cy="2362200"/>
              </a:xfrm>
              <a:prstGeom prst="line">
                <a:avLst/>
              </a:prstGeom>
              <a:ln w="3175" cmpd="sng">
                <a:solidFill>
                  <a:schemeClr val="tx1">
                    <a:alpha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2" name="Image 41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6"/>
          <a:stretch/>
        </p:blipFill>
        <p:spPr>
          <a:xfrm rot="5400000">
            <a:off x="100558" y="641519"/>
            <a:ext cx="544105" cy="57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8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e 34"/>
          <p:cNvGrpSpPr/>
          <p:nvPr>
            <p:custDataLst>
              <p:tags r:id="rId1"/>
            </p:custDataLst>
          </p:nvPr>
        </p:nvGrpSpPr>
        <p:grpSpPr>
          <a:xfrm>
            <a:off x="-332" y="1439863"/>
            <a:ext cx="9141155" cy="3714473"/>
            <a:chOff x="-332" y="1439863"/>
            <a:chExt cx="9141155" cy="3714473"/>
          </a:xfrm>
        </p:grpSpPr>
        <p:pic>
          <p:nvPicPr>
            <p:cNvPr id="34" name="Image 33"/>
            <p:cNvPicPr>
              <a:picLocks noChangeAspect="1"/>
            </p:cNvPicPr>
            <p:nvPr/>
          </p:nvPicPr>
          <p:blipFill rotWithShape="1">
            <a:blip r:embed="rId8"/>
            <a:srcRect l="49489" r="45818"/>
            <a:stretch/>
          </p:blipFill>
          <p:spPr>
            <a:xfrm rot="5400000">
              <a:off x="2713009" y="-1273478"/>
              <a:ext cx="3714473" cy="9141155"/>
            </a:xfrm>
            <a:prstGeom prst="rect">
              <a:avLst/>
            </a:prstGeom>
          </p:spPr>
        </p:pic>
        <p:grpSp>
          <p:nvGrpSpPr>
            <p:cNvPr id="33" name="Groupe 32"/>
            <p:cNvGrpSpPr/>
            <p:nvPr/>
          </p:nvGrpSpPr>
          <p:grpSpPr>
            <a:xfrm>
              <a:off x="174171" y="1504125"/>
              <a:ext cx="8867373" cy="3611854"/>
              <a:chOff x="174171" y="1504125"/>
              <a:chExt cx="8867373" cy="3611854"/>
            </a:xfrm>
          </p:grpSpPr>
          <p:grpSp>
            <p:nvGrpSpPr>
              <p:cNvPr id="10" name="Groupe 9"/>
              <p:cNvGrpSpPr/>
              <p:nvPr/>
            </p:nvGrpSpPr>
            <p:grpSpPr>
              <a:xfrm>
                <a:off x="174171" y="1504125"/>
                <a:ext cx="8769395" cy="3611854"/>
                <a:chOff x="174171" y="1504125"/>
                <a:chExt cx="8769395" cy="3611854"/>
              </a:xfrm>
            </p:grpSpPr>
            <p:grpSp>
              <p:nvGrpSpPr>
                <p:cNvPr id="15" name="Groupe 14"/>
                <p:cNvGrpSpPr/>
                <p:nvPr/>
              </p:nvGrpSpPr>
              <p:grpSpPr>
                <a:xfrm>
                  <a:off x="174171" y="1504125"/>
                  <a:ext cx="8769395" cy="3611854"/>
                  <a:chOff x="174171" y="1504125"/>
                  <a:chExt cx="8769395" cy="3611854"/>
                </a:xfrm>
              </p:grpSpPr>
              <p:pic>
                <p:nvPicPr>
                  <p:cNvPr id="16" name="Image 15"/>
                  <p:cNvPicPr>
                    <a:picLocks noChangeAspect="1"/>
                  </p:cNvPicPr>
                  <p:nvPr/>
                </p:nvPicPr>
                <p:blipFill rotWithShape="1">
                  <a:blip r:embed="rId8"/>
                  <a:srcRect l="3069" r="3372"/>
                  <a:stretch/>
                </p:blipFill>
                <p:spPr>
                  <a:xfrm>
                    <a:off x="174171" y="1504125"/>
                    <a:ext cx="8769395" cy="3611854"/>
                  </a:xfrm>
                  <a:prstGeom prst="rect">
                    <a:avLst/>
                  </a:prstGeom>
                </p:spPr>
              </p:pic>
              <p:sp>
                <p:nvSpPr>
                  <p:cNvPr id="17" name="Rectangle 16"/>
                  <p:cNvSpPr/>
                  <p:nvPr/>
                </p:nvSpPr>
                <p:spPr>
                  <a:xfrm>
                    <a:off x="174171" y="2695575"/>
                    <a:ext cx="4578804" cy="2420404"/>
                  </a:xfrm>
                  <a:prstGeom prst="rect">
                    <a:avLst/>
                  </a:prstGeom>
                  <a:solidFill>
                    <a:srgbClr val="ECEC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A"/>
                  </a:p>
                </p:txBody>
              </p:sp>
            </p:grpSp>
            <p:pic>
              <p:nvPicPr>
                <p:cNvPr id="9" name="Image 8"/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3069" t="38846" r="50519"/>
                <a:stretch/>
              </p:blipFill>
              <p:spPr>
                <a:xfrm>
                  <a:off x="541705" y="2659924"/>
                  <a:ext cx="4350204" cy="2208790"/>
                </a:xfrm>
                <a:prstGeom prst="rect">
                  <a:avLst/>
                </a:prstGeom>
              </p:spPr>
            </p:pic>
          </p:grpSp>
          <p:pic>
            <p:nvPicPr>
              <p:cNvPr id="21" name="Image 20"/>
              <p:cNvPicPr>
                <a:picLocks noChangeAspect="1"/>
              </p:cNvPicPr>
              <p:nvPr/>
            </p:nvPicPr>
            <p:blipFill rotWithShape="1">
              <a:blip r:embed="rId8"/>
              <a:srcRect l="49489" r="45818"/>
              <a:stretch/>
            </p:blipFill>
            <p:spPr>
              <a:xfrm rot="5400000">
                <a:off x="3443397" y="1554982"/>
                <a:ext cx="186158" cy="214952"/>
              </a:xfrm>
              <a:prstGeom prst="rect">
                <a:avLst/>
              </a:prstGeom>
            </p:spPr>
          </p:pic>
          <p:pic>
            <p:nvPicPr>
              <p:cNvPr id="23" name="Image 22"/>
              <p:cNvPicPr>
                <a:picLocks noChangeAspect="1"/>
              </p:cNvPicPr>
              <p:nvPr/>
            </p:nvPicPr>
            <p:blipFill rotWithShape="1">
              <a:blip r:embed="rId8"/>
              <a:srcRect l="49489" r="45818"/>
              <a:stretch/>
            </p:blipFill>
            <p:spPr>
              <a:xfrm rot="5400000">
                <a:off x="3354917" y="2649734"/>
                <a:ext cx="186158" cy="195956"/>
              </a:xfrm>
              <a:prstGeom prst="rect">
                <a:avLst/>
              </a:prstGeom>
            </p:spPr>
          </p:pic>
          <p:pic>
            <p:nvPicPr>
              <p:cNvPr id="24" name="Image 23"/>
              <p:cNvPicPr>
                <a:picLocks noChangeAspect="1"/>
              </p:cNvPicPr>
              <p:nvPr/>
            </p:nvPicPr>
            <p:blipFill rotWithShape="1">
              <a:blip r:embed="rId8"/>
              <a:srcRect l="49489" r="45818"/>
              <a:stretch/>
            </p:blipFill>
            <p:spPr>
              <a:xfrm rot="5400000">
                <a:off x="4465789" y="4239917"/>
                <a:ext cx="186158" cy="195956"/>
              </a:xfrm>
              <a:prstGeom prst="rect">
                <a:avLst/>
              </a:prstGeom>
            </p:spPr>
          </p:pic>
          <p:pic>
            <p:nvPicPr>
              <p:cNvPr id="25" name="Image 24"/>
              <p:cNvPicPr>
                <a:picLocks noChangeAspect="1"/>
              </p:cNvPicPr>
              <p:nvPr/>
            </p:nvPicPr>
            <p:blipFill rotWithShape="1">
              <a:blip r:embed="rId8"/>
              <a:srcRect l="49489" r="45818"/>
              <a:stretch/>
            </p:blipFill>
            <p:spPr>
              <a:xfrm rot="5400000">
                <a:off x="8081761" y="1657559"/>
                <a:ext cx="186158" cy="195956"/>
              </a:xfrm>
              <a:prstGeom prst="rect">
                <a:avLst/>
              </a:prstGeom>
            </p:spPr>
          </p:pic>
          <p:pic>
            <p:nvPicPr>
              <p:cNvPr id="26" name="Image 25"/>
              <p:cNvPicPr>
                <a:picLocks noChangeAspect="1"/>
              </p:cNvPicPr>
              <p:nvPr/>
            </p:nvPicPr>
            <p:blipFill rotWithShape="1">
              <a:blip r:embed="rId8"/>
              <a:srcRect l="49489" r="45818"/>
              <a:stretch/>
            </p:blipFill>
            <p:spPr>
              <a:xfrm rot="5400000">
                <a:off x="8352987" y="2642412"/>
                <a:ext cx="186158" cy="230915"/>
              </a:xfrm>
              <a:prstGeom prst="rect">
                <a:avLst/>
              </a:prstGeom>
            </p:spPr>
          </p:pic>
          <p:pic>
            <p:nvPicPr>
              <p:cNvPr id="27" name="Image 26"/>
              <p:cNvPicPr>
                <a:picLocks noChangeAspect="1"/>
              </p:cNvPicPr>
              <p:nvPr/>
            </p:nvPicPr>
            <p:blipFill rotWithShape="1">
              <a:blip r:embed="rId8"/>
              <a:srcRect l="49489" r="45818"/>
              <a:stretch/>
            </p:blipFill>
            <p:spPr>
              <a:xfrm rot="5400000">
                <a:off x="8408435" y="3466352"/>
                <a:ext cx="186158" cy="235484"/>
              </a:xfrm>
              <a:prstGeom prst="rect">
                <a:avLst/>
              </a:prstGeom>
            </p:spPr>
          </p:pic>
          <p:pic>
            <p:nvPicPr>
              <p:cNvPr id="28" name="Image 27"/>
              <p:cNvPicPr>
                <a:picLocks noChangeAspect="1"/>
              </p:cNvPicPr>
              <p:nvPr/>
            </p:nvPicPr>
            <p:blipFill rotWithShape="1">
              <a:blip r:embed="rId8"/>
              <a:srcRect l="49489" r="45818"/>
              <a:stretch/>
            </p:blipFill>
            <p:spPr>
              <a:xfrm rot="5400000">
                <a:off x="8850487" y="4251097"/>
                <a:ext cx="186158" cy="195956"/>
              </a:xfrm>
              <a:prstGeom prst="rect">
                <a:avLst/>
              </a:prstGeom>
            </p:spPr>
          </p:pic>
        </p:grpSp>
      </p:grpSp>
      <p:grpSp>
        <p:nvGrpSpPr>
          <p:cNvPr id="5" name="Groupe 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6" name="Rectangle 5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7" name="Image 9" descr="Gatineau_logo_Blanc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Espace réservé du numéro de diapositive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41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4" name="Connecteur droit 13"/>
          <p:cNvCxnSpPr/>
          <p:nvPr>
            <p:custDataLst>
              <p:tags r:id="rId4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re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720000" y="539999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VOLET 3 – Terrains sportifs extérieurs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Portrait</a:t>
            </a:r>
            <a:endParaRPr lang="fr-CA" sz="1800" b="0" dirty="0">
              <a:solidFill>
                <a:srgbClr val="74B6A7"/>
              </a:solidFill>
            </a:endParaRPr>
          </a:p>
        </p:txBody>
      </p:sp>
      <p:pic>
        <p:nvPicPr>
          <p:cNvPr id="29" name="Image 28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6"/>
          <a:stretch/>
        </p:blipFill>
        <p:spPr>
          <a:xfrm rot="5400000">
            <a:off x="100558" y="641519"/>
            <a:ext cx="544105" cy="57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3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2212235" y="1558834"/>
            <a:ext cx="6503412" cy="3167442"/>
          </a:xfrm>
        </p:spPr>
        <p:txBody>
          <a:bodyPr lIns="0" tIns="0" rIns="0" bIns="0"/>
          <a:lstStyle/>
          <a:p>
            <a:pPr marL="270000" indent="-270000">
              <a:spcAft>
                <a:spcPts val="600"/>
              </a:spcAft>
              <a:buClr>
                <a:schemeClr val="accent3"/>
              </a:buClr>
            </a:pPr>
            <a:r>
              <a:rPr lang="fr-CA" sz="1600" dirty="0" smtClean="0">
                <a:latin typeface="Montserrat" panose="020B0604020202020204" charset="0"/>
              </a:rPr>
              <a:t>Terrains de soccer et de football :</a:t>
            </a:r>
          </a:p>
          <a:p>
            <a:pPr marL="450000" lvl="1" indent="-180975">
              <a:spcBef>
                <a:spcPts val="0"/>
              </a:spcBef>
              <a:spcAft>
                <a:spcPts val="600"/>
              </a:spcAft>
            </a:pPr>
            <a:r>
              <a:rPr lang="fr-CA" sz="1300" dirty="0" smtClean="0">
                <a:latin typeface="Montserrat" panose="020B0604020202020204" charset="0"/>
              </a:rPr>
              <a:t>Bonne desserte </a:t>
            </a:r>
            <a:r>
              <a:rPr lang="fr-CA" sz="1100" dirty="0" smtClean="0">
                <a:latin typeface="Montserrat" panose="020B0604020202020204" charset="0"/>
              </a:rPr>
              <a:t>(terrains synthétiques et naturels)</a:t>
            </a:r>
          </a:p>
          <a:p>
            <a:pPr marL="450000" lvl="1" indent="-180975">
              <a:spcBef>
                <a:spcPts val="0"/>
              </a:spcBef>
              <a:spcAft>
                <a:spcPts val="1800"/>
              </a:spcAft>
            </a:pPr>
            <a:r>
              <a:rPr lang="fr-CA" sz="1300" dirty="0" smtClean="0">
                <a:latin typeface="Montserrat" panose="020B0604020202020204" charset="0"/>
              </a:rPr>
              <a:t>Peu de sites permettent l’accueil d’événements sportifs </a:t>
            </a:r>
            <a:r>
              <a:rPr lang="fr-CA" sz="1300" dirty="0">
                <a:latin typeface="Montserrat" panose="020B0604020202020204" charset="0"/>
              </a:rPr>
              <a:t/>
            </a:r>
            <a:br>
              <a:rPr lang="fr-CA" sz="1300" dirty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(multiples terrains au sein d’un pôle)</a:t>
            </a:r>
          </a:p>
          <a:p>
            <a:pPr marL="270000" indent="-270000">
              <a:spcAft>
                <a:spcPts val="600"/>
              </a:spcAft>
              <a:buClr>
                <a:schemeClr val="accent3"/>
              </a:buClr>
            </a:pPr>
            <a:r>
              <a:rPr lang="fr-CA" sz="1600" dirty="0" smtClean="0">
                <a:latin typeface="Montserrat" panose="020B0604020202020204" charset="0"/>
              </a:rPr>
              <a:t>Terrains de sports de balle :</a:t>
            </a:r>
          </a:p>
          <a:p>
            <a:pPr marL="450000" lvl="1" indent="-180975">
              <a:spcBef>
                <a:spcPts val="0"/>
              </a:spcBef>
              <a:spcAft>
                <a:spcPts val="600"/>
              </a:spcAft>
            </a:pPr>
            <a:r>
              <a:rPr lang="fr-CA" sz="1300" dirty="0" smtClean="0">
                <a:latin typeface="Montserrat" panose="020B0604020202020204" charset="0"/>
              </a:rPr>
              <a:t>Peu de sites proposent un regroupement de plusieurs terrains permettant l’accueil d’événements sportifs</a:t>
            </a:r>
          </a:p>
          <a:p>
            <a:pPr marL="450000" lvl="1" indent="-180975">
              <a:spcBef>
                <a:spcPts val="0"/>
              </a:spcBef>
            </a:pPr>
            <a:r>
              <a:rPr lang="fr-CA" sz="1300" dirty="0" smtClean="0">
                <a:latin typeface="Montserrat" panose="020B0604020202020204" charset="0"/>
              </a:rPr>
              <a:t>Le parc Sanscartier requiert une relocalisation prioritaire, </a:t>
            </a:r>
            <a:br>
              <a:rPr lang="fr-CA" sz="1300" dirty="0" smtClean="0">
                <a:latin typeface="Montserrat" panose="020B0604020202020204" charset="0"/>
              </a:rPr>
            </a:br>
            <a:r>
              <a:rPr lang="fr-CA" sz="1300" dirty="0" smtClean="0">
                <a:latin typeface="Montserrat" panose="020B0604020202020204" charset="0"/>
              </a:rPr>
              <a:t>considérant qu’il fait maintenant partie de la zone inondable</a:t>
            </a:r>
            <a:endParaRPr lang="fr-CA" sz="1300" dirty="0">
              <a:latin typeface="Montserrat" panose="020B0604020202020204" charset="0"/>
            </a:endParaRPr>
          </a:p>
        </p:txBody>
      </p:sp>
      <p:grpSp>
        <p:nvGrpSpPr>
          <p:cNvPr id="6" name="Groupe 5"/>
          <p:cNvGrpSpPr/>
          <p:nvPr>
            <p:custDataLst>
              <p:tags r:id="rId2"/>
            </p:custDataLst>
          </p:nvPr>
        </p:nvGrpSpPr>
        <p:grpSpPr>
          <a:xfrm>
            <a:off x="354079" y="1979861"/>
            <a:ext cx="1473618" cy="1554915"/>
            <a:chOff x="5883220" y="-1651758"/>
            <a:chExt cx="2701567" cy="2701567"/>
          </a:xfrm>
        </p:grpSpPr>
        <p:sp>
          <p:nvSpPr>
            <p:cNvPr id="7" name="Oval 4"/>
            <p:cNvSpPr/>
            <p:nvPr/>
          </p:nvSpPr>
          <p:spPr>
            <a:xfrm>
              <a:off x="6039355" y="-1495623"/>
              <a:ext cx="2389297" cy="2389297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  <a:prstDash val="dash"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 5"/>
            <p:cNvSpPr/>
            <p:nvPr/>
          </p:nvSpPr>
          <p:spPr>
            <a:xfrm>
              <a:off x="5883220" y="-1651758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N1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Freeform 6"/>
            <p:cNvSpPr/>
            <p:nvPr/>
          </p:nvSpPr>
          <p:spPr>
            <a:xfrm>
              <a:off x="7437548" y="-1651758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N2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Freeform 7"/>
            <p:cNvSpPr/>
            <p:nvPr/>
          </p:nvSpPr>
          <p:spPr>
            <a:xfrm>
              <a:off x="5883220" y="-97430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N4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Freeform 8"/>
            <p:cNvSpPr/>
            <p:nvPr/>
          </p:nvSpPr>
          <p:spPr>
            <a:xfrm>
              <a:off x="7437548" y="-97430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N3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e 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13" name="Rectangle 12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14" name="Image 9" descr="Gatineau_logo_Blanc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itr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720000" y="539999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VOLET 3 – Terrains sportifs extérieurs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Diagnostic</a:t>
            </a:r>
            <a:endParaRPr lang="fr-CA" sz="1800" dirty="0">
              <a:solidFill>
                <a:srgbClr val="74B6A7"/>
              </a:solidFill>
            </a:endParaRPr>
          </a:p>
        </p:txBody>
      </p:sp>
      <p:sp>
        <p:nvSpPr>
          <p:cNvPr id="16" name="Espace réservé du numéro de diapositive 3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42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7" name="Connecteur droit 16"/>
          <p:cNvCxnSpPr/>
          <p:nvPr>
            <p:custDataLst>
              <p:tags r:id="rId6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6"/>
          <a:stretch/>
        </p:blipFill>
        <p:spPr>
          <a:xfrm rot="5400000">
            <a:off x="100558" y="641519"/>
            <a:ext cx="544105" cy="576803"/>
          </a:xfrm>
          <a:prstGeom prst="rect">
            <a:avLst/>
          </a:prstGeom>
        </p:spPr>
      </p:pic>
      <p:sp>
        <p:nvSpPr>
          <p:cNvPr id="21" name="ZoneTexte 20"/>
          <p:cNvSpPr txBox="1"/>
          <p:nvPr>
            <p:custDataLst>
              <p:tags r:id="rId8"/>
            </p:custDataLst>
          </p:nvPr>
        </p:nvSpPr>
        <p:spPr>
          <a:xfrm>
            <a:off x="643255" y="4704870"/>
            <a:ext cx="7918268" cy="26161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85725" indent="-85725" algn="just">
              <a:tabLst>
                <a:tab pos="85725" algn="l"/>
              </a:tabLst>
            </a:pPr>
            <a:r>
              <a:rPr lang="fr-CA" sz="1100" dirty="0" smtClean="0">
                <a:solidFill>
                  <a:schemeClr val="accent2"/>
                </a:solidFill>
              </a:rPr>
              <a:t>*	Régime transitoire de gestion des zones inondables, des rives et du littoral</a:t>
            </a:r>
            <a:endParaRPr lang="fr-CA" sz="11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85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805103" y="1565910"/>
            <a:ext cx="7929594" cy="3143650"/>
          </a:xfrm>
        </p:spPr>
        <p:txBody>
          <a:bodyPr lIns="0" tIns="0" rIns="0" bIns="0">
            <a:normAutofit/>
          </a:bodyPr>
          <a:lstStyle/>
          <a:p>
            <a:pPr marL="270000" indent="-270000">
              <a:spcAft>
                <a:spcPts val="600"/>
              </a:spcAft>
              <a:buClr>
                <a:schemeClr val="accent3"/>
              </a:buClr>
            </a:pPr>
            <a:r>
              <a:rPr lang="fr-CA" sz="1600" dirty="0" smtClean="0">
                <a:latin typeface="Montserrat" panose="020B0604020202020204" charset="0"/>
              </a:rPr>
              <a:t>Terrains de tennis et de </a:t>
            </a:r>
            <a:r>
              <a:rPr lang="fr-CA" sz="1600" dirty="0" err="1" smtClean="0">
                <a:latin typeface="Montserrat" panose="020B0604020202020204" charset="0"/>
              </a:rPr>
              <a:t>pickleball</a:t>
            </a:r>
            <a:r>
              <a:rPr lang="fr-CA" sz="1600" dirty="0" smtClean="0">
                <a:latin typeface="Montserrat" panose="020B0604020202020204" charset="0"/>
              </a:rPr>
              <a:t> : </a:t>
            </a:r>
          </a:p>
          <a:p>
            <a:pPr marL="450000" lvl="1" indent="-180975">
              <a:spcBef>
                <a:spcPts val="0"/>
              </a:spcBef>
              <a:spcAft>
                <a:spcPts val="600"/>
              </a:spcAft>
            </a:pPr>
            <a:r>
              <a:rPr lang="fr-CA" sz="1300" dirty="0">
                <a:latin typeface="Montserrat" panose="020B0604020202020204" charset="0"/>
              </a:rPr>
              <a:t>Déficit de terrains de tennis et de </a:t>
            </a:r>
            <a:r>
              <a:rPr lang="fr-CA" sz="1300" dirty="0" err="1">
                <a:latin typeface="Montserrat" panose="020B0604020202020204" charset="0"/>
              </a:rPr>
              <a:t>pickleball</a:t>
            </a:r>
            <a:r>
              <a:rPr lang="fr-CA" sz="1300" dirty="0">
                <a:latin typeface="Montserrat" panose="020B0604020202020204" charset="0"/>
              </a:rPr>
              <a:t> dans le secteur Aylmer, </a:t>
            </a:r>
            <a:br>
              <a:rPr lang="fr-CA" sz="1300" dirty="0">
                <a:latin typeface="Montserrat" panose="020B0604020202020204" charset="0"/>
              </a:rPr>
            </a:br>
            <a:r>
              <a:rPr lang="fr-CA" sz="1300" dirty="0">
                <a:latin typeface="Montserrat" panose="020B0604020202020204" charset="0"/>
              </a:rPr>
              <a:t>considérant la croissance démographique</a:t>
            </a:r>
          </a:p>
          <a:p>
            <a:pPr marL="450000" lvl="1" indent="-180975">
              <a:spcBef>
                <a:spcPts val="0"/>
              </a:spcBef>
              <a:spcAft>
                <a:spcPts val="600"/>
              </a:spcAft>
            </a:pPr>
            <a:r>
              <a:rPr lang="fr-CA" sz="1300" dirty="0">
                <a:latin typeface="Montserrat" panose="020B0604020202020204" charset="0"/>
              </a:rPr>
              <a:t>Malgré le fait que le site de l’île est identifié comme un site d’excellence, </a:t>
            </a:r>
            <a:br>
              <a:rPr lang="fr-CA" sz="1300" dirty="0">
                <a:latin typeface="Montserrat" panose="020B0604020202020204" charset="0"/>
              </a:rPr>
            </a:br>
            <a:r>
              <a:rPr lang="fr-CA" sz="1300" dirty="0">
                <a:latin typeface="Montserrat" panose="020B0604020202020204" charset="0"/>
              </a:rPr>
              <a:t>certains équipements et aménagements sont manquants </a:t>
            </a:r>
            <a:br>
              <a:rPr lang="fr-CA" sz="1300" dirty="0">
                <a:latin typeface="Montserrat" panose="020B0604020202020204" charset="0"/>
              </a:rPr>
            </a:br>
            <a:r>
              <a:rPr lang="fr-CA" sz="1300" dirty="0">
                <a:latin typeface="Montserrat" panose="020B0604020202020204" charset="0"/>
              </a:rPr>
              <a:t>pour permettre l’accueil d’événements d’envergure de sports de raquette</a:t>
            </a:r>
          </a:p>
          <a:p>
            <a:pPr marL="450000" lvl="1" indent="-180975">
              <a:spcBef>
                <a:spcPts val="0"/>
              </a:spcBef>
            </a:pPr>
            <a:r>
              <a:rPr lang="fr-CA" sz="1300" dirty="0">
                <a:latin typeface="Montserrat" panose="020B0604020202020204" charset="0"/>
              </a:rPr>
              <a:t>Données insuffisantes pour déterminer les niveaux de pratique </a:t>
            </a:r>
            <a:br>
              <a:rPr lang="fr-CA" sz="1300" dirty="0">
                <a:latin typeface="Montserrat" panose="020B0604020202020204" charset="0"/>
              </a:rPr>
            </a:br>
            <a:r>
              <a:rPr lang="fr-CA" sz="1300" dirty="0">
                <a:latin typeface="Montserrat" panose="020B0604020202020204" charset="0"/>
              </a:rPr>
              <a:t>du </a:t>
            </a:r>
            <a:r>
              <a:rPr lang="fr-CA" sz="1300" dirty="0" err="1">
                <a:latin typeface="Montserrat" panose="020B0604020202020204" charset="0"/>
              </a:rPr>
              <a:t>pickleball</a:t>
            </a:r>
            <a:r>
              <a:rPr lang="fr-CA" sz="1300" dirty="0">
                <a:latin typeface="Montserrat" panose="020B0604020202020204" charset="0"/>
              </a:rPr>
              <a:t> sur le territoire et, conséquemment, arrimer les </a:t>
            </a:r>
            <a:r>
              <a:rPr lang="fr-CA" sz="1300" dirty="0" smtClean="0">
                <a:latin typeface="Montserrat" panose="020B0604020202020204" charset="0"/>
              </a:rPr>
              <a:t>niveaux </a:t>
            </a:r>
            <a:r>
              <a:rPr lang="fr-CA" sz="1300" dirty="0">
                <a:latin typeface="Montserrat" panose="020B0604020202020204" charset="0"/>
              </a:rPr>
              <a:t>de services</a:t>
            </a:r>
          </a:p>
        </p:txBody>
      </p:sp>
      <p:grpSp>
        <p:nvGrpSpPr>
          <p:cNvPr id="6" name="Groupe 5"/>
          <p:cNvGrpSpPr/>
          <p:nvPr>
            <p:custDataLst>
              <p:tags r:id="rId2"/>
            </p:custDataLst>
          </p:nvPr>
        </p:nvGrpSpPr>
        <p:grpSpPr>
          <a:xfrm>
            <a:off x="7515225" y="3543301"/>
            <a:ext cx="1170395" cy="1173336"/>
            <a:chOff x="5883220" y="-1651758"/>
            <a:chExt cx="2701567" cy="2701567"/>
          </a:xfrm>
        </p:grpSpPr>
        <p:sp>
          <p:nvSpPr>
            <p:cNvPr id="7" name="Oval 4"/>
            <p:cNvSpPr/>
            <p:nvPr/>
          </p:nvSpPr>
          <p:spPr>
            <a:xfrm>
              <a:off x="6039355" y="-1495623"/>
              <a:ext cx="2389297" cy="2389297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  <a:prstDash val="dash"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 5"/>
            <p:cNvSpPr/>
            <p:nvPr/>
          </p:nvSpPr>
          <p:spPr>
            <a:xfrm>
              <a:off x="5883220" y="-1651758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N1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Freeform 6"/>
            <p:cNvSpPr/>
            <p:nvPr/>
          </p:nvSpPr>
          <p:spPr>
            <a:xfrm>
              <a:off x="7437548" y="-1651758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N2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Freeform 7"/>
            <p:cNvSpPr/>
            <p:nvPr/>
          </p:nvSpPr>
          <p:spPr>
            <a:xfrm>
              <a:off x="5883220" y="-97430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N4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Freeform 8"/>
            <p:cNvSpPr/>
            <p:nvPr/>
          </p:nvSpPr>
          <p:spPr>
            <a:xfrm>
              <a:off x="7437548" y="-97430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N3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Titre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720000" y="539999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VOLET 3 – Terrains sportifs extérieurs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Diagnostic  </a:t>
            </a:r>
            <a:r>
              <a:rPr lang="fr-CA" sz="1200" dirty="0" smtClean="0">
                <a:solidFill>
                  <a:srgbClr val="74B6A7"/>
                </a:solidFill>
              </a:rPr>
              <a:t>(suite)</a:t>
            </a:r>
            <a:endParaRPr lang="fr-CA" sz="1200" b="0" dirty="0">
              <a:solidFill>
                <a:srgbClr val="74B6A7"/>
              </a:solidFill>
            </a:endParaRPr>
          </a:p>
        </p:txBody>
      </p:sp>
      <p:grpSp>
        <p:nvGrpSpPr>
          <p:cNvPr id="16" name="Groupe 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17" name="Rectangle 16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18" name="Image 9" descr="Gatineau_logo_Blanc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Espace réservé du numéro de diapositive 3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43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9" name="Connecteur droit 18"/>
          <p:cNvCxnSpPr/>
          <p:nvPr>
            <p:custDataLst>
              <p:tags r:id="rId6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 20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6"/>
          <a:stretch/>
        </p:blipFill>
        <p:spPr>
          <a:xfrm rot="5400000">
            <a:off x="100558" y="641519"/>
            <a:ext cx="544105" cy="57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0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2209800" y="1554480"/>
            <a:ext cx="6791325" cy="3589020"/>
          </a:xfrm>
        </p:spPr>
        <p:txBody>
          <a:bodyPr lIns="0" tIns="0" rIns="0" bIns="0"/>
          <a:lstStyle/>
          <a:p>
            <a:pPr marL="270000" indent="-270000">
              <a:spcAft>
                <a:spcPts val="600"/>
              </a:spcAft>
              <a:buClr>
                <a:schemeClr val="accent3"/>
              </a:buClr>
            </a:pPr>
            <a:r>
              <a:rPr lang="fr-CA" sz="1600" dirty="0" smtClean="0">
                <a:latin typeface="Montserrat" panose="020B0604020202020204" charset="0"/>
              </a:rPr>
              <a:t>Parcs de planche à roulettes :</a:t>
            </a:r>
          </a:p>
          <a:p>
            <a:pPr marL="450000" lvl="1" indent="-180975">
              <a:spcBef>
                <a:spcPts val="0"/>
              </a:spcBef>
              <a:spcAft>
                <a:spcPts val="600"/>
              </a:spcAft>
              <a:tabLst>
                <a:tab pos="447675" algn="l"/>
              </a:tabLst>
            </a:pPr>
            <a:r>
              <a:rPr lang="fr-CA" sz="1300" dirty="0">
                <a:latin typeface="Montserrat" panose="020B0604020202020204" charset="0"/>
              </a:rPr>
              <a:t>Aucun parc de </a:t>
            </a:r>
            <a:r>
              <a:rPr lang="fr-CA" sz="1300" dirty="0" smtClean="0">
                <a:latin typeface="Montserrat" panose="020B0604020202020204" charset="0"/>
              </a:rPr>
              <a:t>planche </a:t>
            </a:r>
            <a:r>
              <a:rPr lang="fr-CA" sz="1300" dirty="0">
                <a:latin typeface="Montserrat" panose="020B0604020202020204" charset="0"/>
              </a:rPr>
              <a:t>à roulettes intérieur </a:t>
            </a:r>
            <a:r>
              <a:rPr lang="fr-CA" sz="1100" dirty="0">
                <a:latin typeface="Montserrat" panose="020B0604020202020204" charset="0"/>
              </a:rPr>
              <a:t>(privé, public ou scolaire)</a:t>
            </a:r>
          </a:p>
          <a:p>
            <a:pPr marL="450000" lvl="1" indent="-180975">
              <a:spcBef>
                <a:spcPts val="0"/>
              </a:spcBef>
              <a:spcAft>
                <a:spcPts val="600"/>
              </a:spcAft>
              <a:tabLst>
                <a:tab pos="447675" algn="l"/>
              </a:tabLst>
            </a:pPr>
            <a:r>
              <a:rPr lang="fr-CA" sz="1300" dirty="0">
                <a:latin typeface="Montserrat" panose="020B0604020202020204" charset="0"/>
              </a:rPr>
              <a:t>Déficit de pôles sportifs de </a:t>
            </a:r>
            <a:r>
              <a:rPr lang="fr-CA" sz="1300" dirty="0" smtClean="0">
                <a:latin typeface="Montserrat" panose="020B0604020202020204" charset="0"/>
              </a:rPr>
              <a:t>planches </a:t>
            </a:r>
            <a:r>
              <a:rPr lang="fr-CA" sz="1300" dirty="0">
                <a:latin typeface="Montserrat" panose="020B0604020202020204" charset="0"/>
              </a:rPr>
              <a:t>à roulettes de n</a:t>
            </a:r>
            <a:r>
              <a:rPr lang="fr-CA" sz="1300" dirty="0" smtClean="0">
                <a:latin typeface="Montserrat" panose="020B0604020202020204" charset="0"/>
              </a:rPr>
              <a:t>iveau </a:t>
            </a:r>
            <a:r>
              <a:rPr lang="fr-CA" sz="1300" dirty="0">
                <a:latin typeface="Montserrat" panose="020B0604020202020204" charset="0"/>
              </a:rPr>
              <a:t>3 et 4, </a:t>
            </a:r>
            <a:br>
              <a:rPr lang="fr-CA" sz="1300" dirty="0">
                <a:latin typeface="Montserrat" panose="020B0604020202020204" charset="0"/>
              </a:rPr>
            </a:br>
            <a:r>
              <a:rPr lang="fr-CA" sz="1300" dirty="0">
                <a:latin typeface="Montserrat" panose="020B0604020202020204" charset="0"/>
              </a:rPr>
              <a:t>permettant l’accueil d’événements et le déploiement d’une programmation facilitant la cohabitation de tous les usagers</a:t>
            </a:r>
          </a:p>
          <a:p>
            <a:pPr marL="450000" lvl="1" indent="-180975">
              <a:spcBef>
                <a:spcPts val="0"/>
              </a:spcBef>
              <a:spcAft>
                <a:spcPts val="600"/>
              </a:spcAft>
              <a:tabLst>
                <a:tab pos="447675" algn="l"/>
              </a:tabLst>
            </a:pPr>
            <a:r>
              <a:rPr lang="fr-CA" sz="1300" dirty="0" smtClean="0">
                <a:latin typeface="Montserrat" panose="020B0604020202020204" charset="0"/>
              </a:rPr>
              <a:t>Bonne collaboration entre la Ville et Skateboard Gatineau </a:t>
            </a:r>
            <a:br>
              <a:rPr lang="fr-CA" sz="1300" dirty="0" smtClean="0">
                <a:latin typeface="Montserrat" panose="020B0604020202020204" charset="0"/>
              </a:rPr>
            </a:br>
            <a:r>
              <a:rPr lang="fr-CA" sz="1300" dirty="0" smtClean="0">
                <a:latin typeface="Montserrat" panose="020B0604020202020204" charset="0"/>
              </a:rPr>
              <a:t>pour l’entretien, l’aménagement et la construction des équipements</a:t>
            </a:r>
          </a:p>
          <a:p>
            <a:pPr marL="270000" indent="-270000">
              <a:spcAft>
                <a:spcPts val="600"/>
              </a:spcAft>
              <a:buClr>
                <a:schemeClr val="accent3"/>
              </a:buClr>
            </a:pPr>
            <a:r>
              <a:rPr lang="fr-CA" sz="1600" dirty="0" smtClean="0">
                <a:latin typeface="Montserrat" panose="020B0604020202020204" charset="0"/>
              </a:rPr>
              <a:t>Terrains de basketball extérieurs :</a:t>
            </a:r>
          </a:p>
          <a:p>
            <a:pPr marL="450000" lvl="1" indent="-180975">
              <a:spcBef>
                <a:spcPts val="0"/>
              </a:spcBef>
              <a:spcAft>
                <a:spcPts val="600"/>
              </a:spcAft>
            </a:pPr>
            <a:r>
              <a:rPr lang="fr-CA" sz="1300" dirty="0" smtClean="0">
                <a:latin typeface="Montserrat" panose="020B0604020202020204" charset="0"/>
              </a:rPr>
              <a:t>Niveau de pratique récréatif</a:t>
            </a:r>
          </a:p>
          <a:p>
            <a:pPr marL="450000" lvl="1" indent="-180975">
              <a:spcBef>
                <a:spcPts val="0"/>
              </a:spcBef>
            </a:pPr>
            <a:r>
              <a:rPr lang="fr-CA" sz="1300" dirty="0" smtClean="0">
                <a:latin typeface="Montserrat" panose="020B0604020202020204" charset="0"/>
              </a:rPr>
              <a:t>Un seul entretien annuel, soit à l’ouverture des terrains</a:t>
            </a:r>
          </a:p>
        </p:txBody>
      </p:sp>
      <p:grpSp>
        <p:nvGrpSpPr>
          <p:cNvPr id="12" name="Groupe 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13" name="Rectangle 12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14" name="Image 9" descr="Gatineau_logo_Blanc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itre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720000" y="539999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VOLET 3 – Terrains sportifs extérieurs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Diagnostic  </a:t>
            </a:r>
            <a:r>
              <a:rPr lang="fr-CA" sz="1200" dirty="0" smtClean="0">
                <a:solidFill>
                  <a:srgbClr val="74B6A7"/>
                </a:solidFill>
              </a:rPr>
              <a:t>(suite)</a:t>
            </a:r>
            <a:endParaRPr lang="fr-CA" sz="1200" b="0" dirty="0">
              <a:solidFill>
                <a:srgbClr val="74B6A7"/>
              </a:solidFill>
            </a:endParaRPr>
          </a:p>
        </p:txBody>
      </p:sp>
      <p:grpSp>
        <p:nvGrpSpPr>
          <p:cNvPr id="31" name="Groupe 30"/>
          <p:cNvGrpSpPr/>
          <p:nvPr>
            <p:custDataLst>
              <p:tags r:id="rId4"/>
            </p:custDataLst>
          </p:nvPr>
        </p:nvGrpSpPr>
        <p:grpSpPr>
          <a:xfrm>
            <a:off x="354079" y="1979861"/>
            <a:ext cx="1473618" cy="1554915"/>
            <a:chOff x="5883220" y="-1651758"/>
            <a:chExt cx="2701567" cy="2701567"/>
          </a:xfrm>
        </p:grpSpPr>
        <p:sp>
          <p:nvSpPr>
            <p:cNvPr id="32" name="Oval 4"/>
            <p:cNvSpPr/>
            <p:nvPr/>
          </p:nvSpPr>
          <p:spPr>
            <a:xfrm>
              <a:off x="6039355" y="-1495623"/>
              <a:ext cx="2389297" cy="2389297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  <a:prstDash val="dash"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Freeform 5"/>
            <p:cNvSpPr/>
            <p:nvPr/>
          </p:nvSpPr>
          <p:spPr>
            <a:xfrm>
              <a:off x="5883220" y="-1651758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N1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4" name="Freeform 6"/>
            <p:cNvSpPr/>
            <p:nvPr/>
          </p:nvSpPr>
          <p:spPr>
            <a:xfrm>
              <a:off x="7437548" y="-1651758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N2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5" name="Freeform 7"/>
            <p:cNvSpPr/>
            <p:nvPr/>
          </p:nvSpPr>
          <p:spPr>
            <a:xfrm>
              <a:off x="5883220" y="-97430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N4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6" name="Freeform 8"/>
            <p:cNvSpPr/>
            <p:nvPr/>
          </p:nvSpPr>
          <p:spPr>
            <a:xfrm>
              <a:off x="7437548" y="-97430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N3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Espace réservé du numéro de diapositive 3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44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6" name="Connecteur droit 15"/>
          <p:cNvCxnSpPr/>
          <p:nvPr>
            <p:custDataLst>
              <p:tags r:id="rId6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6"/>
          <a:stretch/>
        </p:blipFill>
        <p:spPr>
          <a:xfrm rot="5400000">
            <a:off x="100558" y="641519"/>
            <a:ext cx="544105" cy="57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0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2211795" y="1556067"/>
            <a:ext cx="6522902" cy="3167442"/>
          </a:xfrm>
        </p:spPr>
        <p:txBody>
          <a:bodyPr lIns="0" tIns="0" rIns="0" bIns="0">
            <a:noAutofit/>
          </a:bodyPr>
          <a:lstStyle/>
          <a:p>
            <a:pPr marL="270000" indent="-270000">
              <a:spcAft>
                <a:spcPts val="600"/>
              </a:spcAft>
              <a:buClr>
                <a:schemeClr val="accent3"/>
              </a:buClr>
            </a:pPr>
            <a:r>
              <a:rPr lang="fr-CA" sz="1600" dirty="0" smtClean="0">
                <a:latin typeface="Montserrat" panose="020B0604020202020204" charset="0"/>
              </a:rPr>
              <a:t>Terrains de volleyball extérieurs :</a:t>
            </a:r>
          </a:p>
          <a:p>
            <a:pPr marL="450000" lvl="1" indent="-180975">
              <a:spcBef>
                <a:spcPts val="0"/>
              </a:spcBef>
              <a:spcAft>
                <a:spcPts val="600"/>
              </a:spcAft>
            </a:pPr>
            <a:r>
              <a:rPr lang="fr-CA" sz="1300" dirty="0" smtClean="0">
                <a:latin typeface="Montserrat" panose="020B0604020202020204" charset="0"/>
              </a:rPr>
              <a:t>Niveau de pratique récréatif, par une clientèle adulte</a:t>
            </a:r>
          </a:p>
          <a:p>
            <a:pPr marL="450000" lvl="1" indent="-180975">
              <a:spcBef>
                <a:spcPts val="0"/>
              </a:spcBef>
              <a:spcAft>
                <a:spcPts val="600"/>
              </a:spcAft>
            </a:pPr>
            <a:r>
              <a:rPr lang="fr-CA" sz="1300" dirty="0" smtClean="0">
                <a:latin typeface="Montserrat" panose="020B0604020202020204" charset="0"/>
              </a:rPr>
              <a:t>Absence de terrains à la plage du parc des Cèdres, </a:t>
            </a:r>
            <a:r>
              <a:rPr lang="fr-CA" sz="1300" dirty="0">
                <a:latin typeface="Montserrat" panose="020B0604020202020204" charset="0"/>
              </a:rPr>
              <a:t/>
            </a:r>
            <a:br>
              <a:rPr lang="fr-CA" sz="1300" dirty="0">
                <a:latin typeface="Montserrat" panose="020B0604020202020204" charset="0"/>
              </a:rPr>
            </a:br>
            <a:r>
              <a:rPr lang="fr-CA" sz="1300" dirty="0" smtClean="0">
                <a:latin typeface="Montserrat" panose="020B0604020202020204" charset="0"/>
              </a:rPr>
              <a:t>qui demeure un endroit privilégié pour la pratique </a:t>
            </a:r>
            <a:endParaRPr lang="fr-CA" sz="1300" dirty="0">
              <a:latin typeface="Montserrat" panose="020B0604020202020204" charset="0"/>
            </a:endParaRPr>
          </a:p>
          <a:p>
            <a:pPr marL="449263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fr-CA" sz="1300" dirty="0" smtClean="0">
                <a:latin typeface="Montserrat" panose="020B0604020202020204" charset="0"/>
              </a:rPr>
              <a:t>Les participants aménagent des terrains de façon éphémère</a:t>
            </a:r>
          </a:p>
          <a:p>
            <a:pPr marL="450000" lvl="1" indent="-180975">
              <a:spcBef>
                <a:spcPts val="0"/>
              </a:spcBef>
              <a:spcAft>
                <a:spcPts val="1800"/>
              </a:spcAft>
            </a:pPr>
            <a:r>
              <a:rPr lang="fr-CA" sz="1300" dirty="0">
                <a:latin typeface="Montserrat" panose="020B0604020202020204" charset="0"/>
              </a:rPr>
              <a:t>Un seul entretien annuel, soit à l’ouverture des </a:t>
            </a:r>
            <a:r>
              <a:rPr lang="fr-CA" sz="1300" dirty="0" smtClean="0">
                <a:latin typeface="Montserrat" panose="020B0604020202020204" charset="0"/>
              </a:rPr>
              <a:t>terrains</a:t>
            </a:r>
          </a:p>
          <a:p>
            <a:pPr marL="270000" indent="-270000">
              <a:spcAft>
                <a:spcPts val="600"/>
              </a:spcAft>
              <a:buClr>
                <a:schemeClr val="accent3"/>
              </a:buClr>
            </a:pPr>
            <a:r>
              <a:rPr lang="fr-CA" sz="1600" dirty="0" smtClean="0">
                <a:latin typeface="Montserrat" panose="020B0604020202020204" charset="0"/>
              </a:rPr>
              <a:t>Terrains de pétanque et de fer à cheval :</a:t>
            </a:r>
          </a:p>
          <a:p>
            <a:pPr marL="450000" lvl="1" indent="-180975">
              <a:spcBef>
                <a:spcPts val="0"/>
              </a:spcBef>
              <a:spcAft>
                <a:spcPts val="600"/>
              </a:spcAft>
            </a:pPr>
            <a:r>
              <a:rPr lang="fr-CA" sz="1300" dirty="0" smtClean="0">
                <a:latin typeface="Montserrat" panose="020B0604020202020204" charset="0"/>
              </a:rPr>
              <a:t>La </a:t>
            </a:r>
            <a:r>
              <a:rPr lang="fr-CA" sz="1300" dirty="0">
                <a:latin typeface="Montserrat" panose="020B0604020202020204" charset="0"/>
              </a:rPr>
              <a:t>desserte semble bien répondre à la demande citoyenne et associative</a:t>
            </a:r>
            <a:endParaRPr lang="fr-CA" sz="1300" dirty="0" smtClean="0">
              <a:latin typeface="Montserrat" panose="020B0604020202020204" charset="0"/>
            </a:endParaRPr>
          </a:p>
          <a:p>
            <a:pPr marL="450000" lvl="1" indent="-180975">
              <a:spcBef>
                <a:spcPts val="0"/>
              </a:spcBef>
            </a:pPr>
            <a:r>
              <a:rPr lang="fr-CA" sz="1300" dirty="0" smtClean="0">
                <a:latin typeface="Montserrat" panose="020B0604020202020204" charset="0"/>
              </a:rPr>
              <a:t>Un </a:t>
            </a:r>
            <a:r>
              <a:rPr lang="fr-CA" sz="1300" dirty="0">
                <a:latin typeface="Montserrat" panose="020B0604020202020204" charset="0"/>
              </a:rPr>
              <a:t>seul entretien annuel, soit à l’ouverture des </a:t>
            </a:r>
            <a:r>
              <a:rPr lang="fr-CA" sz="1300" dirty="0" smtClean="0">
                <a:latin typeface="Montserrat" panose="020B0604020202020204" charset="0"/>
              </a:rPr>
              <a:t>terrains</a:t>
            </a:r>
          </a:p>
        </p:txBody>
      </p:sp>
      <p:grpSp>
        <p:nvGrpSpPr>
          <p:cNvPr id="12" name="Groupe 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13" name="Rectangle 12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14" name="Image 9" descr="Gatineau_logo_Blanc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itre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720000" y="539999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VOLET 3 – Terrains sportifs extérieurs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Diagnostic  </a:t>
            </a:r>
            <a:r>
              <a:rPr lang="fr-CA" sz="1200" dirty="0" smtClean="0">
                <a:solidFill>
                  <a:srgbClr val="74B6A7"/>
                </a:solidFill>
              </a:rPr>
              <a:t>(suite)</a:t>
            </a:r>
            <a:endParaRPr lang="fr-CA" sz="1200" b="0" dirty="0">
              <a:solidFill>
                <a:srgbClr val="74B6A7"/>
              </a:solidFill>
            </a:endParaRPr>
          </a:p>
        </p:txBody>
      </p:sp>
      <p:grpSp>
        <p:nvGrpSpPr>
          <p:cNvPr id="25" name="Groupe 24"/>
          <p:cNvGrpSpPr/>
          <p:nvPr>
            <p:custDataLst>
              <p:tags r:id="rId4"/>
            </p:custDataLst>
          </p:nvPr>
        </p:nvGrpSpPr>
        <p:grpSpPr>
          <a:xfrm>
            <a:off x="354079" y="1979861"/>
            <a:ext cx="1473618" cy="1554915"/>
            <a:chOff x="5883220" y="-1651758"/>
            <a:chExt cx="2701567" cy="2701567"/>
          </a:xfrm>
        </p:grpSpPr>
        <p:sp>
          <p:nvSpPr>
            <p:cNvPr id="26" name="Oval 4"/>
            <p:cNvSpPr/>
            <p:nvPr/>
          </p:nvSpPr>
          <p:spPr>
            <a:xfrm>
              <a:off x="6039355" y="-1495623"/>
              <a:ext cx="2389297" cy="2389297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  <a:prstDash val="dash"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 5"/>
            <p:cNvSpPr/>
            <p:nvPr/>
          </p:nvSpPr>
          <p:spPr>
            <a:xfrm>
              <a:off x="5883220" y="-1651758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N1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Freeform 6"/>
            <p:cNvSpPr/>
            <p:nvPr/>
          </p:nvSpPr>
          <p:spPr>
            <a:xfrm>
              <a:off x="7437548" y="-1651758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N2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Freeform 7"/>
            <p:cNvSpPr/>
            <p:nvPr/>
          </p:nvSpPr>
          <p:spPr>
            <a:xfrm>
              <a:off x="5883220" y="-97430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N4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0" name="Freeform 8"/>
            <p:cNvSpPr/>
            <p:nvPr/>
          </p:nvSpPr>
          <p:spPr>
            <a:xfrm>
              <a:off x="7437548" y="-97430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N3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Espace réservé du numéro de diapositive 3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45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7" name="Connecteur droit 16"/>
          <p:cNvCxnSpPr/>
          <p:nvPr>
            <p:custDataLst>
              <p:tags r:id="rId6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6"/>
          <a:stretch/>
        </p:blipFill>
        <p:spPr>
          <a:xfrm rot="5400000">
            <a:off x="100558" y="641519"/>
            <a:ext cx="544105" cy="57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5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4"/>
          <p:cNvSpPr txBox="1"/>
          <p:nvPr>
            <p:custDataLst>
              <p:tags r:id="rId1"/>
            </p:custDataLst>
          </p:nvPr>
        </p:nvSpPr>
        <p:spPr>
          <a:xfrm>
            <a:off x="6091130" y="1605859"/>
            <a:ext cx="2567095" cy="951987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>
              <a:spcAft>
                <a:spcPts val="300"/>
              </a:spcAft>
            </a:pPr>
            <a:r>
              <a:rPr lang="fr-CA" sz="1300" b="1" dirty="0" smtClean="0">
                <a:latin typeface="Montserrat" panose="020B0604020202020204" charset="0"/>
              </a:rPr>
              <a:t>Zone de fraîcheur</a:t>
            </a:r>
            <a:endParaRPr lang="fr-CA" sz="1300" b="1" dirty="0">
              <a:latin typeface="Montserrat" panose="020B0604020202020204" charset="0"/>
            </a:endParaRPr>
          </a:p>
          <a:p>
            <a:r>
              <a:rPr lang="fr-CA" sz="1100" dirty="0">
                <a:latin typeface="Montserrat" panose="020B0604020202020204" charset="0"/>
              </a:rPr>
              <a:t>Jeu d’eau, fontaine, </a:t>
            </a:r>
            <a:r>
              <a:rPr lang="fr-CA" sz="1100" dirty="0" smtClean="0">
                <a:latin typeface="Montserrat" panose="020B0604020202020204" charset="0"/>
              </a:rPr>
              <a:t>piscine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ou </a:t>
            </a:r>
            <a:r>
              <a:rPr lang="fr-CA" sz="1100" dirty="0">
                <a:latin typeface="Montserrat" panose="020B0604020202020204" charset="0"/>
              </a:rPr>
              <a:t>autre équipement </a:t>
            </a:r>
            <a:r>
              <a:rPr lang="fr-CA" sz="1100" dirty="0" smtClean="0">
                <a:latin typeface="Montserrat" panose="020B0604020202020204" charset="0"/>
              </a:rPr>
              <a:t/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situé </a:t>
            </a:r>
            <a:r>
              <a:rPr lang="fr-CA" sz="1100" dirty="0">
                <a:latin typeface="Montserrat" panose="020B0604020202020204" charset="0"/>
              </a:rPr>
              <a:t>dans les parcs de </a:t>
            </a:r>
            <a:r>
              <a:rPr lang="fr-CA" sz="1100" dirty="0" smtClean="0">
                <a:latin typeface="Montserrat" panose="020B0604020202020204" charset="0"/>
              </a:rPr>
              <a:t>quartier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visant </a:t>
            </a:r>
            <a:r>
              <a:rPr lang="fr-CA" sz="1100" dirty="0">
                <a:latin typeface="Montserrat" panose="020B0604020202020204" charset="0"/>
              </a:rPr>
              <a:t>le </a:t>
            </a:r>
            <a:r>
              <a:rPr lang="fr-CA" sz="1100" dirty="0" smtClean="0">
                <a:latin typeface="Montserrat" panose="020B0604020202020204" charset="0"/>
              </a:rPr>
              <a:t>loisir et </a:t>
            </a:r>
            <a:r>
              <a:rPr lang="fr-CA" sz="1100" dirty="0">
                <a:latin typeface="Montserrat" panose="020B0604020202020204" charset="0"/>
              </a:rPr>
              <a:t>le rafraîchissement</a:t>
            </a:r>
            <a:endParaRPr lang="fr-CA" sz="1100" dirty="0">
              <a:solidFill>
                <a:srgbClr val="FF0000"/>
              </a:solidFill>
              <a:latin typeface="Montserrat" panose="020B0604020202020204" charset="0"/>
            </a:endParaRPr>
          </a:p>
        </p:txBody>
      </p:sp>
      <p:sp>
        <p:nvSpPr>
          <p:cNvPr id="15" name="TextBox 42"/>
          <p:cNvSpPr txBox="1"/>
          <p:nvPr>
            <p:custDataLst>
              <p:tags r:id="rId2"/>
            </p:custDataLst>
          </p:nvPr>
        </p:nvSpPr>
        <p:spPr>
          <a:xfrm>
            <a:off x="6091130" y="3178068"/>
            <a:ext cx="3028554" cy="1852233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>
              <a:spcAft>
                <a:spcPts val="300"/>
              </a:spcAft>
            </a:pPr>
            <a:r>
              <a:rPr lang="fr-CA" sz="1300" b="1" dirty="0" smtClean="0">
                <a:latin typeface="Montserrat" panose="020B0604020202020204" charset="0"/>
              </a:rPr>
              <a:t>Centre aquatique </a:t>
            </a:r>
          </a:p>
          <a:p>
            <a:pPr>
              <a:spcAft>
                <a:spcPts val="300"/>
              </a:spcAft>
            </a:pPr>
            <a:r>
              <a:rPr lang="fr-CA" sz="1100" dirty="0" smtClean="0">
                <a:latin typeface="Montserrat" panose="020B0604020202020204" charset="0"/>
              </a:rPr>
              <a:t>Permet l’apprentissage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des habiletés aquatiques </a:t>
            </a:r>
          </a:p>
          <a:p>
            <a:pPr>
              <a:spcAft>
                <a:spcPts val="300"/>
              </a:spcAft>
            </a:pPr>
            <a:r>
              <a:rPr lang="fr-CA" sz="1100" dirty="0" smtClean="0">
                <a:latin typeface="Montserrat" panose="020B0604020202020204" charset="0"/>
              </a:rPr>
              <a:t>Offre </a:t>
            </a:r>
            <a:r>
              <a:rPr lang="fr-CA" sz="1100" dirty="0">
                <a:latin typeface="Montserrat" panose="020B0604020202020204" charset="0"/>
              </a:rPr>
              <a:t>des bains </a:t>
            </a:r>
            <a:r>
              <a:rPr lang="fr-CA" sz="1100" dirty="0" smtClean="0">
                <a:latin typeface="Montserrat" panose="020B0604020202020204" charset="0"/>
              </a:rPr>
              <a:t>libres</a:t>
            </a:r>
            <a:endParaRPr lang="fr-CA" sz="1100" dirty="0">
              <a:latin typeface="Montserrat" panose="020B0604020202020204" charset="0"/>
            </a:endParaRPr>
          </a:p>
          <a:p>
            <a:pPr>
              <a:spcAft>
                <a:spcPts val="600"/>
              </a:spcAft>
            </a:pPr>
            <a:r>
              <a:rPr lang="fr-CA" sz="1100" dirty="0" smtClean="0">
                <a:latin typeface="Montserrat" panose="020B0604020202020204" charset="0"/>
              </a:rPr>
              <a:t>Pôle sportif pour la pratique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de sports aquatiques</a:t>
            </a:r>
          </a:p>
          <a:p>
            <a:pPr>
              <a:spcAft>
                <a:spcPts val="300"/>
              </a:spcAft>
            </a:pPr>
            <a:r>
              <a:rPr lang="fr-CA" sz="1300" b="1" dirty="0" smtClean="0">
                <a:latin typeface="Montserrat" panose="020B0604020202020204" charset="0"/>
              </a:rPr>
              <a:t>Plage </a:t>
            </a:r>
            <a:r>
              <a:rPr lang="fr-CA" sz="1300" b="1" dirty="0">
                <a:latin typeface="Montserrat" panose="020B0604020202020204" charset="0"/>
              </a:rPr>
              <a:t>et </a:t>
            </a:r>
            <a:r>
              <a:rPr lang="fr-CA" sz="1300" b="1" dirty="0" smtClean="0">
                <a:latin typeface="Montserrat" panose="020B0604020202020204" charset="0"/>
              </a:rPr>
              <a:t>bassin multifonctionnel</a:t>
            </a:r>
          </a:p>
          <a:p>
            <a:r>
              <a:rPr lang="fr-CA" sz="1100" dirty="0" smtClean="0">
                <a:latin typeface="Montserrat" panose="020B0604020202020204" charset="0"/>
              </a:rPr>
              <a:t>Offre récréative pour le divertissement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et le rafraîchissement</a:t>
            </a:r>
            <a:endParaRPr lang="fr-CA" sz="1100" dirty="0">
              <a:latin typeface="Montserrat" panose="020B0604020202020204" charset="0"/>
            </a:endParaRPr>
          </a:p>
        </p:txBody>
      </p:sp>
      <p:sp>
        <p:nvSpPr>
          <p:cNvPr id="16" name="TextBox 46"/>
          <p:cNvSpPr txBox="1"/>
          <p:nvPr>
            <p:custDataLst>
              <p:tags r:id="rId3"/>
            </p:custDataLst>
          </p:nvPr>
        </p:nvSpPr>
        <p:spPr>
          <a:xfrm>
            <a:off x="455027" y="3198723"/>
            <a:ext cx="2350134" cy="1321319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>
              <a:spcAft>
                <a:spcPts val="300"/>
              </a:spcAft>
            </a:pPr>
            <a:r>
              <a:rPr lang="fr-CA" sz="1300" b="1" dirty="0" smtClean="0">
                <a:latin typeface="Montserrat" panose="020B0604020202020204" charset="0"/>
              </a:rPr>
              <a:t>Centre aquatique d’excellence</a:t>
            </a:r>
          </a:p>
          <a:p>
            <a:pPr algn="r"/>
            <a:r>
              <a:rPr lang="fr-CA" sz="1100" dirty="0" smtClean="0">
                <a:latin typeface="Montserrat" panose="020B0604020202020204" charset="0"/>
              </a:rPr>
              <a:t>Site sportif signature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permettant la pratique organisée et les compétitions nationales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et internationales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pour l’excellence sportive</a:t>
            </a:r>
          </a:p>
        </p:txBody>
      </p:sp>
      <p:sp>
        <p:nvSpPr>
          <p:cNvPr id="19" name="TextBox 19"/>
          <p:cNvSpPr txBox="1"/>
          <p:nvPr>
            <p:custDataLst>
              <p:tags r:id="rId4"/>
            </p:custDataLst>
          </p:nvPr>
        </p:nvSpPr>
        <p:spPr>
          <a:xfrm>
            <a:off x="276225" y="1605859"/>
            <a:ext cx="2528936" cy="951987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>
              <a:spcAft>
                <a:spcPts val="300"/>
              </a:spcAft>
            </a:pPr>
            <a:r>
              <a:rPr lang="fr-CA" sz="1300" b="1" dirty="0" smtClean="0">
                <a:latin typeface="Montserrat" panose="020B0604020202020204" charset="0"/>
              </a:rPr>
              <a:t>Zone de fraîcheur</a:t>
            </a:r>
          </a:p>
          <a:p>
            <a:pPr algn="r"/>
            <a:r>
              <a:rPr lang="fr-CA" sz="1100" dirty="0" smtClean="0">
                <a:latin typeface="Montserrat" panose="020B0604020202020204" charset="0"/>
              </a:rPr>
              <a:t>Jeu d’eau, fontaine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ou autre équipement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situé dans </a:t>
            </a:r>
            <a:r>
              <a:rPr lang="fr-CA" sz="1100" dirty="0">
                <a:latin typeface="Montserrat" panose="020B0604020202020204" charset="0"/>
              </a:rPr>
              <a:t>les parcs de </a:t>
            </a:r>
            <a:r>
              <a:rPr lang="fr-CA" sz="1100" dirty="0" smtClean="0">
                <a:latin typeface="Montserrat" panose="020B0604020202020204" charset="0"/>
              </a:rPr>
              <a:t>quartier visant le loisir et le rafraîchissement</a:t>
            </a:r>
            <a:endParaRPr lang="fr-CA" sz="1100" dirty="0">
              <a:solidFill>
                <a:srgbClr val="FF0000"/>
              </a:solidFill>
              <a:latin typeface="Montserrat" panose="020B0604020202020204" charset="0"/>
            </a:endParaRPr>
          </a:p>
        </p:txBody>
      </p:sp>
      <p:grpSp>
        <p:nvGrpSpPr>
          <p:cNvPr id="20" name="Groupe 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21" name="Rectangle 20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22" name="Image 9" descr="Gatineau_logo_Blanc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itre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720000" y="539999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VOLET 4 – Infrastructures aquatiques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Niveaux de services</a:t>
            </a:r>
            <a:endParaRPr lang="fr-CA" sz="1200" b="0" dirty="0">
              <a:solidFill>
                <a:srgbClr val="74B6A7"/>
              </a:solidFill>
            </a:endParaRPr>
          </a:p>
        </p:txBody>
      </p:sp>
      <p:sp>
        <p:nvSpPr>
          <p:cNvPr id="24" name="Espace réservé du numéro de diapositive 3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46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5" name="Connecteur droit 24"/>
          <p:cNvCxnSpPr/>
          <p:nvPr>
            <p:custDataLst>
              <p:tags r:id="rId8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e 25"/>
          <p:cNvGrpSpPr/>
          <p:nvPr>
            <p:custDataLst>
              <p:tags r:id="rId9"/>
            </p:custDataLst>
          </p:nvPr>
        </p:nvGrpSpPr>
        <p:grpSpPr>
          <a:xfrm>
            <a:off x="368634" y="1389561"/>
            <a:ext cx="8088588" cy="2569137"/>
            <a:chOff x="368634" y="1389561"/>
            <a:chExt cx="8088588" cy="2569137"/>
          </a:xfrm>
        </p:grpSpPr>
        <p:grpSp>
          <p:nvGrpSpPr>
            <p:cNvPr id="27" name="Groupe 26"/>
            <p:cNvGrpSpPr/>
            <p:nvPr/>
          </p:nvGrpSpPr>
          <p:grpSpPr>
            <a:xfrm>
              <a:off x="368634" y="1598570"/>
              <a:ext cx="8088588" cy="1604369"/>
              <a:chOff x="368634" y="1598570"/>
              <a:chExt cx="8088588" cy="1604369"/>
            </a:xfrm>
          </p:grpSpPr>
          <p:sp>
            <p:nvSpPr>
              <p:cNvPr id="36" name="Freeform 39"/>
              <p:cNvSpPr/>
              <p:nvPr>
                <p:custDataLst>
                  <p:tags r:id="rId18"/>
                </p:custDataLst>
              </p:nvPr>
            </p:nvSpPr>
            <p:spPr>
              <a:xfrm>
                <a:off x="5465151" y="1605859"/>
                <a:ext cx="2992071" cy="309234"/>
              </a:xfrm>
              <a:custGeom>
                <a:avLst/>
                <a:gdLst>
                  <a:gd name="connsiteX0" fmla="*/ 0 w 3444240"/>
                  <a:gd name="connsiteY0" fmla="*/ 568960 h 568960"/>
                  <a:gd name="connsiteX1" fmla="*/ 690880 w 3444240"/>
                  <a:gd name="connsiteY1" fmla="*/ 0 h 568960"/>
                  <a:gd name="connsiteX2" fmla="*/ 3444240 w 3444240"/>
                  <a:gd name="connsiteY2" fmla="*/ 0 h 56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44240" h="568960">
                    <a:moveTo>
                      <a:pt x="0" y="568960"/>
                    </a:moveTo>
                    <a:lnTo>
                      <a:pt x="690880" y="0"/>
                    </a:lnTo>
                    <a:lnTo>
                      <a:pt x="3444240" y="0"/>
                    </a:lnTo>
                  </a:path>
                </a:pathLst>
              </a:cu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oval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37" name="Freeform 41"/>
              <p:cNvSpPr/>
              <p:nvPr>
                <p:custDataLst>
                  <p:tags r:id="rId19"/>
                </p:custDataLst>
              </p:nvPr>
            </p:nvSpPr>
            <p:spPr>
              <a:xfrm flipV="1">
                <a:off x="5465151" y="2935419"/>
                <a:ext cx="2992071" cy="241213"/>
              </a:xfrm>
              <a:custGeom>
                <a:avLst/>
                <a:gdLst>
                  <a:gd name="connsiteX0" fmla="*/ 0 w 3444240"/>
                  <a:gd name="connsiteY0" fmla="*/ 568960 h 568960"/>
                  <a:gd name="connsiteX1" fmla="*/ 690880 w 3444240"/>
                  <a:gd name="connsiteY1" fmla="*/ 0 h 568960"/>
                  <a:gd name="connsiteX2" fmla="*/ 3444240 w 3444240"/>
                  <a:gd name="connsiteY2" fmla="*/ 0 h 56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44240" h="568960">
                    <a:moveTo>
                      <a:pt x="0" y="568960"/>
                    </a:moveTo>
                    <a:lnTo>
                      <a:pt x="690880" y="0"/>
                    </a:lnTo>
                    <a:lnTo>
                      <a:pt x="3444240" y="0"/>
                    </a:lnTo>
                  </a:path>
                </a:pathLst>
              </a:cu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oval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38" name="Freeform 44"/>
              <p:cNvSpPr/>
              <p:nvPr>
                <p:custDataLst>
                  <p:tags r:id="rId20"/>
                </p:custDataLst>
              </p:nvPr>
            </p:nvSpPr>
            <p:spPr>
              <a:xfrm flipH="1">
                <a:off x="368634" y="1598570"/>
                <a:ext cx="3076007" cy="338997"/>
              </a:xfrm>
              <a:custGeom>
                <a:avLst/>
                <a:gdLst>
                  <a:gd name="connsiteX0" fmla="*/ 0 w 3444240"/>
                  <a:gd name="connsiteY0" fmla="*/ 568960 h 568960"/>
                  <a:gd name="connsiteX1" fmla="*/ 690880 w 3444240"/>
                  <a:gd name="connsiteY1" fmla="*/ 0 h 568960"/>
                  <a:gd name="connsiteX2" fmla="*/ 3444240 w 3444240"/>
                  <a:gd name="connsiteY2" fmla="*/ 0 h 56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44240" h="568960">
                    <a:moveTo>
                      <a:pt x="0" y="568960"/>
                    </a:moveTo>
                    <a:lnTo>
                      <a:pt x="690880" y="0"/>
                    </a:lnTo>
                    <a:lnTo>
                      <a:pt x="3444240" y="0"/>
                    </a:lnTo>
                  </a:path>
                </a:pathLst>
              </a:cu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oval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r"/>
                <a:endParaRPr lang="fr-CA" dirty="0"/>
              </a:p>
            </p:txBody>
          </p:sp>
          <p:sp>
            <p:nvSpPr>
              <p:cNvPr id="39" name="Freeform 45"/>
              <p:cNvSpPr/>
              <p:nvPr>
                <p:custDataLst>
                  <p:tags r:id="rId21"/>
                </p:custDataLst>
              </p:nvPr>
            </p:nvSpPr>
            <p:spPr>
              <a:xfrm flipH="1" flipV="1">
                <a:off x="394301" y="2909111"/>
                <a:ext cx="3076006" cy="293828"/>
              </a:xfrm>
              <a:custGeom>
                <a:avLst/>
                <a:gdLst>
                  <a:gd name="connsiteX0" fmla="*/ 0 w 3444240"/>
                  <a:gd name="connsiteY0" fmla="*/ 568960 h 568960"/>
                  <a:gd name="connsiteX1" fmla="*/ 690880 w 3444240"/>
                  <a:gd name="connsiteY1" fmla="*/ 0 h 568960"/>
                  <a:gd name="connsiteX2" fmla="*/ 3444240 w 3444240"/>
                  <a:gd name="connsiteY2" fmla="*/ 0 h 56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44240" h="568960">
                    <a:moveTo>
                      <a:pt x="0" y="568960"/>
                    </a:moveTo>
                    <a:lnTo>
                      <a:pt x="690880" y="0"/>
                    </a:lnTo>
                    <a:lnTo>
                      <a:pt x="3444240" y="0"/>
                    </a:lnTo>
                  </a:path>
                </a:pathLst>
              </a:cu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oval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r"/>
                <a:endParaRPr lang="fr-CA" dirty="0"/>
              </a:p>
            </p:txBody>
          </p:sp>
        </p:grpSp>
        <p:grpSp>
          <p:nvGrpSpPr>
            <p:cNvPr id="28" name="Groupe 27"/>
            <p:cNvGrpSpPr/>
            <p:nvPr/>
          </p:nvGrpSpPr>
          <p:grpSpPr>
            <a:xfrm>
              <a:off x="3097362" y="1389561"/>
              <a:ext cx="2715068" cy="2569137"/>
              <a:chOff x="3066807" y="1384084"/>
              <a:chExt cx="2715068" cy="2569137"/>
            </a:xfrm>
          </p:grpSpPr>
          <p:sp>
            <p:nvSpPr>
              <p:cNvPr id="29" name="Oval 4"/>
              <p:cNvSpPr/>
              <p:nvPr>
                <p:custDataLst>
                  <p:tags r:id="rId11"/>
                </p:custDataLst>
              </p:nvPr>
            </p:nvSpPr>
            <p:spPr>
              <a:xfrm>
                <a:off x="3222942" y="1540219"/>
                <a:ext cx="2389297" cy="2389297"/>
              </a:xfrm>
              <a:prstGeom prst="ellipse">
                <a:avLst/>
              </a:prstGeom>
              <a:noFill/>
              <a:ln w="19050" cmpd="sng">
                <a:solidFill>
                  <a:schemeClr val="accent1"/>
                </a:solidFill>
              </a:ln>
              <a:effectLst/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2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0" name="Freeform 5"/>
              <p:cNvSpPr/>
              <p:nvPr>
                <p:custDataLst>
                  <p:tags r:id="rId12"/>
                </p:custDataLst>
              </p:nvPr>
            </p:nvSpPr>
            <p:spPr>
              <a:xfrm>
                <a:off x="3066807" y="1384084"/>
                <a:ext cx="1147239" cy="1147239"/>
              </a:xfrm>
              <a:custGeom>
                <a:avLst/>
                <a:gdLst>
                  <a:gd name="connsiteX0" fmla="*/ 0 w 1147239"/>
                  <a:gd name="connsiteY0" fmla="*/ 573620 h 1147239"/>
                  <a:gd name="connsiteX1" fmla="*/ 573620 w 1147239"/>
                  <a:gd name="connsiteY1" fmla="*/ 0 h 1147239"/>
                  <a:gd name="connsiteX2" fmla="*/ 1147240 w 1147239"/>
                  <a:gd name="connsiteY2" fmla="*/ 573620 h 1147239"/>
                  <a:gd name="connsiteX3" fmla="*/ 573620 w 1147239"/>
                  <a:gd name="connsiteY3" fmla="*/ 1147240 h 1147239"/>
                  <a:gd name="connsiteX4" fmla="*/ 0 w 1147239"/>
                  <a:gd name="connsiteY4" fmla="*/ 573620 h 114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7239" h="1147239">
                    <a:moveTo>
                      <a:pt x="0" y="573620"/>
                    </a:moveTo>
                    <a:cubicBezTo>
                      <a:pt x="0" y="256818"/>
                      <a:pt x="256818" y="0"/>
                      <a:pt x="573620" y="0"/>
                    </a:cubicBezTo>
                    <a:cubicBezTo>
                      <a:pt x="890422" y="0"/>
                      <a:pt x="1147240" y="256818"/>
                      <a:pt x="1147240" y="573620"/>
                    </a:cubicBezTo>
                    <a:cubicBezTo>
                      <a:pt x="1147240" y="890422"/>
                      <a:pt x="890422" y="1147240"/>
                      <a:pt x="573620" y="1147240"/>
                    </a:cubicBezTo>
                    <a:cubicBezTo>
                      <a:pt x="256818" y="1147240"/>
                      <a:pt x="0" y="890422"/>
                      <a:pt x="0" y="573620"/>
                    </a:cubicBezTo>
                    <a:close/>
                  </a:path>
                </a:pathLst>
              </a:custGeom>
              <a:solidFill>
                <a:schemeClr val="accent1"/>
              </a:solidFill>
              <a:effectLst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none" lIns="0" tIns="0" rIns="0" bIns="180000" numCol="1" spcCol="1270" anchor="ctr" anchorCtr="0">
                <a:noAutofit/>
              </a:bodyPr>
              <a:lstStyle/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1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Milieu de vie 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quotidien</a:t>
                </a:r>
              </a:p>
            </p:txBody>
          </p:sp>
          <p:sp>
            <p:nvSpPr>
              <p:cNvPr id="31" name="Freeform 6"/>
              <p:cNvSpPr/>
              <p:nvPr>
                <p:custDataLst>
                  <p:tags r:id="rId13"/>
                </p:custDataLst>
              </p:nvPr>
            </p:nvSpPr>
            <p:spPr>
              <a:xfrm>
                <a:off x="4621135" y="1384084"/>
                <a:ext cx="1147239" cy="1147239"/>
              </a:xfrm>
              <a:custGeom>
                <a:avLst/>
                <a:gdLst>
                  <a:gd name="connsiteX0" fmla="*/ 0 w 1147239"/>
                  <a:gd name="connsiteY0" fmla="*/ 573620 h 1147239"/>
                  <a:gd name="connsiteX1" fmla="*/ 573620 w 1147239"/>
                  <a:gd name="connsiteY1" fmla="*/ 0 h 1147239"/>
                  <a:gd name="connsiteX2" fmla="*/ 1147240 w 1147239"/>
                  <a:gd name="connsiteY2" fmla="*/ 573620 h 1147239"/>
                  <a:gd name="connsiteX3" fmla="*/ 573620 w 1147239"/>
                  <a:gd name="connsiteY3" fmla="*/ 1147240 h 1147239"/>
                  <a:gd name="connsiteX4" fmla="*/ 0 w 1147239"/>
                  <a:gd name="connsiteY4" fmla="*/ 573620 h 114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7239" h="1147239">
                    <a:moveTo>
                      <a:pt x="0" y="573620"/>
                    </a:moveTo>
                    <a:cubicBezTo>
                      <a:pt x="0" y="256818"/>
                      <a:pt x="256818" y="0"/>
                      <a:pt x="573620" y="0"/>
                    </a:cubicBezTo>
                    <a:cubicBezTo>
                      <a:pt x="890422" y="0"/>
                      <a:pt x="1147240" y="256818"/>
                      <a:pt x="1147240" y="573620"/>
                    </a:cubicBezTo>
                    <a:cubicBezTo>
                      <a:pt x="1147240" y="890422"/>
                      <a:pt x="890422" y="1147240"/>
                      <a:pt x="573620" y="1147240"/>
                    </a:cubicBezTo>
                    <a:cubicBezTo>
                      <a:pt x="256818" y="1147240"/>
                      <a:pt x="0" y="890422"/>
                      <a:pt x="0" y="573620"/>
                    </a:cubicBezTo>
                    <a:close/>
                  </a:path>
                </a:pathLst>
              </a:custGeom>
              <a:solidFill>
                <a:schemeClr val="accent3"/>
              </a:solidFill>
              <a:effectLst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none" lIns="0" tIns="0" rIns="0" bIns="180000" numCol="1" spcCol="1270" anchor="ctr" anchorCtr="0">
                <a:noAutofit/>
              </a:bodyPr>
              <a:lstStyle/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2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Communauté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>
                    <a:solidFill>
                      <a:srgbClr val="FFFFFF"/>
                    </a:solidFill>
                    <a:latin typeface="Montserrat" panose="020B0604020202020204" charset="0"/>
                  </a:rPr>
                  <a:t>d</a:t>
                </a: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e proximité</a:t>
                </a:r>
              </a:p>
            </p:txBody>
          </p:sp>
          <p:sp>
            <p:nvSpPr>
              <p:cNvPr id="32" name="Freeform 7"/>
              <p:cNvSpPr/>
              <p:nvPr>
                <p:custDataLst>
                  <p:tags r:id="rId14"/>
                </p:custDataLst>
              </p:nvPr>
            </p:nvSpPr>
            <p:spPr>
              <a:xfrm>
                <a:off x="3080308" y="2805982"/>
                <a:ext cx="1147239" cy="1147239"/>
              </a:xfrm>
              <a:custGeom>
                <a:avLst/>
                <a:gdLst>
                  <a:gd name="connsiteX0" fmla="*/ 0 w 1147239"/>
                  <a:gd name="connsiteY0" fmla="*/ 573620 h 1147239"/>
                  <a:gd name="connsiteX1" fmla="*/ 573620 w 1147239"/>
                  <a:gd name="connsiteY1" fmla="*/ 0 h 1147239"/>
                  <a:gd name="connsiteX2" fmla="*/ 1147240 w 1147239"/>
                  <a:gd name="connsiteY2" fmla="*/ 573620 h 1147239"/>
                  <a:gd name="connsiteX3" fmla="*/ 573620 w 1147239"/>
                  <a:gd name="connsiteY3" fmla="*/ 1147240 h 1147239"/>
                  <a:gd name="connsiteX4" fmla="*/ 0 w 1147239"/>
                  <a:gd name="connsiteY4" fmla="*/ 573620 h 114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7239" h="1147239">
                    <a:moveTo>
                      <a:pt x="0" y="573620"/>
                    </a:moveTo>
                    <a:cubicBezTo>
                      <a:pt x="0" y="256818"/>
                      <a:pt x="256818" y="0"/>
                      <a:pt x="573620" y="0"/>
                    </a:cubicBezTo>
                    <a:cubicBezTo>
                      <a:pt x="890422" y="0"/>
                      <a:pt x="1147240" y="256818"/>
                      <a:pt x="1147240" y="573620"/>
                    </a:cubicBezTo>
                    <a:cubicBezTo>
                      <a:pt x="1147240" y="890422"/>
                      <a:pt x="890422" y="1147240"/>
                      <a:pt x="573620" y="1147240"/>
                    </a:cubicBezTo>
                    <a:cubicBezTo>
                      <a:pt x="256818" y="1147240"/>
                      <a:pt x="0" y="890422"/>
                      <a:pt x="0" y="573620"/>
                    </a:cubicBezTo>
                    <a:close/>
                  </a:path>
                </a:pathLst>
              </a:custGeom>
              <a:solidFill>
                <a:schemeClr val="accent5"/>
              </a:solidFill>
              <a:effectLst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none" lIns="0" tIns="0" rIns="0" bIns="180000" numCol="1" spcCol="1270" anchor="ctr" anchorCtr="0">
                <a:noAutofit/>
              </a:bodyPr>
              <a:lstStyle/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4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Municipalité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>
                    <a:solidFill>
                      <a:srgbClr val="FFFFFF"/>
                    </a:solidFill>
                    <a:latin typeface="Montserrat" panose="020B0604020202020204" charset="0"/>
                  </a:rPr>
                  <a:t>e</a:t>
                </a: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t région</a:t>
                </a:r>
                <a:endParaRPr lang="fr-CA" sz="1200" dirty="0">
                  <a:solidFill>
                    <a:srgbClr val="FFFFFF"/>
                  </a:solidFill>
                  <a:latin typeface="Montserrat" panose="020B0604020202020204" charset="0"/>
                </a:endParaRPr>
              </a:p>
            </p:txBody>
          </p:sp>
          <p:sp>
            <p:nvSpPr>
              <p:cNvPr id="33" name="Freeform 8"/>
              <p:cNvSpPr/>
              <p:nvPr>
                <p:custDataLst>
                  <p:tags r:id="rId15"/>
                </p:custDataLst>
              </p:nvPr>
            </p:nvSpPr>
            <p:spPr>
              <a:xfrm>
                <a:off x="4634636" y="2805982"/>
                <a:ext cx="1147239" cy="1147239"/>
              </a:xfrm>
              <a:custGeom>
                <a:avLst/>
                <a:gdLst>
                  <a:gd name="connsiteX0" fmla="*/ 0 w 1147239"/>
                  <a:gd name="connsiteY0" fmla="*/ 573620 h 1147239"/>
                  <a:gd name="connsiteX1" fmla="*/ 573620 w 1147239"/>
                  <a:gd name="connsiteY1" fmla="*/ 0 h 1147239"/>
                  <a:gd name="connsiteX2" fmla="*/ 1147240 w 1147239"/>
                  <a:gd name="connsiteY2" fmla="*/ 573620 h 1147239"/>
                  <a:gd name="connsiteX3" fmla="*/ 573620 w 1147239"/>
                  <a:gd name="connsiteY3" fmla="*/ 1147240 h 1147239"/>
                  <a:gd name="connsiteX4" fmla="*/ 0 w 1147239"/>
                  <a:gd name="connsiteY4" fmla="*/ 573620 h 114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7239" h="1147239">
                    <a:moveTo>
                      <a:pt x="0" y="573620"/>
                    </a:moveTo>
                    <a:cubicBezTo>
                      <a:pt x="0" y="256818"/>
                      <a:pt x="256818" y="0"/>
                      <a:pt x="573620" y="0"/>
                    </a:cubicBezTo>
                    <a:cubicBezTo>
                      <a:pt x="890422" y="0"/>
                      <a:pt x="1147240" y="256818"/>
                      <a:pt x="1147240" y="573620"/>
                    </a:cubicBezTo>
                    <a:cubicBezTo>
                      <a:pt x="1147240" y="890422"/>
                      <a:pt x="890422" y="1147240"/>
                      <a:pt x="573620" y="1147240"/>
                    </a:cubicBezTo>
                    <a:cubicBezTo>
                      <a:pt x="256818" y="1147240"/>
                      <a:pt x="0" y="890422"/>
                      <a:pt x="0" y="57362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none" lIns="0" tIns="0" rIns="0" bIns="180000" numCol="1" spcCol="1270" anchor="ctr" anchorCtr="0">
                <a:noAutofit/>
              </a:bodyPr>
              <a:lstStyle/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3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Communauté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>
                    <a:solidFill>
                      <a:srgbClr val="FFFFFF"/>
                    </a:solidFill>
                    <a:latin typeface="Montserrat" panose="020B0604020202020204" charset="0"/>
                  </a:rPr>
                  <a:t>d</a:t>
                </a: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e services</a:t>
                </a:r>
              </a:p>
            </p:txBody>
          </p:sp>
          <p:cxnSp>
            <p:nvCxnSpPr>
              <p:cNvPr id="34" name="Straight Connector 49"/>
              <p:cNvCxnSpPr/>
              <p:nvPr>
                <p:custDataLst>
                  <p:tags r:id="rId16"/>
                </p:custDataLst>
              </p:nvPr>
            </p:nvCxnSpPr>
            <p:spPr>
              <a:xfrm>
                <a:off x="4420129" y="1553766"/>
                <a:ext cx="0" cy="2362200"/>
              </a:xfrm>
              <a:prstGeom prst="line">
                <a:avLst/>
              </a:prstGeom>
              <a:ln w="3175" cmpd="sng">
                <a:solidFill>
                  <a:schemeClr val="tx1">
                    <a:alpha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51"/>
              <p:cNvCxnSpPr/>
              <p:nvPr>
                <p:custDataLst>
                  <p:tags r:id="rId17"/>
                </p:custDataLst>
              </p:nvPr>
            </p:nvCxnSpPr>
            <p:spPr>
              <a:xfrm rot="5400000">
                <a:off x="4417589" y="1553766"/>
                <a:ext cx="0" cy="2362200"/>
              </a:xfrm>
              <a:prstGeom prst="line">
                <a:avLst/>
              </a:prstGeom>
              <a:ln w="3175" cmpd="sng">
                <a:solidFill>
                  <a:schemeClr val="tx1">
                    <a:alpha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1" name="Image 40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90"/>
          <a:stretch/>
        </p:blipFill>
        <p:spPr>
          <a:xfrm>
            <a:off x="89947" y="654931"/>
            <a:ext cx="576803" cy="53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3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0" descr="Swimming Pool Comments - Swimming Pool Svg Icon - Free Transparent PNG  Clipart Images Download"/>
          <p:cNvSpPr>
            <a:spLocks noChangeAspect="1" noChangeArrowheads="1"/>
          </p:cNvSpPr>
          <p:nvPr>
            <p:custDataLst>
              <p:tags r:id="rId1"/>
            </p:custDataLst>
          </p:nvPr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" name="AutoShape 14" descr="Free Icon | Swimming pool sign"/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680808" y="2531559"/>
            <a:ext cx="708341" cy="70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18" name="Imag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3596666" y="2101432"/>
            <a:ext cx="5439572" cy="2773131"/>
          </a:xfrm>
          <a:prstGeom prst="rect">
            <a:avLst/>
          </a:prstGeom>
        </p:spPr>
      </p:pic>
      <p:sp>
        <p:nvSpPr>
          <p:cNvPr id="19" name="ZoneTexte 18"/>
          <p:cNvSpPr txBox="1"/>
          <p:nvPr>
            <p:custDataLst>
              <p:tags r:id="rId4"/>
            </p:custDataLst>
          </p:nvPr>
        </p:nvSpPr>
        <p:spPr>
          <a:xfrm flipH="1">
            <a:off x="3900341" y="1509316"/>
            <a:ext cx="4822371" cy="4924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CA" sz="1600" b="1" dirty="0" smtClean="0">
                <a:solidFill>
                  <a:schemeClr val="tx2"/>
                </a:solidFill>
                <a:latin typeface="Montserrat" panose="020B0604020202020204" charset="0"/>
              </a:rPr>
              <a:t>Les installations aquatiques </a:t>
            </a:r>
            <a:br>
              <a:rPr lang="fr-CA" sz="1600" b="1" dirty="0" smtClean="0">
                <a:solidFill>
                  <a:schemeClr val="tx2"/>
                </a:solidFill>
                <a:latin typeface="Montserrat" panose="020B0604020202020204" charset="0"/>
              </a:rPr>
            </a:br>
            <a:r>
              <a:rPr lang="fr-CA" sz="1600" b="1" dirty="0" smtClean="0">
                <a:solidFill>
                  <a:schemeClr val="tx2"/>
                </a:solidFill>
                <a:latin typeface="Montserrat" panose="020B0604020202020204" charset="0"/>
              </a:rPr>
              <a:t>intérieures</a:t>
            </a:r>
            <a:endParaRPr lang="fr-CA" sz="1600" b="1" dirty="0">
              <a:solidFill>
                <a:schemeClr val="tx2"/>
              </a:solidFill>
              <a:latin typeface="Montserrat" panose="020B0604020202020204" charset="0"/>
            </a:endParaRPr>
          </a:p>
        </p:txBody>
      </p:sp>
      <p:sp>
        <p:nvSpPr>
          <p:cNvPr id="27" name="ZoneTexte 26"/>
          <p:cNvSpPr txBox="1"/>
          <p:nvPr>
            <p:custDataLst>
              <p:tags r:id="rId5"/>
            </p:custDataLst>
          </p:nvPr>
        </p:nvSpPr>
        <p:spPr>
          <a:xfrm flipH="1">
            <a:off x="276679" y="1509315"/>
            <a:ext cx="3140805" cy="4924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CA" sz="1600" b="1" dirty="0" smtClean="0">
                <a:solidFill>
                  <a:schemeClr val="tx2"/>
                </a:solidFill>
                <a:latin typeface="Montserrat" panose="020B0604020202020204" charset="0"/>
              </a:rPr>
              <a:t>Les installations aquatiques </a:t>
            </a:r>
            <a:br>
              <a:rPr lang="fr-CA" sz="1600" b="1" dirty="0" smtClean="0">
                <a:solidFill>
                  <a:schemeClr val="tx2"/>
                </a:solidFill>
                <a:latin typeface="Montserrat" panose="020B0604020202020204" charset="0"/>
              </a:rPr>
            </a:br>
            <a:r>
              <a:rPr lang="fr-CA" sz="1600" b="1" dirty="0" smtClean="0">
                <a:solidFill>
                  <a:schemeClr val="tx2"/>
                </a:solidFill>
                <a:latin typeface="Montserrat" panose="020B0604020202020204" charset="0"/>
              </a:rPr>
              <a:t>extérieures</a:t>
            </a:r>
            <a:endParaRPr lang="fr-CA" sz="1600" b="1" dirty="0">
              <a:solidFill>
                <a:schemeClr val="tx2"/>
              </a:solidFill>
              <a:latin typeface="Montserrat" panose="020B0604020202020204" charset="0"/>
            </a:endParaRPr>
          </a:p>
        </p:txBody>
      </p:sp>
      <p:sp>
        <p:nvSpPr>
          <p:cNvPr id="20" name="ZoneTexte 19"/>
          <p:cNvSpPr txBox="1"/>
          <p:nvPr>
            <p:custDataLst>
              <p:tags r:id="rId6"/>
            </p:custDataLst>
          </p:nvPr>
        </p:nvSpPr>
        <p:spPr>
          <a:xfrm>
            <a:off x="276679" y="2183280"/>
            <a:ext cx="3023585" cy="1677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9875" indent="-269875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>
                <a:tab pos="269875" algn="l"/>
                <a:tab pos="809625" algn="l"/>
              </a:tabLst>
            </a:pPr>
            <a:r>
              <a:rPr lang="fr-CA" sz="2200" b="1" dirty="0" smtClean="0">
                <a:solidFill>
                  <a:schemeClr val="accent1"/>
                </a:solidFill>
                <a:latin typeface="Montserrat" panose="020B0604020202020204" charset="0"/>
              </a:rPr>
              <a:t>9</a:t>
            </a:r>
            <a:r>
              <a:rPr lang="fr-CA" sz="1800" b="1" dirty="0" smtClean="0">
                <a:solidFill>
                  <a:srgbClr val="009999"/>
                </a:solidFill>
                <a:latin typeface="Montserrat" panose="020B0604020202020204" charset="0"/>
              </a:rPr>
              <a:t>	</a:t>
            </a:r>
            <a:r>
              <a:rPr lang="fr-CA" sz="1600" dirty="0" smtClean="0">
                <a:latin typeface="Montserrat" panose="020B0604020202020204" charset="0"/>
              </a:rPr>
              <a:t>piscines extérieures</a:t>
            </a:r>
          </a:p>
          <a:p>
            <a:pPr marL="269875" indent="-269875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>
                <a:tab pos="269875" algn="l"/>
                <a:tab pos="809625" algn="l"/>
              </a:tabLst>
            </a:pPr>
            <a:r>
              <a:rPr lang="fr-CA" sz="2200" b="1" dirty="0" smtClean="0">
                <a:solidFill>
                  <a:schemeClr val="accent1"/>
                </a:solidFill>
                <a:latin typeface="Montserrat" panose="020B0604020202020204" charset="0"/>
              </a:rPr>
              <a:t>7</a:t>
            </a:r>
            <a:r>
              <a:rPr lang="fr-CA" sz="1800" b="1" dirty="0" smtClean="0">
                <a:solidFill>
                  <a:srgbClr val="009999"/>
                </a:solidFill>
                <a:latin typeface="Montserrat" panose="020B0604020202020204" charset="0"/>
              </a:rPr>
              <a:t>	</a:t>
            </a:r>
            <a:r>
              <a:rPr lang="fr-CA" sz="1600" dirty="0" smtClean="0">
                <a:latin typeface="Montserrat" panose="020B0604020202020204" charset="0"/>
              </a:rPr>
              <a:t>pataugeoires</a:t>
            </a:r>
          </a:p>
          <a:p>
            <a:pPr marL="269875" indent="-269875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>
                <a:tab pos="269875" algn="l"/>
                <a:tab pos="809625" algn="l"/>
              </a:tabLst>
            </a:pPr>
            <a:r>
              <a:rPr lang="fr-CA" sz="2200" b="1" dirty="0" smtClean="0">
                <a:solidFill>
                  <a:schemeClr val="accent1"/>
                </a:solidFill>
                <a:latin typeface="Montserrat" panose="020B0604020202020204" charset="0"/>
              </a:rPr>
              <a:t>40</a:t>
            </a:r>
            <a:r>
              <a:rPr lang="fr-CA" sz="1800" dirty="0">
                <a:latin typeface="Montserrat" panose="020B0604020202020204" charset="0"/>
              </a:rPr>
              <a:t>	</a:t>
            </a:r>
            <a:r>
              <a:rPr lang="fr-CA" sz="1600" dirty="0" smtClean="0">
                <a:latin typeface="Montserrat" panose="020B0604020202020204" charset="0"/>
              </a:rPr>
              <a:t>jeux d’eau</a:t>
            </a:r>
          </a:p>
          <a:p>
            <a:pPr marL="269875" indent="-269875">
              <a:buClr>
                <a:schemeClr val="accent3"/>
              </a:buClr>
              <a:buFont typeface="Arial" panose="020B0604020202020204" pitchFamily="34" charset="0"/>
              <a:buChar char="•"/>
              <a:tabLst>
                <a:tab pos="269875" algn="l"/>
                <a:tab pos="809625" algn="l"/>
              </a:tabLst>
            </a:pPr>
            <a:r>
              <a:rPr lang="fr-CA" sz="2200" b="1" dirty="0" smtClean="0">
                <a:solidFill>
                  <a:schemeClr val="accent1"/>
                </a:solidFill>
                <a:latin typeface="Montserrat" panose="020B0604020202020204" charset="0"/>
              </a:rPr>
              <a:t>3</a:t>
            </a:r>
            <a:r>
              <a:rPr lang="fr-CA" sz="1800" dirty="0" smtClean="0">
                <a:latin typeface="Montserrat" panose="020B0604020202020204" charset="0"/>
              </a:rPr>
              <a:t>	</a:t>
            </a:r>
            <a:r>
              <a:rPr lang="fr-CA" sz="1600" dirty="0" smtClean="0">
                <a:latin typeface="Montserrat" panose="020B0604020202020204" charset="0"/>
              </a:rPr>
              <a:t>plages</a:t>
            </a:r>
          </a:p>
        </p:txBody>
      </p:sp>
      <p:cxnSp>
        <p:nvCxnSpPr>
          <p:cNvPr id="22" name="Connecteur droit 21"/>
          <p:cNvCxnSpPr/>
          <p:nvPr>
            <p:custDataLst>
              <p:tags r:id="rId7"/>
            </p:custDataLst>
          </p:nvPr>
        </p:nvCxnSpPr>
        <p:spPr>
          <a:xfrm>
            <a:off x="276679" y="4064767"/>
            <a:ext cx="2946854" cy="108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>
            <p:custDataLst>
              <p:tags r:id="rId8"/>
            </p:custDataLst>
          </p:nvPr>
        </p:nvSpPr>
        <p:spPr>
          <a:xfrm>
            <a:off x="276679" y="4075653"/>
            <a:ext cx="2946854" cy="9387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5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tserrat" panose="020B0604020202020204" charset="0"/>
              </a:rPr>
              <a:t>59</a:t>
            </a:r>
            <a:endParaRPr lang="fr-FR" sz="55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Montserrat" panose="020B0604020202020204" charset="0"/>
            </a:endParaRPr>
          </a:p>
        </p:txBody>
      </p:sp>
      <p:grpSp>
        <p:nvGrpSpPr>
          <p:cNvPr id="12" name="Groupe 7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13" name="Rectangle 12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14" name="Image 9" descr="Gatineau_logo_Blanc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itre 1"/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720000" y="539999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VOLET 4 – Infrastructures aquatiques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Portrait</a:t>
            </a:r>
            <a:endParaRPr lang="fr-CA" sz="1200" b="0" dirty="0">
              <a:solidFill>
                <a:srgbClr val="74B6A7"/>
              </a:solidFill>
            </a:endParaRPr>
          </a:p>
        </p:txBody>
      </p:sp>
      <p:sp>
        <p:nvSpPr>
          <p:cNvPr id="21" name="Espace réservé du numéro de diapositive 3"/>
          <p:cNvSpPr txBox="1">
            <a:spLocks/>
          </p:cNvSpPr>
          <p:nvPr>
            <p:custDataLst>
              <p:tags r:id="rId11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47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4" name="Connecteur droit 23"/>
          <p:cNvCxnSpPr/>
          <p:nvPr>
            <p:custDataLst>
              <p:tags r:id="rId12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>
            <p:custDataLst>
              <p:tags r:id="rId13"/>
            </p:custDataLst>
          </p:nvPr>
        </p:nvCxnSpPr>
        <p:spPr>
          <a:xfrm>
            <a:off x="3551231" y="1276290"/>
            <a:ext cx="0" cy="36341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>
            <p:custDataLst>
              <p:tags r:id="rId14"/>
            </p:custDataLst>
          </p:nvPr>
        </p:nvCxnSpPr>
        <p:spPr>
          <a:xfrm>
            <a:off x="276679" y="2041448"/>
            <a:ext cx="87595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 24"/>
          <p:cNvPicPr>
            <a:picLocks noChangeAspect="1"/>
          </p:cNvPicPr>
          <p:nvPr>
            <p:custDataLst>
              <p:tags r:id="rId15"/>
            </p:custDataLst>
          </p:nvPr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90"/>
          <a:stretch/>
        </p:blipFill>
        <p:spPr>
          <a:xfrm>
            <a:off x="89947" y="654931"/>
            <a:ext cx="576803" cy="53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3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>
            <p:custDataLst>
              <p:tags r:id="rId1"/>
            </p:custDataLst>
          </p:nvPr>
        </p:nvGrpSpPr>
        <p:grpSpPr>
          <a:xfrm>
            <a:off x="6665360" y="1579590"/>
            <a:ext cx="1373740" cy="1373159"/>
            <a:chOff x="5883220" y="-1651758"/>
            <a:chExt cx="2701567" cy="2701567"/>
          </a:xfrm>
        </p:grpSpPr>
        <p:sp>
          <p:nvSpPr>
            <p:cNvPr id="7" name="Oval 4"/>
            <p:cNvSpPr/>
            <p:nvPr/>
          </p:nvSpPr>
          <p:spPr>
            <a:xfrm>
              <a:off x="6039355" y="-1495623"/>
              <a:ext cx="2389297" cy="2389297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  <a:prstDash val="dash"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 5"/>
            <p:cNvSpPr/>
            <p:nvPr/>
          </p:nvSpPr>
          <p:spPr>
            <a:xfrm>
              <a:off x="5883220" y="-1651758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N1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Freeform 6"/>
            <p:cNvSpPr/>
            <p:nvPr/>
          </p:nvSpPr>
          <p:spPr>
            <a:xfrm>
              <a:off x="7437547" y="-1651758"/>
              <a:ext cx="1147240" cy="1147238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N2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Freeform 7"/>
            <p:cNvSpPr/>
            <p:nvPr/>
          </p:nvSpPr>
          <p:spPr>
            <a:xfrm>
              <a:off x="5883220" y="-97430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N4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Freeform 8"/>
            <p:cNvSpPr/>
            <p:nvPr/>
          </p:nvSpPr>
          <p:spPr>
            <a:xfrm>
              <a:off x="7437548" y="-97430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N3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ZoneTexte 2"/>
          <p:cNvSpPr txBox="1"/>
          <p:nvPr>
            <p:custDataLst>
              <p:tags r:id="rId2"/>
            </p:custDataLst>
          </p:nvPr>
        </p:nvSpPr>
        <p:spPr>
          <a:xfrm>
            <a:off x="157045" y="2523415"/>
            <a:ext cx="5081704" cy="20774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CA" sz="1600" b="1" dirty="0" smtClean="0">
                <a:solidFill>
                  <a:schemeClr val="tx2"/>
                </a:solidFill>
                <a:latin typeface="Montserrat" panose="020B0604020202020204" charset="0"/>
              </a:rPr>
              <a:t>Les installations aquatiques extérieures</a:t>
            </a:r>
          </a:p>
          <a:p>
            <a:pPr marL="180000" indent="-180000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CA" sz="1300" dirty="0" smtClean="0">
                <a:latin typeface="Montserrat" panose="020B0604020202020204" charset="0"/>
              </a:rPr>
              <a:t>La Ville de Gatineau possède un nombre plus faible </a:t>
            </a:r>
            <a:br>
              <a:rPr lang="fr-CA" sz="1300" dirty="0" smtClean="0">
                <a:latin typeface="Montserrat" panose="020B0604020202020204" charset="0"/>
              </a:rPr>
            </a:br>
            <a:r>
              <a:rPr lang="fr-CA" sz="1300" dirty="0" smtClean="0">
                <a:latin typeface="Montserrat" panose="020B0604020202020204" charset="0"/>
              </a:rPr>
              <a:t>de piscines par habitant que d’autres villes comparables</a:t>
            </a:r>
          </a:p>
          <a:p>
            <a:pPr marL="180000" indent="-180000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CA" sz="1300" dirty="0" smtClean="0">
                <a:latin typeface="Montserrat" panose="020B0604020202020204" charset="0"/>
              </a:rPr>
              <a:t>La Ville possède toutefois un nombre plus élevé </a:t>
            </a:r>
            <a:br>
              <a:rPr lang="fr-CA" sz="1300" dirty="0" smtClean="0">
                <a:latin typeface="Montserrat" panose="020B0604020202020204" charset="0"/>
              </a:rPr>
            </a:br>
            <a:r>
              <a:rPr lang="fr-CA" sz="1300" dirty="0" smtClean="0">
                <a:latin typeface="Montserrat" panose="020B0604020202020204" charset="0"/>
              </a:rPr>
              <a:t>de jeux d’eau et présente aussi 3 plages</a:t>
            </a:r>
          </a:p>
          <a:p>
            <a:pPr marL="180000" indent="-1800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CA" sz="1300" dirty="0" smtClean="0">
                <a:latin typeface="Montserrat" panose="020B0604020202020204" charset="0"/>
              </a:rPr>
              <a:t>La majorité des piscines extérieures ont été construites </a:t>
            </a:r>
            <a:br>
              <a:rPr lang="fr-CA" sz="1300" dirty="0" smtClean="0">
                <a:latin typeface="Montserrat" panose="020B0604020202020204" charset="0"/>
              </a:rPr>
            </a:br>
            <a:r>
              <a:rPr lang="fr-CA" sz="1300" dirty="0" smtClean="0">
                <a:latin typeface="Montserrat" panose="020B0604020202020204" charset="0"/>
              </a:rPr>
              <a:t>dans les années 1970 et </a:t>
            </a:r>
            <a:r>
              <a:rPr lang="fr-CA" sz="1300" dirty="0" smtClean="0">
                <a:solidFill>
                  <a:schemeClr val="tx1"/>
                </a:solidFill>
                <a:latin typeface="Montserrat" panose="020B0604020202020204" charset="0"/>
              </a:rPr>
              <a:t>selon l’audit réalisé en 2017 </a:t>
            </a:r>
            <a:br>
              <a:rPr lang="fr-CA" sz="1300" dirty="0" smtClean="0">
                <a:solidFill>
                  <a:schemeClr val="tx1"/>
                </a:solidFill>
                <a:latin typeface="Montserrat" panose="020B0604020202020204" charset="0"/>
              </a:rPr>
            </a:br>
            <a:r>
              <a:rPr lang="fr-CA" sz="1300" dirty="0" smtClean="0">
                <a:solidFill>
                  <a:schemeClr val="tx1"/>
                </a:solidFill>
                <a:latin typeface="Montserrat" panose="020B0604020202020204" charset="0"/>
              </a:rPr>
              <a:t>par </a:t>
            </a:r>
            <a:r>
              <a:rPr lang="fr-CA" sz="1300" dirty="0" err="1" smtClean="0">
                <a:solidFill>
                  <a:schemeClr val="tx1"/>
                </a:solidFill>
                <a:latin typeface="Montserrat" panose="020B0604020202020204" charset="0"/>
              </a:rPr>
              <a:t>Planifika</a:t>
            </a:r>
            <a:r>
              <a:rPr lang="fr-CA" sz="1300" dirty="0" smtClean="0">
                <a:solidFill>
                  <a:schemeClr val="tx1"/>
                </a:solidFill>
                <a:latin typeface="Montserrat" panose="020B0604020202020204" charset="0"/>
              </a:rPr>
              <a:t>,</a:t>
            </a:r>
            <a:r>
              <a:rPr lang="fr-CA" sz="1300" dirty="0" smtClean="0">
                <a:solidFill>
                  <a:schemeClr val="accent2"/>
                </a:solidFill>
                <a:latin typeface="Montserrat" panose="020B0604020202020204" charset="0"/>
              </a:rPr>
              <a:t> </a:t>
            </a:r>
            <a:r>
              <a:rPr lang="fr-CA" sz="1300" dirty="0" smtClean="0">
                <a:latin typeface="Montserrat" panose="020B0604020202020204" charset="0"/>
              </a:rPr>
              <a:t>ces infrastructures arrivent bientôt à la fin </a:t>
            </a:r>
            <a:br>
              <a:rPr lang="fr-CA" sz="1300" dirty="0" smtClean="0">
                <a:latin typeface="Montserrat" panose="020B0604020202020204" charset="0"/>
              </a:rPr>
            </a:br>
            <a:r>
              <a:rPr lang="fr-CA" sz="1300" dirty="0" smtClean="0">
                <a:latin typeface="Montserrat" panose="020B0604020202020204" charset="0"/>
              </a:rPr>
              <a:t>de leur vie utile</a:t>
            </a:r>
          </a:p>
        </p:txBody>
      </p:sp>
      <p:sp>
        <p:nvSpPr>
          <p:cNvPr id="5" name="ZoneTexte 4"/>
          <p:cNvSpPr txBox="1"/>
          <p:nvPr>
            <p:custDataLst>
              <p:tags r:id="rId3"/>
            </p:custDataLst>
          </p:nvPr>
        </p:nvSpPr>
        <p:spPr>
          <a:xfrm>
            <a:off x="5294196" y="3156149"/>
            <a:ext cx="3706929" cy="17543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975" indent="-180975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CA" sz="1300" dirty="0" smtClean="0">
                <a:latin typeface="Montserrat" panose="020B0604020202020204" charset="0"/>
              </a:rPr>
              <a:t>Augmentation des périodes de canicules et de leur durée </a:t>
            </a:r>
            <a:br>
              <a:rPr lang="fr-CA" sz="13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(2-4 par saison d’une durée de 2-5 jours)</a:t>
            </a:r>
          </a:p>
          <a:p>
            <a:pPr marL="180975" indent="-180975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CA" sz="1300" dirty="0" smtClean="0">
                <a:latin typeface="Montserrat" panose="020B0604020202020204" charset="0"/>
              </a:rPr>
              <a:t>7 des 9 piscines se situent </a:t>
            </a:r>
            <a:br>
              <a:rPr lang="fr-CA" sz="1300" dirty="0" smtClean="0">
                <a:latin typeface="Montserrat" panose="020B0604020202020204" charset="0"/>
              </a:rPr>
            </a:br>
            <a:r>
              <a:rPr lang="fr-CA" sz="1300" dirty="0" smtClean="0">
                <a:latin typeface="Montserrat" panose="020B0604020202020204" charset="0"/>
              </a:rPr>
              <a:t>dans le secteur Hull</a:t>
            </a:r>
          </a:p>
          <a:p>
            <a:pPr marL="180975" indent="-180975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CA" sz="1300" dirty="0" smtClean="0">
                <a:latin typeface="Montserrat" panose="020B0604020202020204" charset="0"/>
              </a:rPr>
              <a:t>Construction d’un bassin multifonctionnel </a:t>
            </a:r>
            <a:br>
              <a:rPr lang="fr-CA" sz="1300" dirty="0" smtClean="0">
                <a:latin typeface="Montserrat" panose="020B0604020202020204" charset="0"/>
              </a:rPr>
            </a:br>
            <a:r>
              <a:rPr lang="fr-CA" sz="1300" dirty="0" smtClean="0">
                <a:latin typeface="Montserrat" panose="020B0604020202020204" charset="0"/>
              </a:rPr>
              <a:t>au parc Jack-</a:t>
            </a:r>
            <a:r>
              <a:rPr lang="fr-CA" sz="1300" dirty="0" err="1" smtClean="0">
                <a:latin typeface="Montserrat" panose="020B0604020202020204" charset="0"/>
              </a:rPr>
              <a:t>Eyamie</a:t>
            </a:r>
            <a:r>
              <a:rPr lang="fr-CA" sz="1300" dirty="0" smtClean="0">
                <a:latin typeface="Montserrat" panose="020B0604020202020204" charset="0"/>
              </a:rPr>
              <a:t> en 2021-2022 </a:t>
            </a:r>
            <a:br>
              <a:rPr lang="fr-CA" sz="13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(secteur BMA)</a:t>
            </a:r>
            <a:endParaRPr lang="fr-CA" sz="1100" dirty="0">
              <a:latin typeface="Montserrat" panose="020B0604020202020204" charset="0"/>
            </a:endParaRPr>
          </a:p>
        </p:txBody>
      </p:sp>
      <p:sp>
        <p:nvSpPr>
          <p:cNvPr id="12" name="ZoneTexte 11"/>
          <p:cNvSpPr txBox="1"/>
          <p:nvPr>
            <p:custDataLst>
              <p:tags r:id="rId4"/>
            </p:custDataLst>
          </p:nvPr>
        </p:nvSpPr>
        <p:spPr>
          <a:xfrm>
            <a:off x="157045" y="1333315"/>
            <a:ext cx="5929429" cy="97906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tIns="180000" bIns="18000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CA" sz="1600" b="1" dirty="0" smtClean="0">
                <a:solidFill>
                  <a:schemeClr val="tx2"/>
                </a:solidFill>
                <a:latin typeface="Montserrat" panose="020B0604020202020204" charset="0"/>
              </a:rPr>
              <a:t>Indicateur : nombre d’habitants / piscine extérieure</a:t>
            </a:r>
            <a:endParaRPr lang="fr-CA" dirty="0" smtClean="0">
              <a:solidFill>
                <a:schemeClr val="tx2"/>
              </a:solidFill>
              <a:latin typeface="Montserrat" panose="020B0604020202020204" charset="0"/>
            </a:endParaRPr>
          </a:p>
          <a:p>
            <a:pPr>
              <a:spcAft>
                <a:spcPts val="600"/>
              </a:spcAft>
              <a:tabLst>
                <a:tab pos="1076325" algn="l"/>
                <a:tab pos="1704975" algn="l"/>
              </a:tabLst>
            </a:pPr>
            <a:r>
              <a:rPr lang="fr-CA" b="1" dirty="0" smtClean="0">
                <a:solidFill>
                  <a:srgbClr val="39685E"/>
                </a:solidFill>
                <a:latin typeface="Montserrat" panose="020B0604020202020204" charset="0"/>
              </a:rPr>
              <a:t>Gatineau :	34 531	habitants</a:t>
            </a:r>
          </a:p>
        </p:txBody>
      </p:sp>
      <p:grpSp>
        <p:nvGrpSpPr>
          <p:cNvPr id="13" name="Groupe 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14" name="Rectangle 13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15" name="Image 9" descr="Gatineau_logo_Blanc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itre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720000" y="539999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VOLET 4 – Infrastructures aquatiques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Diagnostic</a:t>
            </a:r>
            <a:endParaRPr lang="fr-CA" sz="1200" b="0" dirty="0">
              <a:solidFill>
                <a:srgbClr val="74B6A7"/>
              </a:solidFill>
            </a:endParaRPr>
          </a:p>
        </p:txBody>
      </p:sp>
      <p:sp>
        <p:nvSpPr>
          <p:cNvPr id="16" name="Espace réservé du numéro de diapositive 3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48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8" name="Connecteur droit 17"/>
          <p:cNvCxnSpPr/>
          <p:nvPr>
            <p:custDataLst>
              <p:tags r:id="rId8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90"/>
          <a:stretch/>
        </p:blipFill>
        <p:spPr>
          <a:xfrm>
            <a:off x="89947" y="654931"/>
            <a:ext cx="576803" cy="53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0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>
            <p:custDataLst>
              <p:tags r:id="rId1"/>
            </p:custDataLst>
          </p:nvPr>
        </p:nvGrpSpPr>
        <p:grpSpPr>
          <a:xfrm>
            <a:off x="7458415" y="1536020"/>
            <a:ext cx="1224751" cy="1108572"/>
            <a:chOff x="5883220" y="-1651758"/>
            <a:chExt cx="2701567" cy="2701567"/>
          </a:xfrm>
        </p:grpSpPr>
        <p:sp>
          <p:nvSpPr>
            <p:cNvPr id="7" name="Oval 4"/>
            <p:cNvSpPr/>
            <p:nvPr/>
          </p:nvSpPr>
          <p:spPr>
            <a:xfrm>
              <a:off x="6039355" y="-1495623"/>
              <a:ext cx="2389297" cy="2389297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  <a:prstDash val="dash"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 5"/>
            <p:cNvSpPr/>
            <p:nvPr/>
          </p:nvSpPr>
          <p:spPr>
            <a:xfrm>
              <a:off x="5883220" y="-1651758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N1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Freeform 6"/>
            <p:cNvSpPr/>
            <p:nvPr/>
          </p:nvSpPr>
          <p:spPr>
            <a:xfrm>
              <a:off x="7437548" y="-1651758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N2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Freeform 7"/>
            <p:cNvSpPr/>
            <p:nvPr/>
          </p:nvSpPr>
          <p:spPr>
            <a:xfrm>
              <a:off x="5883220" y="-97430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N4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Freeform 8"/>
            <p:cNvSpPr/>
            <p:nvPr/>
          </p:nvSpPr>
          <p:spPr>
            <a:xfrm>
              <a:off x="7437548" y="-97430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N3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ZoneTexte 11"/>
          <p:cNvSpPr txBox="1"/>
          <p:nvPr>
            <p:custDataLst>
              <p:tags r:id="rId2"/>
            </p:custDataLst>
          </p:nvPr>
        </p:nvSpPr>
        <p:spPr>
          <a:xfrm>
            <a:off x="309070" y="1711234"/>
            <a:ext cx="4974771" cy="29007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CA" sz="1600" b="1" dirty="0" smtClean="0">
                <a:solidFill>
                  <a:schemeClr val="tx2"/>
                </a:solidFill>
                <a:latin typeface="Montserrat" panose="020B0604020202020204" charset="0"/>
              </a:rPr>
              <a:t>Les ins</a:t>
            </a:r>
            <a:r>
              <a:rPr lang="fr-CA" sz="1600" b="1" dirty="0" smtClean="0">
                <a:solidFill>
                  <a:srgbClr val="4C8A7D"/>
                </a:solidFill>
                <a:latin typeface="Montserrat" panose="020B0604020202020204" charset="0"/>
              </a:rPr>
              <a:t>tall</a:t>
            </a:r>
            <a:r>
              <a:rPr lang="fr-CA" sz="1600" b="1" dirty="0" smtClean="0">
                <a:solidFill>
                  <a:schemeClr val="tx2"/>
                </a:solidFill>
                <a:latin typeface="Montserrat" panose="020B0604020202020204" charset="0"/>
              </a:rPr>
              <a:t>ations aquatiques intérieures</a:t>
            </a:r>
          </a:p>
          <a:p>
            <a:pPr>
              <a:spcAft>
                <a:spcPts val="300"/>
              </a:spcAft>
            </a:pPr>
            <a:r>
              <a:rPr lang="fr-CA" sz="1300" b="1" dirty="0" smtClean="0">
                <a:solidFill>
                  <a:schemeClr val="accent3"/>
                </a:solidFill>
                <a:latin typeface="Montserrat" panose="020B0604020202020204" charset="0"/>
              </a:rPr>
              <a:t>Nombre de mètres carrés pour 10 000 habitants :</a:t>
            </a:r>
          </a:p>
          <a:p>
            <a:pPr>
              <a:tabLst>
                <a:tab pos="1524000" algn="l"/>
                <a:tab pos="1704975" algn="l"/>
              </a:tabLst>
            </a:pPr>
            <a:r>
              <a:rPr lang="fr-CA" sz="1200" dirty="0" smtClean="0">
                <a:latin typeface="Montserrat" panose="020B0604020202020204" charset="0"/>
              </a:rPr>
              <a:t>Ville de Gatineau	=</a:t>
            </a:r>
            <a:r>
              <a:rPr lang="fr-CA" sz="1200" dirty="0">
                <a:latin typeface="Montserrat" panose="020B0604020202020204" charset="0"/>
              </a:rPr>
              <a:t>	</a:t>
            </a:r>
            <a:r>
              <a:rPr lang="fr-CA" sz="1200" dirty="0" smtClean="0">
                <a:latin typeface="Montserrat" panose="020B0604020202020204" charset="0"/>
              </a:rPr>
              <a:t>87 m</a:t>
            </a:r>
            <a:r>
              <a:rPr lang="fr-CA" sz="1200" baseline="30000" dirty="0" smtClean="0">
                <a:latin typeface="Montserrat" panose="020B0604020202020204" charset="0"/>
              </a:rPr>
              <a:t>2</a:t>
            </a:r>
            <a:r>
              <a:rPr lang="fr-CA" sz="1200" dirty="0" smtClean="0">
                <a:latin typeface="Montserrat" panose="020B0604020202020204" charset="0"/>
              </a:rPr>
              <a:t> / 10 000 habitants</a:t>
            </a:r>
          </a:p>
          <a:p>
            <a:pPr>
              <a:spcAft>
                <a:spcPts val="300"/>
              </a:spcAft>
            </a:pPr>
            <a:endParaRPr lang="fr-CA" sz="1300" b="1" dirty="0" smtClean="0">
              <a:solidFill>
                <a:schemeClr val="accent3"/>
              </a:solidFill>
              <a:latin typeface="Montserrat" panose="020B0604020202020204" charset="0"/>
            </a:endParaRPr>
          </a:p>
          <a:p>
            <a:pPr>
              <a:spcAft>
                <a:spcPts val="300"/>
              </a:spcAft>
            </a:pPr>
            <a:r>
              <a:rPr lang="fr-CA" sz="1300" b="1" dirty="0">
                <a:solidFill>
                  <a:schemeClr val="accent3"/>
                </a:solidFill>
                <a:latin typeface="Montserrat" panose="020B0604020202020204" charset="0"/>
              </a:rPr>
              <a:t>Entrées-baignades* :</a:t>
            </a:r>
          </a:p>
          <a:p>
            <a:pPr>
              <a:tabLst>
                <a:tab pos="1704975" algn="l"/>
                <a:tab pos="1885950" algn="l"/>
              </a:tabLst>
            </a:pPr>
            <a:r>
              <a:rPr lang="fr-CA" sz="1200" dirty="0">
                <a:latin typeface="Montserrat" panose="020B0604020202020204" charset="0"/>
              </a:rPr>
              <a:t>Ville de </a:t>
            </a:r>
            <a:r>
              <a:rPr lang="fr-CA" sz="1200" dirty="0" smtClean="0">
                <a:latin typeface="Montserrat" panose="020B0604020202020204" charset="0"/>
              </a:rPr>
              <a:t>Gatineau	=</a:t>
            </a:r>
            <a:r>
              <a:rPr lang="fr-CA" sz="1200" dirty="0">
                <a:latin typeface="Montserrat" panose="020B0604020202020204" charset="0"/>
              </a:rPr>
              <a:t>	</a:t>
            </a:r>
            <a:r>
              <a:rPr lang="fr-CA" sz="1200" dirty="0" smtClean="0">
                <a:latin typeface="Montserrat" panose="020B0604020202020204" charset="0"/>
              </a:rPr>
              <a:t>1,5 entrées-baignade par habitant</a:t>
            </a:r>
          </a:p>
          <a:p>
            <a:pPr>
              <a:tabLst>
                <a:tab pos="1704975" algn="l"/>
                <a:tab pos="1885950" algn="l"/>
              </a:tabLst>
            </a:pPr>
            <a:r>
              <a:rPr lang="fr-CA" sz="1200" dirty="0" smtClean="0">
                <a:latin typeface="Montserrat" panose="020B0604020202020204" charset="0"/>
              </a:rPr>
              <a:t>Moyenne du Québec	=	2 </a:t>
            </a:r>
            <a:r>
              <a:rPr lang="fr-CA" sz="1200" dirty="0">
                <a:latin typeface="Montserrat" panose="020B0604020202020204" charset="0"/>
              </a:rPr>
              <a:t>entrées-baignade par habitant</a:t>
            </a:r>
          </a:p>
          <a:p>
            <a:pPr>
              <a:spcAft>
                <a:spcPts val="600"/>
              </a:spcAft>
            </a:pPr>
            <a:endParaRPr lang="fr-CA" sz="1300" b="1" dirty="0" smtClean="0">
              <a:solidFill>
                <a:schemeClr val="accent3"/>
              </a:solidFill>
              <a:latin typeface="Montserrat" panose="020B0604020202020204" charset="0"/>
            </a:endParaRPr>
          </a:p>
          <a:p>
            <a:pPr>
              <a:spcAft>
                <a:spcPts val="300"/>
              </a:spcAft>
            </a:pPr>
            <a:r>
              <a:rPr lang="fr-CA" sz="1300" b="1" dirty="0">
                <a:solidFill>
                  <a:schemeClr val="accent3"/>
                </a:solidFill>
                <a:latin typeface="Montserrat" panose="020B0604020202020204" charset="0"/>
              </a:rPr>
              <a:t>Taux de participation aux bains libres :</a:t>
            </a:r>
          </a:p>
          <a:p>
            <a:pPr>
              <a:tabLst>
                <a:tab pos="1524000" algn="l"/>
                <a:tab pos="1704975" algn="l"/>
              </a:tabLst>
            </a:pPr>
            <a:r>
              <a:rPr lang="fr-CA" sz="1200" dirty="0" smtClean="0">
                <a:latin typeface="Montserrat" panose="020B0604020202020204" charset="0"/>
              </a:rPr>
              <a:t>Ville de Gatineau	=	75 % de participation </a:t>
            </a:r>
          </a:p>
          <a:p>
            <a:pPr>
              <a:tabLst>
                <a:tab pos="1524000" algn="l"/>
                <a:tab pos="1704975" algn="l"/>
              </a:tabLst>
            </a:pPr>
            <a:endParaRPr lang="fr-CA" sz="1200" dirty="0">
              <a:latin typeface="Montserrat" panose="020B060402020202020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tabLst>
                <a:tab pos="1524000" algn="l"/>
                <a:tab pos="1704975" algn="l"/>
              </a:tabLst>
            </a:pPr>
            <a:r>
              <a:rPr lang="fr-CA" sz="1300" dirty="0" smtClean="0">
                <a:latin typeface="Montserrat" panose="020B0604020202020204" charset="0"/>
              </a:rPr>
              <a:t>35 % </a:t>
            </a:r>
            <a:r>
              <a:rPr lang="fr-CA" sz="1300" dirty="0">
                <a:latin typeface="Montserrat" panose="020B0604020202020204" charset="0"/>
              </a:rPr>
              <a:t>de la clientèle du centre sportif provient d’Aylmer</a:t>
            </a:r>
          </a:p>
          <a:p>
            <a:pPr>
              <a:tabLst>
                <a:tab pos="1524000" algn="l"/>
                <a:tab pos="1704975" algn="l"/>
              </a:tabLst>
            </a:pPr>
            <a:endParaRPr lang="fr-CA" sz="1200" dirty="0" smtClean="0">
              <a:latin typeface="Montserrat" panose="020B0604020202020204" charset="0"/>
            </a:endParaRPr>
          </a:p>
        </p:txBody>
      </p:sp>
      <p:sp>
        <p:nvSpPr>
          <p:cNvPr id="13" name="ZoneTexte 12"/>
          <p:cNvSpPr txBox="1"/>
          <p:nvPr>
            <p:custDataLst>
              <p:tags r:id="rId3"/>
            </p:custDataLst>
          </p:nvPr>
        </p:nvSpPr>
        <p:spPr>
          <a:xfrm>
            <a:off x="4848842" y="2064031"/>
            <a:ext cx="3889060" cy="26007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70000" indent="-270000"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CA" sz="1300" dirty="0" smtClean="0">
                <a:latin typeface="Montserrat" panose="020B0604020202020204" charset="0"/>
              </a:rPr>
              <a:t>3 secteurs sur 4 desservis : </a:t>
            </a:r>
            <a:br>
              <a:rPr lang="fr-CA" sz="1300" dirty="0" smtClean="0">
                <a:latin typeface="Montserrat" panose="020B0604020202020204" charset="0"/>
              </a:rPr>
            </a:br>
            <a:r>
              <a:rPr lang="fr-CA" sz="1300" dirty="0" smtClean="0">
                <a:latin typeface="Montserrat" panose="020B0604020202020204" charset="0"/>
              </a:rPr>
              <a:t>Gatineau, Aylmer et BMA</a:t>
            </a:r>
          </a:p>
          <a:p>
            <a:pPr marL="270000" indent="-270000"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CA" sz="1300" b="1" dirty="0" smtClean="0">
                <a:solidFill>
                  <a:srgbClr val="009999"/>
                </a:solidFill>
                <a:latin typeface="Montserrat" panose="020B0604020202020204" charset="0"/>
              </a:rPr>
              <a:t>Déficit de services </a:t>
            </a:r>
            <a:r>
              <a:rPr lang="fr-CA" sz="1300" dirty="0" smtClean="0">
                <a:latin typeface="Montserrat" panose="020B0604020202020204" charset="0"/>
              </a:rPr>
              <a:t>à Hull</a:t>
            </a:r>
          </a:p>
          <a:p>
            <a:pPr marL="270000" indent="-270000"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CA" sz="1300" dirty="0" smtClean="0">
                <a:latin typeface="Montserrat" panose="020B0604020202020204" charset="0"/>
              </a:rPr>
              <a:t>Le Centre aquatique Paul-Pelletier </a:t>
            </a:r>
            <a:br>
              <a:rPr lang="fr-CA" sz="1300" dirty="0" smtClean="0">
                <a:latin typeface="Montserrat" panose="020B0604020202020204" charset="0"/>
              </a:rPr>
            </a:br>
            <a:r>
              <a:rPr lang="fr-CA" sz="1300" b="1" dirty="0" smtClean="0">
                <a:latin typeface="Montserrat" panose="020B0604020202020204" charset="0"/>
              </a:rPr>
              <a:t>ne répond plus aux besoins </a:t>
            </a:r>
            <a:r>
              <a:rPr lang="fr-CA" sz="1300" dirty="0" smtClean="0">
                <a:latin typeface="Montserrat" panose="020B0604020202020204" charset="0"/>
              </a:rPr>
              <a:t>dans l’ouest </a:t>
            </a:r>
            <a:br>
              <a:rPr lang="fr-CA" sz="13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(</a:t>
            </a:r>
            <a:r>
              <a:rPr lang="fr-CA" sz="1100" dirty="0" smtClean="0">
                <a:solidFill>
                  <a:schemeClr val="tx1"/>
                </a:solidFill>
                <a:latin typeface="Montserrat" panose="020B0604020202020204" charset="0"/>
              </a:rPr>
              <a:t>augmentation</a:t>
            </a:r>
            <a:r>
              <a:rPr lang="fr-CA" sz="1100" dirty="0" smtClean="0">
                <a:solidFill>
                  <a:srgbClr val="FF0000"/>
                </a:solidFill>
                <a:latin typeface="Montserrat" panose="020B0604020202020204" charset="0"/>
              </a:rPr>
              <a:t> </a:t>
            </a:r>
            <a:r>
              <a:rPr lang="fr-CA" sz="1100" dirty="0" smtClean="0">
                <a:solidFill>
                  <a:schemeClr val="tx1"/>
                </a:solidFill>
                <a:latin typeface="Montserrat" panose="020B0604020202020204" charset="0"/>
              </a:rPr>
              <a:t>démographique importante </a:t>
            </a:r>
            <a:br>
              <a:rPr lang="fr-CA" sz="1100" dirty="0" smtClean="0">
                <a:solidFill>
                  <a:schemeClr val="tx1"/>
                </a:solidFill>
                <a:latin typeface="Montserrat" panose="020B0604020202020204" charset="0"/>
              </a:rPr>
            </a:br>
            <a:r>
              <a:rPr lang="fr-CA" sz="1100" dirty="0" smtClean="0">
                <a:solidFill>
                  <a:schemeClr val="tx1"/>
                </a:solidFill>
                <a:latin typeface="Montserrat" panose="020B0604020202020204" charset="0"/>
              </a:rPr>
              <a:t> et capacité de l’infrastructure)</a:t>
            </a:r>
          </a:p>
          <a:p>
            <a:pPr marL="270000" indent="-2700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CA" sz="1300" dirty="0" smtClean="0">
                <a:latin typeface="Montserrat" panose="020B0604020202020204" charset="0"/>
              </a:rPr>
              <a:t>Diminution de la disponibilité des plateaux piscines des écoles secondaires </a:t>
            </a:r>
            <a:br>
              <a:rPr lang="fr-CA" sz="1300" dirty="0" smtClean="0">
                <a:latin typeface="Montserrat" panose="020B0604020202020204" charset="0"/>
              </a:rPr>
            </a:br>
            <a:r>
              <a:rPr lang="fr-CA" sz="1300" dirty="0" smtClean="0">
                <a:latin typeface="Montserrat" panose="020B0604020202020204" charset="0"/>
              </a:rPr>
              <a:t>pour la programmation de la Ville </a:t>
            </a:r>
            <a:br>
              <a:rPr lang="fr-CA" sz="1300" dirty="0" smtClean="0">
                <a:latin typeface="Montserrat" panose="020B0604020202020204" charset="0"/>
              </a:rPr>
            </a:br>
            <a:r>
              <a:rPr lang="fr-CA" sz="1300" dirty="0" smtClean="0">
                <a:latin typeface="Montserrat" panose="020B0604020202020204" charset="0"/>
              </a:rPr>
              <a:t>et des organismes</a:t>
            </a:r>
          </a:p>
        </p:txBody>
      </p:sp>
      <p:grpSp>
        <p:nvGrpSpPr>
          <p:cNvPr id="14" name="Groupe 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15" name="Rectangle 14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16" name="Image 9" descr="Gatineau_logo_Blanc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itre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720000" y="539999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VOLET 4 – Infrastructures aquatiques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Diagnostic  </a:t>
            </a:r>
            <a:r>
              <a:rPr lang="fr-CA" sz="1200" dirty="0" smtClean="0">
                <a:solidFill>
                  <a:srgbClr val="74B6A7"/>
                </a:solidFill>
              </a:rPr>
              <a:t>(suite)</a:t>
            </a:r>
            <a:endParaRPr lang="fr-CA" sz="1200" b="0" dirty="0">
              <a:solidFill>
                <a:srgbClr val="74B6A7"/>
              </a:solidFill>
            </a:endParaRPr>
          </a:p>
        </p:txBody>
      </p:sp>
      <p:sp>
        <p:nvSpPr>
          <p:cNvPr id="17" name="Espace réservé du numéro de diapositive 3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49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9" name="Connecteur droit 18"/>
          <p:cNvCxnSpPr/>
          <p:nvPr>
            <p:custDataLst>
              <p:tags r:id="rId7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 20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90"/>
          <a:stretch/>
        </p:blipFill>
        <p:spPr>
          <a:xfrm>
            <a:off x="89947" y="654931"/>
            <a:ext cx="576803" cy="539317"/>
          </a:xfrm>
          <a:prstGeom prst="rect">
            <a:avLst/>
          </a:prstGeom>
        </p:spPr>
      </p:pic>
      <p:sp>
        <p:nvSpPr>
          <p:cNvPr id="22" name="ZoneTexte 21"/>
          <p:cNvSpPr txBox="1"/>
          <p:nvPr>
            <p:custDataLst>
              <p:tags r:id="rId9"/>
            </p:custDataLst>
          </p:nvPr>
        </p:nvSpPr>
        <p:spPr>
          <a:xfrm>
            <a:off x="643255" y="4704870"/>
            <a:ext cx="7918268" cy="430887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85725" indent="-85725" algn="just">
              <a:tabLst>
                <a:tab pos="85725" algn="l"/>
              </a:tabLst>
            </a:pPr>
            <a:r>
              <a:rPr lang="fr-CA" sz="1100" dirty="0" smtClean="0">
                <a:solidFill>
                  <a:schemeClr val="accent2"/>
                </a:solidFill>
              </a:rPr>
              <a:t>*	Le ratio du nombre annuel d’entrées-baignades par habitant dans les piscines intérieures est un indicateur qui permet de mesurer la fréquentation de la programmation municipale dans les installations aquatiques intérieures. Source : Rapport BC2</a:t>
            </a:r>
            <a:endParaRPr lang="fr-CA" sz="11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0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7" name="Rectangle 6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8" name="Image 9" descr="Gatineau_logo_Blanc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Espace réservé du numéro de diapositive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5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Connecteur droit 11"/>
          <p:cNvCxnSpPr/>
          <p:nvPr>
            <p:custDataLst>
              <p:tags r:id="rId3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contenu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790574" y="1561540"/>
            <a:ext cx="8172673" cy="3366300"/>
          </a:xfrm>
        </p:spPr>
        <p:txBody>
          <a:bodyPr lIns="0" rIns="0">
            <a:normAutofit/>
          </a:bodyPr>
          <a:lstStyle/>
          <a:p>
            <a:pPr marL="0" indent="0" algn="just">
              <a:lnSpc>
                <a:spcPct val="100000"/>
              </a:lnSpc>
              <a:spcAft>
                <a:spcPts val="1800"/>
              </a:spcAft>
              <a:buNone/>
            </a:pPr>
            <a:r>
              <a:rPr lang="fr-CA" sz="1600" dirty="0"/>
              <a:t>Le renouvellement du Plan directeur rejoint particulièrement l’orientation 6, </a:t>
            </a:r>
            <a:r>
              <a:rPr lang="fr-CA" sz="1600" dirty="0" smtClean="0"/>
              <a:t>notamment :</a:t>
            </a:r>
            <a:endParaRPr lang="fr-CA" sz="1600" dirty="0"/>
          </a:p>
          <a:p>
            <a:pPr marL="360000" indent="-360000" algn="just">
              <a:lnSpc>
                <a:spcPct val="100000"/>
              </a:lnSpc>
              <a:spcAft>
                <a:spcPts val="1800"/>
              </a:spcAft>
            </a:pPr>
            <a:r>
              <a:rPr lang="fr-CA" sz="1400" dirty="0" smtClean="0"/>
              <a:t>Miser </a:t>
            </a:r>
            <a:r>
              <a:rPr lang="fr-CA" sz="1400" dirty="0"/>
              <a:t>sur l’agilité, la créativité et les partenariats pour répondre aux besoins </a:t>
            </a:r>
            <a:r>
              <a:rPr lang="fr-CA" sz="1400" dirty="0" smtClean="0"/>
              <a:t/>
            </a:r>
            <a:br>
              <a:rPr lang="fr-CA" sz="1400" dirty="0" smtClean="0"/>
            </a:br>
            <a:r>
              <a:rPr lang="fr-CA" sz="1400" dirty="0" smtClean="0"/>
              <a:t>en </a:t>
            </a:r>
            <a:r>
              <a:rPr lang="fr-CA" sz="1400" dirty="0"/>
              <a:t>matière d’infrastructures sportives, communautaires et </a:t>
            </a:r>
            <a:r>
              <a:rPr lang="fr-CA" sz="1400" dirty="0" smtClean="0"/>
              <a:t>culturelles</a:t>
            </a:r>
          </a:p>
          <a:p>
            <a:pPr marL="360000" indent="-360000" algn="just">
              <a:lnSpc>
                <a:spcPct val="100000"/>
              </a:lnSpc>
            </a:pPr>
            <a:r>
              <a:rPr lang="fr-CA" sz="1400" dirty="0" smtClean="0"/>
              <a:t>Investir </a:t>
            </a:r>
            <a:r>
              <a:rPr lang="fr-CA" sz="1400" dirty="0"/>
              <a:t>dans des solutions innovantes et adaptées en transport collectif, actif et durable et prendre des mesures incitatives pour diminuer l’auto </a:t>
            </a:r>
            <a:r>
              <a:rPr lang="fr-CA" sz="1400" dirty="0" smtClean="0"/>
              <a:t>solo</a:t>
            </a:r>
            <a:endParaRPr lang="fr-CA" sz="1400" dirty="0"/>
          </a:p>
        </p:txBody>
      </p:sp>
      <p:sp>
        <p:nvSpPr>
          <p:cNvPr id="14" name="Titre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720000" y="539999"/>
            <a:ext cx="5901463" cy="899863"/>
          </a:xfrm>
        </p:spPr>
        <p:txBody>
          <a:bodyPr anchor="t" anchorCtr="0"/>
          <a:lstStyle/>
          <a:p>
            <a:pPr algn="l"/>
            <a:r>
              <a:rPr lang="fr-CA" sz="2400" dirty="0" smtClean="0">
                <a:solidFill>
                  <a:srgbClr val="74B6A7"/>
                </a:solidFill>
              </a:rPr>
              <a:t>Mise en contexte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(suite)</a:t>
            </a:r>
            <a:endParaRPr lang="fr-CA" sz="1800" b="0" dirty="0">
              <a:solidFill>
                <a:srgbClr val="74B6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49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4"/>
          <p:cNvSpPr txBox="1"/>
          <p:nvPr>
            <p:custDataLst>
              <p:tags r:id="rId1"/>
            </p:custDataLst>
          </p:nvPr>
        </p:nvSpPr>
        <p:spPr>
          <a:xfrm>
            <a:off x="6065639" y="1619473"/>
            <a:ext cx="2668786" cy="857533"/>
          </a:xfrm>
          <a:prstGeom prst="rect">
            <a:avLst/>
          </a:prstGeom>
          <a:noFill/>
        </p:spPr>
        <p:txBody>
          <a:bodyPr wrap="square" lIns="0" tIns="7200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CA" sz="1300" b="1" dirty="0" smtClean="0">
                <a:latin typeface="Montserrat" panose="020B0604020202020204" charset="0"/>
              </a:rPr>
              <a:t>Salle polyvalente et gymnase</a:t>
            </a:r>
            <a:endParaRPr lang="fr-CA" sz="1300" b="1" dirty="0">
              <a:latin typeface="Montserrat" panose="020B0604020202020204" charset="0"/>
            </a:endParaRPr>
          </a:p>
          <a:p>
            <a:r>
              <a:rPr lang="fr-CA" sz="1100" dirty="0">
                <a:latin typeface="Montserrat" panose="020B0604020202020204" charset="0"/>
              </a:rPr>
              <a:t>Site permettant la </a:t>
            </a:r>
            <a:r>
              <a:rPr lang="fr-CA" sz="1100" dirty="0" smtClean="0">
                <a:latin typeface="Montserrat" panose="020B0604020202020204" charset="0"/>
              </a:rPr>
              <a:t>pratique récréative en réponse aux besoins émis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par une communauté particulière</a:t>
            </a:r>
          </a:p>
        </p:txBody>
      </p:sp>
      <p:sp>
        <p:nvSpPr>
          <p:cNvPr id="15" name="TextBox 42"/>
          <p:cNvSpPr txBox="1"/>
          <p:nvPr>
            <p:custDataLst>
              <p:tags r:id="rId2"/>
            </p:custDataLst>
          </p:nvPr>
        </p:nvSpPr>
        <p:spPr>
          <a:xfrm>
            <a:off x="6065639" y="3285448"/>
            <a:ext cx="2432655" cy="1611586"/>
          </a:xfrm>
          <a:prstGeom prst="rect">
            <a:avLst/>
          </a:prstGeom>
          <a:noFill/>
        </p:spPr>
        <p:txBody>
          <a:bodyPr wrap="square" lIns="0" tIns="7200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CA" sz="1300" b="1" dirty="0" smtClean="0">
                <a:latin typeface="Montserrat" panose="020B0604020202020204" charset="0"/>
              </a:rPr>
              <a:t>Pôle sportif</a:t>
            </a:r>
          </a:p>
          <a:p>
            <a:pPr>
              <a:spcAft>
                <a:spcPts val="600"/>
              </a:spcAft>
            </a:pPr>
            <a:r>
              <a:rPr lang="fr-CA" sz="1100" dirty="0">
                <a:latin typeface="Montserrat" panose="020B0604020202020204" charset="0"/>
              </a:rPr>
              <a:t>Site uni ou </a:t>
            </a:r>
            <a:r>
              <a:rPr lang="fr-CA" sz="1100" dirty="0" smtClean="0">
                <a:latin typeface="Montserrat" panose="020B0604020202020204" charset="0"/>
              </a:rPr>
              <a:t>multidisciplinaire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servant </a:t>
            </a:r>
            <a:r>
              <a:rPr lang="fr-CA" sz="1100" dirty="0">
                <a:latin typeface="Montserrat" panose="020B0604020202020204" charset="0"/>
              </a:rPr>
              <a:t>à la pratique organisée </a:t>
            </a:r>
            <a:r>
              <a:rPr lang="fr-CA" sz="1100" dirty="0" smtClean="0">
                <a:latin typeface="Montserrat" panose="020B0604020202020204" charset="0"/>
              </a:rPr>
              <a:t/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et </a:t>
            </a:r>
            <a:r>
              <a:rPr lang="fr-CA" sz="1100" dirty="0">
                <a:latin typeface="Montserrat" panose="020B0604020202020204" charset="0"/>
              </a:rPr>
              <a:t>la tenue de </a:t>
            </a:r>
            <a:r>
              <a:rPr lang="fr-CA" sz="1100" dirty="0" smtClean="0">
                <a:latin typeface="Montserrat" panose="020B0604020202020204" charset="0"/>
              </a:rPr>
              <a:t>compétitions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de </a:t>
            </a:r>
            <a:r>
              <a:rPr lang="fr-CA" sz="1100" dirty="0">
                <a:latin typeface="Montserrat" panose="020B0604020202020204" charset="0"/>
              </a:rPr>
              <a:t>plus petite </a:t>
            </a:r>
            <a:r>
              <a:rPr lang="fr-CA" sz="1100" dirty="0" smtClean="0">
                <a:latin typeface="Montserrat" panose="020B0604020202020204" charset="0"/>
              </a:rPr>
              <a:t>envergure</a:t>
            </a:r>
          </a:p>
          <a:p>
            <a:r>
              <a:rPr lang="fr-CA" sz="1100" dirty="0" smtClean="0">
                <a:latin typeface="Montserrat" panose="020B0604020202020204" charset="0"/>
              </a:rPr>
              <a:t>Propose </a:t>
            </a:r>
            <a:r>
              <a:rPr lang="fr-CA" sz="1100" dirty="0">
                <a:latin typeface="Montserrat" panose="020B0604020202020204" charset="0"/>
              </a:rPr>
              <a:t>des </a:t>
            </a:r>
            <a:r>
              <a:rPr lang="fr-CA" sz="1100" dirty="0" smtClean="0">
                <a:latin typeface="Montserrat" panose="020B0604020202020204" charset="0"/>
              </a:rPr>
              <a:t>équipements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complémentaires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au </a:t>
            </a:r>
            <a:r>
              <a:rPr lang="fr-CA" sz="1100" dirty="0">
                <a:latin typeface="Montserrat" panose="020B0604020202020204" charset="0"/>
              </a:rPr>
              <a:t>développement de l’athlète</a:t>
            </a:r>
          </a:p>
        </p:txBody>
      </p:sp>
      <p:sp>
        <p:nvSpPr>
          <p:cNvPr id="16" name="TextBox 46"/>
          <p:cNvSpPr txBox="1"/>
          <p:nvPr>
            <p:custDataLst>
              <p:tags r:id="rId3"/>
            </p:custDataLst>
          </p:nvPr>
        </p:nvSpPr>
        <p:spPr>
          <a:xfrm>
            <a:off x="167631" y="3266397"/>
            <a:ext cx="2657666" cy="1026810"/>
          </a:xfrm>
          <a:prstGeom prst="rect">
            <a:avLst/>
          </a:prstGeom>
          <a:noFill/>
        </p:spPr>
        <p:txBody>
          <a:bodyPr wrap="square" lIns="0" tIns="72000" rIns="0" bIns="0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r-CA" sz="1300" b="1" dirty="0" smtClean="0">
                <a:latin typeface="Montserrat" panose="020B0604020202020204" charset="0"/>
              </a:rPr>
              <a:t>Pôle d’excellence sportive</a:t>
            </a:r>
          </a:p>
          <a:p>
            <a:pPr algn="r"/>
            <a:r>
              <a:rPr lang="fr-CA" sz="1100" dirty="0">
                <a:latin typeface="Montserrat" panose="020B0604020202020204" charset="0"/>
              </a:rPr>
              <a:t>Site sportif signature </a:t>
            </a:r>
            <a:r>
              <a:rPr lang="fr-CA" sz="1100" dirty="0" smtClean="0">
                <a:latin typeface="Montserrat" panose="020B0604020202020204" charset="0"/>
              </a:rPr>
              <a:t/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permettant la </a:t>
            </a:r>
            <a:r>
              <a:rPr lang="fr-CA" sz="1100" dirty="0">
                <a:latin typeface="Montserrat" panose="020B0604020202020204" charset="0"/>
              </a:rPr>
              <a:t>pratique organisée et l’accueil d’événements </a:t>
            </a:r>
            <a:r>
              <a:rPr lang="fr-CA" sz="1100" dirty="0" smtClean="0">
                <a:latin typeface="Montserrat" panose="020B0604020202020204" charset="0"/>
              </a:rPr>
              <a:t>d’envergure nationale et internationale</a:t>
            </a:r>
            <a:endParaRPr lang="fr-CA" sz="1100" dirty="0">
              <a:latin typeface="Montserrat" panose="020B0604020202020204" charset="0"/>
            </a:endParaRPr>
          </a:p>
        </p:txBody>
      </p:sp>
      <p:sp>
        <p:nvSpPr>
          <p:cNvPr id="19" name="TextBox 19"/>
          <p:cNvSpPr txBox="1"/>
          <p:nvPr>
            <p:custDataLst>
              <p:tags r:id="rId4"/>
            </p:custDataLst>
          </p:nvPr>
        </p:nvSpPr>
        <p:spPr>
          <a:xfrm>
            <a:off x="525294" y="1605859"/>
            <a:ext cx="2300002" cy="857533"/>
          </a:xfrm>
          <a:prstGeom prst="rect">
            <a:avLst/>
          </a:prstGeom>
          <a:noFill/>
        </p:spPr>
        <p:txBody>
          <a:bodyPr wrap="square" lIns="0" tIns="72000" rIns="0" bIns="0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r-CA" sz="1300" b="1" dirty="0" smtClean="0">
                <a:latin typeface="Montserrat" panose="020B0604020202020204" charset="0"/>
              </a:rPr>
              <a:t>Salle polyvalente</a:t>
            </a:r>
          </a:p>
          <a:p>
            <a:pPr algn="r"/>
            <a:r>
              <a:rPr lang="fr-CA" sz="1100" dirty="0" smtClean="0">
                <a:latin typeface="Montserrat" panose="020B0604020202020204" charset="0"/>
              </a:rPr>
              <a:t>Site permettant la pratique libre, le jeu et l’initiation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pour une diversité d’activités</a:t>
            </a:r>
            <a:endParaRPr lang="fr-CA" sz="1100" dirty="0">
              <a:latin typeface="Montserrat" panose="020B0604020202020204" charset="0"/>
            </a:endParaRPr>
          </a:p>
        </p:txBody>
      </p:sp>
      <p:grpSp>
        <p:nvGrpSpPr>
          <p:cNvPr id="20" name="Groupe 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21" name="Rectangle 20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22" name="Image 9" descr="Gatineau_logo_Blanc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itre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720000" y="539999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VOLET 5 – Plateaux sportifs intérieurs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Niveaux de services</a:t>
            </a:r>
            <a:endParaRPr lang="fr-CA" sz="1200" b="0" dirty="0">
              <a:solidFill>
                <a:srgbClr val="74B6A7"/>
              </a:solidFill>
            </a:endParaRPr>
          </a:p>
        </p:txBody>
      </p:sp>
      <p:sp>
        <p:nvSpPr>
          <p:cNvPr id="24" name="Espace réservé du numéro de diapositive 3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50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5" name="Connecteur droit 24"/>
          <p:cNvCxnSpPr/>
          <p:nvPr>
            <p:custDataLst>
              <p:tags r:id="rId8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e 25"/>
          <p:cNvGrpSpPr/>
          <p:nvPr>
            <p:custDataLst>
              <p:tags r:id="rId9"/>
            </p:custDataLst>
          </p:nvPr>
        </p:nvGrpSpPr>
        <p:grpSpPr>
          <a:xfrm>
            <a:off x="368634" y="1389561"/>
            <a:ext cx="8088588" cy="2569137"/>
            <a:chOff x="368634" y="1389561"/>
            <a:chExt cx="8088588" cy="2569137"/>
          </a:xfrm>
        </p:grpSpPr>
        <p:grpSp>
          <p:nvGrpSpPr>
            <p:cNvPr id="27" name="Groupe 26"/>
            <p:cNvGrpSpPr/>
            <p:nvPr/>
          </p:nvGrpSpPr>
          <p:grpSpPr>
            <a:xfrm>
              <a:off x="368634" y="1598570"/>
              <a:ext cx="8088588" cy="1682496"/>
              <a:chOff x="368634" y="1598570"/>
              <a:chExt cx="8088588" cy="1682496"/>
            </a:xfrm>
          </p:grpSpPr>
          <p:sp>
            <p:nvSpPr>
              <p:cNvPr id="36" name="Freeform 39"/>
              <p:cNvSpPr/>
              <p:nvPr>
                <p:custDataLst>
                  <p:tags r:id="rId18"/>
                </p:custDataLst>
              </p:nvPr>
            </p:nvSpPr>
            <p:spPr>
              <a:xfrm>
                <a:off x="5465151" y="1605859"/>
                <a:ext cx="2992071" cy="309234"/>
              </a:xfrm>
              <a:custGeom>
                <a:avLst/>
                <a:gdLst>
                  <a:gd name="connsiteX0" fmla="*/ 0 w 3444240"/>
                  <a:gd name="connsiteY0" fmla="*/ 568960 h 568960"/>
                  <a:gd name="connsiteX1" fmla="*/ 690880 w 3444240"/>
                  <a:gd name="connsiteY1" fmla="*/ 0 h 568960"/>
                  <a:gd name="connsiteX2" fmla="*/ 3444240 w 3444240"/>
                  <a:gd name="connsiteY2" fmla="*/ 0 h 56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44240" h="568960">
                    <a:moveTo>
                      <a:pt x="0" y="568960"/>
                    </a:moveTo>
                    <a:lnTo>
                      <a:pt x="690880" y="0"/>
                    </a:lnTo>
                    <a:lnTo>
                      <a:pt x="3444240" y="0"/>
                    </a:lnTo>
                  </a:path>
                </a:pathLst>
              </a:cu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oval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37" name="Freeform 41"/>
              <p:cNvSpPr/>
              <p:nvPr>
                <p:custDataLst>
                  <p:tags r:id="rId19"/>
                </p:custDataLst>
              </p:nvPr>
            </p:nvSpPr>
            <p:spPr>
              <a:xfrm flipV="1">
                <a:off x="5465151" y="3039853"/>
                <a:ext cx="2992071" cy="241213"/>
              </a:xfrm>
              <a:custGeom>
                <a:avLst/>
                <a:gdLst>
                  <a:gd name="connsiteX0" fmla="*/ 0 w 3444240"/>
                  <a:gd name="connsiteY0" fmla="*/ 568960 h 568960"/>
                  <a:gd name="connsiteX1" fmla="*/ 690880 w 3444240"/>
                  <a:gd name="connsiteY1" fmla="*/ 0 h 568960"/>
                  <a:gd name="connsiteX2" fmla="*/ 3444240 w 3444240"/>
                  <a:gd name="connsiteY2" fmla="*/ 0 h 56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44240" h="568960">
                    <a:moveTo>
                      <a:pt x="0" y="568960"/>
                    </a:moveTo>
                    <a:lnTo>
                      <a:pt x="690880" y="0"/>
                    </a:lnTo>
                    <a:lnTo>
                      <a:pt x="3444240" y="0"/>
                    </a:lnTo>
                  </a:path>
                </a:pathLst>
              </a:cu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oval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38" name="Freeform 44"/>
              <p:cNvSpPr/>
              <p:nvPr>
                <p:custDataLst>
                  <p:tags r:id="rId20"/>
                </p:custDataLst>
              </p:nvPr>
            </p:nvSpPr>
            <p:spPr>
              <a:xfrm flipH="1">
                <a:off x="368634" y="1598570"/>
                <a:ext cx="3076007" cy="338997"/>
              </a:xfrm>
              <a:custGeom>
                <a:avLst/>
                <a:gdLst>
                  <a:gd name="connsiteX0" fmla="*/ 0 w 3444240"/>
                  <a:gd name="connsiteY0" fmla="*/ 568960 h 568960"/>
                  <a:gd name="connsiteX1" fmla="*/ 690880 w 3444240"/>
                  <a:gd name="connsiteY1" fmla="*/ 0 h 568960"/>
                  <a:gd name="connsiteX2" fmla="*/ 3444240 w 3444240"/>
                  <a:gd name="connsiteY2" fmla="*/ 0 h 56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44240" h="568960">
                    <a:moveTo>
                      <a:pt x="0" y="568960"/>
                    </a:moveTo>
                    <a:lnTo>
                      <a:pt x="690880" y="0"/>
                    </a:lnTo>
                    <a:lnTo>
                      <a:pt x="3444240" y="0"/>
                    </a:lnTo>
                  </a:path>
                </a:pathLst>
              </a:cu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oval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r"/>
                <a:endParaRPr lang="fr-CA" dirty="0"/>
              </a:p>
            </p:txBody>
          </p:sp>
          <p:sp>
            <p:nvSpPr>
              <p:cNvPr id="39" name="Freeform 45"/>
              <p:cNvSpPr/>
              <p:nvPr>
                <p:custDataLst>
                  <p:tags r:id="rId21"/>
                </p:custDataLst>
              </p:nvPr>
            </p:nvSpPr>
            <p:spPr>
              <a:xfrm flipH="1" flipV="1">
                <a:off x="368635" y="2974683"/>
                <a:ext cx="3076006" cy="293828"/>
              </a:xfrm>
              <a:custGeom>
                <a:avLst/>
                <a:gdLst>
                  <a:gd name="connsiteX0" fmla="*/ 0 w 3444240"/>
                  <a:gd name="connsiteY0" fmla="*/ 568960 h 568960"/>
                  <a:gd name="connsiteX1" fmla="*/ 690880 w 3444240"/>
                  <a:gd name="connsiteY1" fmla="*/ 0 h 568960"/>
                  <a:gd name="connsiteX2" fmla="*/ 3444240 w 3444240"/>
                  <a:gd name="connsiteY2" fmla="*/ 0 h 56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44240" h="568960">
                    <a:moveTo>
                      <a:pt x="0" y="568960"/>
                    </a:moveTo>
                    <a:lnTo>
                      <a:pt x="690880" y="0"/>
                    </a:lnTo>
                    <a:lnTo>
                      <a:pt x="3444240" y="0"/>
                    </a:lnTo>
                  </a:path>
                </a:pathLst>
              </a:cu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oval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r"/>
                <a:endParaRPr lang="fr-CA" dirty="0"/>
              </a:p>
            </p:txBody>
          </p:sp>
        </p:grpSp>
        <p:grpSp>
          <p:nvGrpSpPr>
            <p:cNvPr id="28" name="Groupe 27"/>
            <p:cNvGrpSpPr/>
            <p:nvPr/>
          </p:nvGrpSpPr>
          <p:grpSpPr>
            <a:xfrm>
              <a:off x="3097362" y="1389561"/>
              <a:ext cx="2715068" cy="2569137"/>
              <a:chOff x="3066807" y="1384084"/>
              <a:chExt cx="2715068" cy="2569137"/>
            </a:xfrm>
          </p:grpSpPr>
          <p:sp>
            <p:nvSpPr>
              <p:cNvPr id="29" name="Oval 4"/>
              <p:cNvSpPr/>
              <p:nvPr>
                <p:custDataLst>
                  <p:tags r:id="rId11"/>
                </p:custDataLst>
              </p:nvPr>
            </p:nvSpPr>
            <p:spPr>
              <a:xfrm>
                <a:off x="3222942" y="1540219"/>
                <a:ext cx="2389297" cy="2389297"/>
              </a:xfrm>
              <a:prstGeom prst="ellipse">
                <a:avLst/>
              </a:prstGeom>
              <a:noFill/>
              <a:ln w="19050" cmpd="sng">
                <a:solidFill>
                  <a:schemeClr val="accent1"/>
                </a:solidFill>
              </a:ln>
              <a:effectLst/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2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0" name="Freeform 5"/>
              <p:cNvSpPr/>
              <p:nvPr>
                <p:custDataLst>
                  <p:tags r:id="rId12"/>
                </p:custDataLst>
              </p:nvPr>
            </p:nvSpPr>
            <p:spPr>
              <a:xfrm>
                <a:off x="3066807" y="1384084"/>
                <a:ext cx="1147239" cy="1147239"/>
              </a:xfrm>
              <a:custGeom>
                <a:avLst/>
                <a:gdLst>
                  <a:gd name="connsiteX0" fmla="*/ 0 w 1147239"/>
                  <a:gd name="connsiteY0" fmla="*/ 573620 h 1147239"/>
                  <a:gd name="connsiteX1" fmla="*/ 573620 w 1147239"/>
                  <a:gd name="connsiteY1" fmla="*/ 0 h 1147239"/>
                  <a:gd name="connsiteX2" fmla="*/ 1147240 w 1147239"/>
                  <a:gd name="connsiteY2" fmla="*/ 573620 h 1147239"/>
                  <a:gd name="connsiteX3" fmla="*/ 573620 w 1147239"/>
                  <a:gd name="connsiteY3" fmla="*/ 1147240 h 1147239"/>
                  <a:gd name="connsiteX4" fmla="*/ 0 w 1147239"/>
                  <a:gd name="connsiteY4" fmla="*/ 573620 h 114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7239" h="1147239">
                    <a:moveTo>
                      <a:pt x="0" y="573620"/>
                    </a:moveTo>
                    <a:cubicBezTo>
                      <a:pt x="0" y="256818"/>
                      <a:pt x="256818" y="0"/>
                      <a:pt x="573620" y="0"/>
                    </a:cubicBezTo>
                    <a:cubicBezTo>
                      <a:pt x="890422" y="0"/>
                      <a:pt x="1147240" y="256818"/>
                      <a:pt x="1147240" y="573620"/>
                    </a:cubicBezTo>
                    <a:cubicBezTo>
                      <a:pt x="1147240" y="890422"/>
                      <a:pt x="890422" y="1147240"/>
                      <a:pt x="573620" y="1147240"/>
                    </a:cubicBezTo>
                    <a:cubicBezTo>
                      <a:pt x="256818" y="1147240"/>
                      <a:pt x="0" y="890422"/>
                      <a:pt x="0" y="573620"/>
                    </a:cubicBezTo>
                    <a:close/>
                  </a:path>
                </a:pathLst>
              </a:custGeom>
              <a:solidFill>
                <a:schemeClr val="accent1"/>
              </a:solidFill>
              <a:effectLst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none" lIns="0" tIns="0" rIns="0" bIns="180000" numCol="1" spcCol="1270" anchor="ctr" anchorCtr="0">
                <a:noAutofit/>
              </a:bodyPr>
              <a:lstStyle/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1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Milieu de vie 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quotidien</a:t>
                </a:r>
              </a:p>
            </p:txBody>
          </p:sp>
          <p:sp>
            <p:nvSpPr>
              <p:cNvPr id="31" name="Freeform 6"/>
              <p:cNvSpPr/>
              <p:nvPr>
                <p:custDataLst>
                  <p:tags r:id="rId13"/>
                </p:custDataLst>
              </p:nvPr>
            </p:nvSpPr>
            <p:spPr>
              <a:xfrm>
                <a:off x="4621135" y="1384084"/>
                <a:ext cx="1147239" cy="1147239"/>
              </a:xfrm>
              <a:custGeom>
                <a:avLst/>
                <a:gdLst>
                  <a:gd name="connsiteX0" fmla="*/ 0 w 1147239"/>
                  <a:gd name="connsiteY0" fmla="*/ 573620 h 1147239"/>
                  <a:gd name="connsiteX1" fmla="*/ 573620 w 1147239"/>
                  <a:gd name="connsiteY1" fmla="*/ 0 h 1147239"/>
                  <a:gd name="connsiteX2" fmla="*/ 1147240 w 1147239"/>
                  <a:gd name="connsiteY2" fmla="*/ 573620 h 1147239"/>
                  <a:gd name="connsiteX3" fmla="*/ 573620 w 1147239"/>
                  <a:gd name="connsiteY3" fmla="*/ 1147240 h 1147239"/>
                  <a:gd name="connsiteX4" fmla="*/ 0 w 1147239"/>
                  <a:gd name="connsiteY4" fmla="*/ 573620 h 114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7239" h="1147239">
                    <a:moveTo>
                      <a:pt x="0" y="573620"/>
                    </a:moveTo>
                    <a:cubicBezTo>
                      <a:pt x="0" y="256818"/>
                      <a:pt x="256818" y="0"/>
                      <a:pt x="573620" y="0"/>
                    </a:cubicBezTo>
                    <a:cubicBezTo>
                      <a:pt x="890422" y="0"/>
                      <a:pt x="1147240" y="256818"/>
                      <a:pt x="1147240" y="573620"/>
                    </a:cubicBezTo>
                    <a:cubicBezTo>
                      <a:pt x="1147240" y="890422"/>
                      <a:pt x="890422" y="1147240"/>
                      <a:pt x="573620" y="1147240"/>
                    </a:cubicBezTo>
                    <a:cubicBezTo>
                      <a:pt x="256818" y="1147240"/>
                      <a:pt x="0" y="890422"/>
                      <a:pt x="0" y="573620"/>
                    </a:cubicBezTo>
                    <a:close/>
                  </a:path>
                </a:pathLst>
              </a:custGeom>
              <a:solidFill>
                <a:schemeClr val="accent3"/>
              </a:solidFill>
              <a:effectLst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none" lIns="0" tIns="0" rIns="0" bIns="180000" numCol="1" spcCol="1270" anchor="ctr" anchorCtr="0">
                <a:noAutofit/>
              </a:bodyPr>
              <a:lstStyle/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2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Communauté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>
                    <a:solidFill>
                      <a:srgbClr val="FFFFFF"/>
                    </a:solidFill>
                    <a:latin typeface="Montserrat" panose="020B0604020202020204" charset="0"/>
                  </a:rPr>
                  <a:t>d</a:t>
                </a: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e proximité</a:t>
                </a:r>
              </a:p>
            </p:txBody>
          </p:sp>
          <p:sp>
            <p:nvSpPr>
              <p:cNvPr id="32" name="Freeform 7"/>
              <p:cNvSpPr/>
              <p:nvPr>
                <p:custDataLst>
                  <p:tags r:id="rId14"/>
                </p:custDataLst>
              </p:nvPr>
            </p:nvSpPr>
            <p:spPr>
              <a:xfrm>
                <a:off x="3080308" y="2805982"/>
                <a:ext cx="1147239" cy="1147239"/>
              </a:xfrm>
              <a:custGeom>
                <a:avLst/>
                <a:gdLst>
                  <a:gd name="connsiteX0" fmla="*/ 0 w 1147239"/>
                  <a:gd name="connsiteY0" fmla="*/ 573620 h 1147239"/>
                  <a:gd name="connsiteX1" fmla="*/ 573620 w 1147239"/>
                  <a:gd name="connsiteY1" fmla="*/ 0 h 1147239"/>
                  <a:gd name="connsiteX2" fmla="*/ 1147240 w 1147239"/>
                  <a:gd name="connsiteY2" fmla="*/ 573620 h 1147239"/>
                  <a:gd name="connsiteX3" fmla="*/ 573620 w 1147239"/>
                  <a:gd name="connsiteY3" fmla="*/ 1147240 h 1147239"/>
                  <a:gd name="connsiteX4" fmla="*/ 0 w 1147239"/>
                  <a:gd name="connsiteY4" fmla="*/ 573620 h 114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7239" h="1147239">
                    <a:moveTo>
                      <a:pt x="0" y="573620"/>
                    </a:moveTo>
                    <a:cubicBezTo>
                      <a:pt x="0" y="256818"/>
                      <a:pt x="256818" y="0"/>
                      <a:pt x="573620" y="0"/>
                    </a:cubicBezTo>
                    <a:cubicBezTo>
                      <a:pt x="890422" y="0"/>
                      <a:pt x="1147240" y="256818"/>
                      <a:pt x="1147240" y="573620"/>
                    </a:cubicBezTo>
                    <a:cubicBezTo>
                      <a:pt x="1147240" y="890422"/>
                      <a:pt x="890422" y="1147240"/>
                      <a:pt x="573620" y="1147240"/>
                    </a:cubicBezTo>
                    <a:cubicBezTo>
                      <a:pt x="256818" y="1147240"/>
                      <a:pt x="0" y="890422"/>
                      <a:pt x="0" y="573620"/>
                    </a:cubicBezTo>
                    <a:close/>
                  </a:path>
                </a:pathLst>
              </a:custGeom>
              <a:solidFill>
                <a:schemeClr val="accent5"/>
              </a:solidFill>
              <a:effectLst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none" lIns="0" tIns="0" rIns="0" bIns="180000" numCol="1" spcCol="1270" anchor="ctr" anchorCtr="0">
                <a:noAutofit/>
              </a:bodyPr>
              <a:lstStyle/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4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Municipalité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>
                    <a:solidFill>
                      <a:srgbClr val="FFFFFF"/>
                    </a:solidFill>
                    <a:latin typeface="Montserrat" panose="020B0604020202020204" charset="0"/>
                  </a:rPr>
                  <a:t>e</a:t>
                </a: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t région</a:t>
                </a:r>
                <a:endParaRPr lang="fr-CA" sz="1200" dirty="0">
                  <a:solidFill>
                    <a:srgbClr val="FFFFFF"/>
                  </a:solidFill>
                  <a:latin typeface="Montserrat" panose="020B0604020202020204" charset="0"/>
                </a:endParaRPr>
              </a:p>
            </p:txBody>
          </p:sp>
          <p:sp>
            <p:nvSpPr>
              <p:cNvPr id="33" name="Freeform 8"/>
              <p:cNvSpPr/>
              <p:nvPr>
                <p:custDataLst>
                  <p:tags r:id="rId15"/>
                </p:custDataLst>
              </p:nvPr>
            </p:nvSpPr>
            <p:spPr>
              <a:xfrm>
                <a:off x="4634636" y="2805982"/>
                <a:ext cx="1147239" cy="1147239"/>
              </a:xfrm>
              <a:custGeom>
                <a:avLst/>
                <a:gdLst>
                  <a:gd name="connsiteX0" fmla="*/ 0 w 1147239"/>
                  <a:gd name="connsiteY0" fmla="*/ 573620 h 1147239"/>
                  <a:gd name="connsiteX1" fmla="*/ 573620 w 1147239"/>
                  <a:gd name="connsiteY1" fmla="*/ 0 h 1147239"/>
                  <a:gd name="connsiteX2" fmla="*/ 1147240 w 1147239"/>
                  <a:gd name="connsiteY2" fmla="*/ 573620 h 1147239"/>
                  <a:gd name="connsiteX3" fmla="*/ 573620 w 1147239"/>
                  <a:gd name="connsiteY3" fmla="*/ 1147240 h 1147239"/>
                  <a:gd name="connsiteX4" fmla="*/ 0 w 1147239"/>
                  <a:gd name="connsiteY4" fmla="*/ 573620 h 114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7239" h="1147239">
                    <a:moveTo>
                      <a:pt x="0" y="573620"/>
                    </a:moveTo>
                    <a:cubicBezTo>
                      <a:pt x="0" y="256818"/>
                      <a:pt x="256818" y="0"/>
                      <a:pt x="573620" y="0"/>
                    </a:cubicBezTo>
                    <a:cubicBezTo>
                      <a:pt x="890422" y="0"/>
                      <a:pt x="1147240" y="256818"/>
                      <a:pt x="1147240" y="573620"/>
                    </a:cubicBezTo>
                    <a:cubicBezTo>
                      <a:pt x="1147240" y="890422"/>
                      <a:pt x="890422" y="1147240"/>
                      <a:pt x="573620" y="1147240"/>
                    </a:cubicBezTo>
                    <a:cubicBezTo>
                      <a:pt x="256818" y="1147240"/>
                      <a:pt x="0" y="890422"/>
                      <a:pt x="0" y="57362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none" lIns="0" tIns="0" rIns="0" bIns="180000" numCol="1" spcCol="1270" anchor="ctr" anchorCtr="0">
                <a:noAutofit/>
              </a:bodyPr>
              <a:lstStyle/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3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Communauté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>
                    <a:solidFill>
                      <a:srgbClr val="FFFFFF"/>
                    </a:solidFill>
                    <a:latin typeface="Montserrat" panose="020B0604020202020204" charset="0"/>
                  </a:rPr>
                  <a:t>d</a:t>
                </a: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e services</a:t>
                </a:r>
              </a:p>
            </p:txBody>
          </p:sp>
          <p:cxnSp>
            <p:nvCxnSpPr>
              <p:cNvPr id="34" name="Straight Connector 49"/>
              <p:cNvCxnSpPr/>
              <p:nvPr>
                <p:custDataLst>
                  <p:tags r:id="rId16"/>
                </p:custDataLst>
              </p:nvPr>
            </p:nvCxnSpPr>
            <p:spPr>
              <a:xfrm>
                <a:off x="4420129" y="1553766"/>
                <a:ext cx="0" cy="2362200"/>
              </a:xfrm>
              <a:prstGeom prst="line">
                <a:avLst/>
              </a:prstGeom>
              <a:ln w="3175" cmpd="sng">
                <a:solidFill>
                  <a:schemeClr val="tx1">
                    <a:alpha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51"/>
              <p:cNvCxnSpPr/>
              <p:nvPr>
                <p:custDataLst>
                  <p:tags r:id="rId17"/>
                </p:custDataLst>
              </p:nvPr>
            </p:nvCxnSpPr>
            <p:spPr>
              <a:xfrm rot="5400000">
                <a:off x="4417589" y="1553766"/>
                <a:ext cx="0" cy="2362200"/>
              </a:xfrm>
              <a:prstGeom prst="line">
                <a:avLst/>
              </a:prstGeom>
              <a:ln w="3175" cmpd="sng">
                <a:solidFill>
                  <a:schemeClr val="tx1">
                    <a:alpha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3" name="Image 4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0" y="657868"/>
            <a:ext cx="576802" cy="5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1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>
            <p:custDataLst>
              <p:tags r:id="rId1"/>
            </p:custDataLst>
          </p:nvPr>
        </p:nvSpPr>
        <p:spPr>
          <a:xfrm>
            <a:off x="944880" y="1711234"/>
            <a:ext cx="3886200" cy="12003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CA" sz="1600" b="1" dirty="0" smtClean="0">
                <a:solidFill>
                  <a:srgbClr val="4C8A7D"/>
                </a:solidFill>
                <a:latin typeface="Montserrat" panose="020B0604020202020204" charset="0"/>
              </a:rPr>
              <a:t>Gymnases :</a:t>
            </a:r>
          </a:p>
          <a:p>
            <a:pPr marL="270000" indent="-270000">
              <a:spcAft>
                <a:spcPts val="3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CA" sz="1300" dirty="0" smtClean="0">
                <a:latin typeface="Montserrat" panose="020B0604020202020204" charset="0"/>
              </a:rPr>
              <a:t>41 gymnases simples</a:t>
            </a:r>
          </a:p>
          <a:p>
            <a:pPr marL="270000" indent="-270000">
              <a:spcAft>
                <a:spcPts val="3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CA" sz="1300" dirty="0" smtClean="0">
                <a:latin typeface="Montserrat" panose="020B0604020202020204" charset="0"/>
              </a:rPr>
              <a:t>6 gymnases doubles</a:t>
            </a:r>
          </a:p>
          <a:p>
            <a:pPr marL="270000" indent="-270000">
              <a:spcAft>
                <a:spcPts val="3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CA" sz="1300" dirty="0" smtClean="0">
                <a:latin typeface="Montserrat" panose="020B0604020202020204" charset="0"/>
              </a:rPr>
              <a:t>Soit l’équivalent de 53 gymnases simples de type « communautaire »</a:t>
            </a:r>
            <a:endParaRPr lang="fr-CA" sz="1300" dirty="0">
              <a:latin typeface="Montserrat" panose="020B0604020202020204" charset="0"/>
            </a:endParaRPr>
          </a:p>
        </p:txBody>
      </p:sp>
      <p:sp>
        <p:nvSpPr>
          <p:cNvPr id="6" name="ZoneTexte 5"/>
          <p:cNvSpPr txBox="1"/>
          <p:nvPr>
            <p:custDataLst>
              <p:tags r:id="rId2"/>
            </p:custDataLst>
          </p:nvPr>
        </p:nvSpPr>
        <p:spPr>
          <a:xfrm>
            <a:off x="944880" y="3176114"/>
            <a:ext cx="3744078" cy="7617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CA" sz="1600" b="1" dirty="0">
                <a:solidFill>
                  <a:srgbClr val="4C8A7D"/>
                </a:solidFill>
                <a:latin typeface="Montserrat" panose="020B0604020202020204" charset="0"/>
              </a:rPr>
              <a:t>S</a:t>
            </a:r>
            <a:r>
              <a:rPr lang="fr-CA" sz="1600" b="1" dirty="0" smtClean="0">
                <a:solidFill>
                  <a:srgbClr val="4C8A7D"/>
                </a:solidFill>
                <a:latin typeface="Montserrat" panose="020B0604020202020204" charset="0"/>
              </a:rPr>
              <a:t>urfaces synthétiques intérieures :</a:t>
            </a:r>
            <a:endParaRPr lang="fr-CA" sz="1600" dirty="0" smtClean="0">
              <a:solidFill>
                <a:srgbClr val="4C8A7D"/>
              </a:solidFill>
              <a:latin typeface="Montserrat" panose="020B0604020202020204" charset="0"/>
            </a:endParaRPr>
          </a:p>
          <a:p>
            <a:pPr marL="270000" indent="-270000">
              <a:spcAft>
                <a:spcPts val="3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CA" sz="1300" dirty="0" smtClean="0">
                <a:latin typeface="Montserrat" panose="020B0604020202020204" charset="0"/>
              </a:rPr>
              <a:t>Le Centre </a:t>
            </a:r>
            <a:r>
              <a:rPr lang="fr-CA" sz="1300" dirty="0" err="1" smtClean="0">
                <a:latin typeface="Montserrat" panose="020B0604020202020204" charset="0"/>
              </a:rPr>
              <a:t>Brauchaud</a:t>
            </a:r>
            <a:r>
              <a:rPr lang="fr-CA" sz="1300" dirty="0" smtClean="0">
                <a:latin typeface="Montserrat" panose="020B0604020202020204" charset="0"/>
              </a:rPr>
              <a:t>-Brière</a:t>
            </a:r>
          </a:p>
          <a:p>
            <a:pPr marL="270000" indent="-270000">
              <a:spcAft>
                <a:spcPts val="3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CA" sz="1300" dirty="0" smtClean="0">
                <a:latin typeface="Montserrat" panose="020B0604020202020204" charset="0"/>
              </a:rPr>
              <a:t>La Fonderie </a:t>
            </a:r>
            <a:r>
              <a:rPr lang="fr-CA" sz="1100" dirty="0" smtClean="0">
                <a:latin typeface="Montserrat" panose="020B0604020202020204" charset="0"/>
              </a:rPr>
              <a:t>(fermée)</a:t>
            </a:r>
          </a:p>
        </p:txBody>
      </p:sp>
      <p:sp>
        <p:nvSpPr>
          <p:cNvPr id="7" name="ZoneTexte 6"/>
          <p:cNvSpPr txBox="1"/>
          <p:nvPr>
            <p:custDataLst>
              <p:tags r:id="rId3"/>
            </p:custDataLst>
          </p:nvPr>
        </p:nvSpPr>
        <p:spPr>
          <a:xfrm>
            <a:off x="5066364" y="1711234"/>
            <a:ext cx="3820733" cy="16773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CA" sz="1600" b="1" dirty="0" smtClean="0">
                <a:solidFill>
                  <a:srgbClr val="4C8A7D"/>
                </a:solidFill>
                <a:latin typeface="Montserrat" panose="020B0604020202020204" charset="0"/>
              </a:rPr>
              <a:t>Palestres de gymnastique :</a:t>
            </a:r>
          </a:p>
          <a:p>
            <a:pPr marL="270000" indent="-270000">
              <a:spcAft>
                <a:spcPts val="3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CA" sz="1300" dirty="0" err="1" smtClean="0">
                <a:latin typeface="Montserrat" panose="020B0604020202020204" charset="0"/>
              </a:rPr>
              <a:t>Unigym</a:t>
            </a:r>
            <a:r>
              <a:rPr lang="fr-CA" sz="1300" dirty="0" smtClean="0">
                <a:latin typeface="Montserrat" panose="020B0604020202020204" charset="0"/>
              </a:rPr>
              <a:t> Gatineau compte 4 installations, </a:t>
            </a:r>
            <a:br>
              <a:rPr lang="fr-CA" sz="1300" dirty="0" smtClean="0">
                <a:latin typeface="Montserrat" panose="020B0604020202020204" charset="0"/>
              </a:rPr>
            </a:br>
            <a:r>
              <a:rPr lang="fr-CA" sz="1300" dirty="0" smtClean="0">
                <a:latin typeface="Montserrat" panose="020B0604020202020204" charset="0"/>
              </a:rPr>
              <a:t>pour un total de 45 500 pi</a:t>
            </a:r>
            <a:r>
              <a:rPr lang="fr-CA" sz="1300" baseline="30000" dirty="0" smtClean="0">
                <a:latin typeface="Montserrat" panose="020B0604020202020204" charset="0"/>
              </a:rPr>
              <a:t>2</a:t>
            </a:r>
          </a:p>
          <a:p>
            <a:pPr marL="450000" lvl="1" indent="-180975">
              <a:spcAft>
                <a:spcPts val="300"/>
              </a:spcAft>
              <a:buFontTx/>
              <a:buChar char="-"/>
              <a:tabLst>
                <a:tab pos="2152650" algn="l"/>
              </a:tabLst>
            </a:pPr>
            <a:r>
              <a:rPr lang="fr-CA" sz="1300" dirty="0" smtClean="0">
                <a:latin typeface="Montserrat" panose="020B0604020202020204" charset="0"/>
              </a:rPr>
              <a:t>Secteur Gatineau :	25 000 pi</a:t>
            </a:r>
            <a:r>
              <a:rPr lang="fr-CA" sz="1300" baseline="30000" dirty="0" smtClean="0">
                <a:latin typeface="Montserrat" panose="020B0604020202020204" charset="0"/>
              </a:rPr>
              <a:t>2</a:t>
            </a:r>
          </a:p>
          <a:p>
            <a:pPr marL="450000" lvl="1" indent="-180975">
              <a:spcAft>
                <a:spcPts val="300"/>
              </a:spcAft>
              <a:buFontTx/>
              <a:buChar char="-"/>
              <a:tabLst>
                <a:tab pos="2152650" algn="l"/>
              </a:tabLst>
            </a:pPr>
            <a:r>
              <a:rPr lang="fr-CA" sz="1300" dirty="0" smtClean="0">
                <a:latin typeface="Montserrat" panose="020B0604020202020204" charset="0"/>
              </a:rPr>
              <a:t>Secteur Aylmer :	  4 500 pi</a:t>
            </a:r>
            <a:r>
              <a:rPr lang="fr-CA" sz="1300" baseline="30000" dirty="0" smtClean="0">
                <a:latin typeface="Montserrat" panose="020B0604020202020204" charset="0"/>
              </a:rPr>
              <a:t>2</a:t>
            </a:r>
          </a:p>
          <a:p>
            <a:pPr marL="450000" lvl="1" indent="-180975">
              <a:spcAft>
                <a:spcPts val="300"/>
              </a:spcAft>
              <a:buFontTx/>
              <a:buChar char="-"/>
              <a:tabLst>
                <a:tab pos="2152650" algn="l"/>
              </a:tabLst>
            </a:pPr>
            <a:r>
              <a:rPr lang="fr-CA" sz="1300" dirty="0" smtClean="0">
                <a:latin typeface="Montserrat" panose="020B0604020202020204" charset="0"/>
              </a:rPr>
              <a:t>Secteur Hull :	  6 400 pi</a:t>
            </a:r>
            <a:r>
              <a:rPr lang="fr-CA" sz="1300" baseline="30000" dirty="0" smtClean="0">
                <a:latin typeface="Montserrat" panose="020B0604020202020204" charset="0"/>
              </a:rPr>
              <a:t>2</a:t>
            </a:r>
          </a:p>
          <a:p>
            <a:pPr marL="450000" lvl="1" indent="-180975">
              <a:spcAft>
                <a:spcPts val="300"/>
              </a:spcAft>
              <a:buFontTx/>
              <a:buChar char="-"/>
              <a:tabLst>
                <a:tab pos="2152650" algn="l"/>
              </a:tabLst>
            </a:pPr>
            <a:r>
              <a:rPr lang="fr-CA" sz="1300" dirty="0" smtClean="0">
                <a:latin typeface="Montserrat" panose="020B0604020202020204" charset="0"/>
              </a:rPr>
              <a:t>Secteur BMA :	  9 600 pi</a:t>
            </a:r>
            <a:r>
              <a:rPr lang="fr-CA" sz="1300" baseline="30000" dirty="0" smtClean="0">
                <a:latin typeface="Montserrat" panose="020B0604020202020204" charset="0"/>
              </a:rPr>
              <a:t>2</a:t>
            </a:r>
          </a:p>
        </p:txBody>
      </p:sp>
      <p:grpSp>
        <p:nvGrpSpPr>
          <p:cNvPr id="8" name="Groupe 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9" name="Rectangle 8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10" name="Image 9" descr="Gatineau_logo_Blanc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itre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720000" y="539999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VOLET 5 – Plateaux sportifs intérieurs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Portrait</a:t>
            </a:r>
            <a:endParaRPr lang="fr-CA" sz="1200" b="0" dirty="0">
              <a:solidFill>
                <a:srgbClr val="74B6A7"/>
              </a:solidFill>
            </a:endParaRPr>
          </a:p>
        </p:txBody>
      </p:sp>
      <p:sp>
        <p:nvSpPr>
          <p:cNvPr id="12" name="Espace réservé du numéro de diapositive 3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51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3" name="Connecteur droit 12"/>
          <p:cNvCxnSpPr/>
          <p:nvPr>
            <p:custDataLst>
              <p:tags r:id="rId7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>
            <p:custDataLst>
              <p:tags r:id="rId8"/>
            </p:custDataLst>
          </p:nvPr>
        </p:nvSpPr>
        <p:spPr>
          <a:xfrm>
            <a:off x="5066364" y="3809621"/>
            <a:ext cx="4074461" cy="884858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spcAft>
                <a:spcPts val="600"/>
              </a:spcAft>
            </a:pPr>
            <a:r>
              <a:rPr lang="fr-CA" sz="1600" b="1" dirty="0">
                <a:solidFill>
                  <a:schemeClr val="tx2"/>
                </a:solidFill>
                <a:latin typeface="Montserrat" panose="020B0604020202020204" charset="0"/>
              </a:rPr>
              <a:t>Infrastructures non existantes :</a:t>
            </a:r>
          </a:p>
          <a:p>
            <a:pPr marL="270000" indent="-270000">
              <a:spcAft>
                <a:spcPts val="3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CA" sz="1300" dirty="0" err="1">
                <a:solidFill>
                  <a:schemeClr val="tx1"/>
                </a:solidFill>
                <a:latin typeface="Montserrat" panose="020B0604020202020204" charset="0"/>
              </a:rPr>
              <a:t>Skatepark</a:t>
            </a:r>
            <a:r>
              <a:rPr lang="fr-CA" sz="1300" dirty="0">
                <a:solidFill>
                  <a:schemeClr val="tx1"/>
                </a:solidFill>
                <a:latin typeface="Montserrat" panose="020B0604020202020204" charset="0"/>
              </a:rPr>
              <a:t> </a:t>
            </a:r>
            <a:r>
              <a:rPr lang="fr-CA" sz="1300" dirty="0" smtClean="0">
                <a:solidFill>
                  <a:schemeClr val="tx1"/>
                </a:solidFill>
                <a:latin typeface="Montserrat" panose="020B0604020202020204" charset="0"/>
              </a:rPr>
              <a:t>intérieur</a:t>
            </a:r>
          </a:p>
          <a:p>
            <a:pPr marL="270000" indent="-270000">
              <a:spcAft>
                <a:spcPts val="3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CA" sz="1300" dirty="0" smtClean="0">
                <a:solidFill>
                  <a:schemeClr val="tx1"/>
                </a:solidFill>
                <a:latin typeface="Montserrat" panose="020B0604020202020204" charset="0"/>
              </a:rPr>
              <a:t>Tennis intérieur</a:t>
            </a:r>
            <a:endParaRPr lang="fr-CA" sz="1300" dirty="0">
              <a:solidFill>
                <a:schemeClr val="tx1"/>
              </a:solidFill>
              <a:latin typeface="Montserrat" panose="020B060402020202020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0" y="657868"/>
            <a:ext cx="576802" cy="5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0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>
            <p:custDataLst>
              <p:tags r:id="rId1"/>
            </p:custDataLst>
          </p:nvPr>
        </p:nvSpPr>
        <p:spPr>
          <a:xfrm>
            <a:off x="3013848" y="0"/>
            <a:ext cx="3023116" cy="5143500"/>
          </a:xfrm>
          <a:prstGeom prst="rect">
            <a:avLst/>
          </a:prstGeom>
          <a:solidFill>
            <a:schemeClr val="bg2">
              <a:lumMod val="60000"/>
              <a:lumOff val="4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-5393" y="0"/>
            <a:ext cx="3019241" cy="51435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6" name="Groupe 5"/>
          <p:cNvGrpSpPr/>
          <p:nvPr>
            <p:custDataLst>
              <p:tags r:id="rId3"/>
            </p:custDataLst>
          </p:nvPr>
        </p:nvGrpSpPr>
        <p:grpSpPr>
          <a:xfrm>
            <a:off x="5001956" y="989930"/>
            <a:ext cx="1128033" cy="1106437"/>
            <a:chOff x="5883220" y="-1651758"/>
            <a:chExt cx="2701567" cy="2701567"/>
          </a:xfrm>
        </p:grpSpPr>
        <p:sp>
          <p:nvSpPr>
            <p:cNvPr id="7" name="Oval 4"/>
            <p:cNvSpPr/>
            <p:nvPr/>
          </p:nvSpPr>
          <p:spPr>
            <a:xfrm>
              <a:off x="6039355" y="-1495623"/>
              <a:ext cx="2389297" cy="2389297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  <a:prstDash val="dash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 5"/>
            <p:cNvSpPr/>
            <p:nvPr/>
          </p:nvSpPr>
          <p:spPr>
            <a:xfrm>
              <a:off x="5883220" y="-1651758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N1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Freeform 6"/>
            <p:cNvSpPr/>
            <p:nvPr/>
          </p:nvSpPr>
          <p:spPr>
            <a:xfrm>
              <a:off x="7437548" y="-1651758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N2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Freeform 7"/>
            <p:cNvSpPr/>
            <p:nvPr/>
          </p:nvSpPr>
          <p:spPr>
            <a:xfrm>
              <a:off x="5883220" y="-97430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N4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Freeform 8"/>
            <p:cNvSpPr/>
            <p:nvPr/>
          </p:nvSpPr>
          <p:spPr>
            <a:xfrm>
              <a:off x="7437548" y="-97430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N3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190500" y="1863634"/>
            <a:ext cx="2957439" cy="23314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CA" sz="1600" b="1" dirty="0" smtClean="0">
                <a:latin typeface="Montserrat" panose="020B0604020202020204" charset="0"/>
              </a:rPr>
              <a:t>Les gymnases :</a:t>
            </a:r>
          </a:p>
          <a:p>
            <a:pPr>
              <a:spcAft>
                <a:spcPts val="1200"/>
              </a:spcAft>
            </a:pPr>
            <a:r>
              <a:rPr lang="fr-CA" dirty="0" smtClean="0">
                <a:latin typeface="Montserrat" panose="020B0604020202020204" charset="0"/>
              </a:rPr>
              <a:t>Ratio de </a:t>
            </a:r>
            <a:r>
              <a:rPr lang="fr-CA" dirty="0" smtClean="0">
                <a:solidFill>
                  <a:schemeClr val="tx1"/>
                </a:solidFill>
                <a:latin typeface="Montserrat" panose="020B0604020202020204" charset="0"/>
              </a:rPr>
              <a:t>1 gymnase simple </a:t>
            </a:r>
            <a:br>
              <a:rPr lang="fr-CA" dirty="0" smtClean="0">
                <a:solidFill>
                  <a:schemeClr val="tx1"/>
                </a:solidFill>
                <a:latin typeface="Montserrat" panose="020B0604020202020204" charset="0"/>
              </a:rPr>
            </a:br>
            <a:r>
              <a:rPr lang="fr-CA" dirty="0" smtClean="0">
                <a:solidFill>
                  <a:schemeClr val="tx1"/>
                </a:solidFill>
                <a:latin typeface="Montserrat" panose="020B0604020202020204" charset="0"/>
              </a:rPr>
              <a:t>pour 5 212 habitants :</a:t>
            </a:r>
          </a:p>
          <a:p>
            <a:pPr>
              <a:spcAft>
                <a:spcPts val="300"/>
              </a:spcAft>
              <a:tabLst>
                <a:tab pos="990600" algn="l"/>
              </a:tabLst>
            </a:pPr>
            <a:r>
              <a:rPr lang="fr-CA" sz="1200" dirty="0" smtClean="0">
                <a:latin typeface="Montserrat" panose="020B0604020202020204" charset="0"/>
              </a:rPr>
              <a:t>Aylmer :	1 pour 4 040 habitants</a:t>
            </a:r>
          </a:p>
          <a:p>
            <a:pPr>
              <a:spcAft>
                <a:spcPts val="300"/>
              </a:spcAft>
              <a:tabLst>
                <a:tab pos="990600" algn="l"/>
              </a:tabLst>
            </a:pPr>
            <a:r>
              <a:rPr lang="fr-CA" sz="1200" dirty="0" smtClean="0">
                <a:latin typeface="Montserrat" panose="020B0604020202020204" charset="0"/>
              </a:rPr>
              <a:t>Hull :	1 pour 3 804 habitants</a:t>
            </a:r>
          </a:p>
          <a:p>
            <a:pPr>
              <a:spcAft>
                <a:spcPts val="300"/>
              </a:spcAft>
              <a:tabLst>
                <a:tab pos="990600" algn="l"/>
              </a:tabLst>
            </a:pPr>
            <a:r>
              <a:rPr lang="fr-CA" sz="1200" dirty="0" smtClean="0">
                <a:latin typeface="Montserrat" panose="020B0604020202020204" charset="0"/>
              </a:rPr>
              <a:t>Gatineau :	1 pour  9 831 habitants</a:t>
            </a:r>
          </a:p>
          <a:p>
            <a:pPr>
              <a:spcAft>
                <a:spcPts val="1800"/>
              </a:spcAft>
              <a:tabLst>
                <a:tab pos="990600" algn="l"/>
              </a:tabLst>
            </a:pPr>
            <a:r>
              <a:rPr lang="fr-CA" sz="1200" dirty="0" smtClean="0">
                <a:latin typeface="Montserrat" panose="020B0604020202020204" charset="0"/>
              </a:rPr>
              <a:t>BMA :	1 pour  3 145 habitants</a:t>
            </a:r>
          </a:p>
          <a:p>
            <a:r>
              <a:rPr lang="fr-CA" sz="1100" dirty="0" smtClean="0">
                <a:latin typeface="Montserrat" panose="020B0604020202020204" charset="0"/>
              </a:rPr>
              <a:t>L’AQLM préconise un ratio de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1 gymnase simple pour 2 544 </a:t>
            </a:r>
            <a:r>
              <a:rPr lang="fr-CA" sz="1100" dirty="0" smtClean="0">
                <a:solidFill>
                  <a:schemeClr val="tx1"/>
                </a:solidFill>
                <a:latin typeface="Montserrat" panose="020B0604020202020204" charset="0"/>
              </a:rPr>
              <a:t>habitants</a:t>
            </a:r>
          </a:p>
        </p:txBody>
      </p:sp>
      <p:sp>
        <p:nvSpPr>
          <p:cNvPr id="15" name="ZoneTexte 14"/>
          <p:cNvSpPr txBox="1"/>
          <p:nvPr>
            <p:custDataLst>
              <p:tags r:id="rId5"/>
            </p:custDataLst>
          </p:nvPr>
        </p:nvSpPr>
        <p:spPr>
          <a:xfrm>
            <a:off x="3351591" y="1863634"/>
            <a:ext cx="2652734" cy="18004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fr-CA" sz="1600" b="1" dirty="0" smtClean="0">
                <a:latin typeface="Montserrat" panose="020B0604020202020204" charset="0"/>
              </a:rPr>
              <a:t>Les palestres </a:t>
            </a:r>
            <a:br>
              <a:rPr lang="fr-CA" sz="1600" b="1" dirty="0" smtClean="0">
                <a:latin typeface="Montserrat" panose="020B0604020202020204" charset="0"/>
              </a:rPr>
            </a:br>
            <a:r>
              <a:rPr lang="fr-CA" sz="1600" b="1" dirty="0" smtClean="0">
                <a:latin typeface="Montserrat" panose="020B0604020202020204" charset="0"/>
              </a:rPr>
              <a:t>de gymnastique :</a:t>
            </a:r>
          </a:p>
          <a:p>
            <a:pPr>
              <a:spcAft>
                <a:spcPts val="1800"/>
              </a:spcAft>
            </a:pPr>
            <a:r>
              <a:rPr lang="fr-CA" dirty="0" err="1" smtClean="0">
                <a:latin typeface="Montserrat" panose="020B0604020202020204" charset="0"/>
              </a:rPr>
              <a:t>Unigym</a:t>
            </a:r>
            <a:r>
              <a:rPr lang="fr-CA" dirty="0" smtClean="0">
                <a:latin typeface="Montserrat" panose="020B0604020202020204" charset="0"/>
              </a:rPr>
              <a:t> Gatineau </a:t>
            </a:r>
            <a:br>
              <a:rPr lang="fr-CA" dirty="0" smtClean="0">
                <a:latin typeface="Montserrat" panose="020B0604020202020204" charset="0"/>
              </a:rPr>
            </a:br>
            <a:r>
              <a:rPr lang="fr-CA" dirty="0" smtClean="0">
                <a:latin typeface="Montserrat" panose="020B0604020202020204" charset="0"/>
              </a:rPr>
              <a:t>compte 4 installations </a:t>
            </a:r>
            <a:br>
              <a:rPr lang="fr-CA" dirty="0" smtClean="0">
                <a:latin typeface="Montserrat" panose="020B0604020202020204" charset="0"/>
              </a:rPr>
            </a:br>
            <a:r>
              <a:rPr lang="fr-CA" dirty="0" smtClean="0">
                <a:latin typeface="Montserrat" panose="020B0604020202020204" charset="0"/>
              </a:rPr>
              <a:t>pour un total de 45 500 pi</a:t>
            </a:r>
            <a:r>
              <a:rPr lang="fr-CA" baseline="30000" dirty="0" smtClean="0">
                <a:latin typeface="Montserrat" panose="020B0604020202020204" charset="0"/>
              </a:rPr>
              <a:t>2</a:t>
            </a:r>
            <a:endParaRPr lang="fr-CA" sz="1300" dirty="0" smtClean="0">
              <a:latin typeface="Montserrat" panose="020B0604020202020204" charset="0"/>
            </a:endParaRPr>
          </a:p>
          <a:p>
            <a:endParaRPr lang="fr-CA" sz="1300" dirty="0">
              <a:latin typeface="Montserrat" panose="020B0604020202020204" charset="0"/>
            </a:endParaRPr>
          </a:p>
        </p:txBody>
      </p:sp>
      <p:sp>
        <p:nvSpPr>
          <p:cNvPr id="16" name="ZoneTexte 15"/>
          <p:cNvSpPr txBox="1"/>
          <p:nvPr>
            <p:custDataLst>
              <p:tags r:id="rId6"/>
            </p:custDataLst>
          </p:nvPr>
        </p:nvSpPr>
        <p:spPr>
          <a:xfrm>
            <a:off x="6102158" y="1863634"/>
            <a:ext cx="2954047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fr-CA" sz="1600" b="1" dirty="0" smtClean="0">
                <a:latin typeface="Montserrat" panose="020B0604020202020204" charset="0"/>
              </a:rPr>
              <a:t>Les surfaces synthétiques intérieures :</a:t>
            </a:r>
          </a:p>
          <a:p>
            <a:r>
              <a:rPr lang="fr-CA" dirty="0" smtClean="0">
                <a:latin typeface="Montserrat" panose="020B0604020202020204" charset="0"/>
              </a:rPr>
              <a:t>À la fermeture de la Fonderie, </a:t>
            </a:r>
            <a:br>
              <a:rPr lang="fr-CA" dirty="0" smtClean="0">
                <a:latin typeface="Montserrat" panose="020B0604020202020204" charset="0"/>
              </a:rPr>
            </a:br>
            <a:r>
              <a:rPr lang="fr-CA" dirty="0" smtClean="0">
                <a:latin typeface="Montserrat" panose="020B0604020202020204" charset="0"/>
              </a:rPr>
              <a:t>la Ville de Gatineau se retrouve face à un </a:t>
            </a:r>
            <a:r>
              <a:rPr lang="fr-CA" dirty="0" smtClean="0">
                <a:solidFill>
                  <a:schemeClr val="tx1"/>
                </a:solidFill>
                <a:latin typeface="Montserrat" panose="020B0604020202020204" charset="0"/>
              </a:rPr>
              <a:t>déficit en termes </a:t>
            </a:r>
            <a:br>
              <a:rPr lang="fr-CA" dirty="0" smtClean="0">
                <a:solidFill>
                  <a:schemeClr val="tx1"/>
                </a:solidFill>
                <a:latin typeface="Montserrat" panose="020B0604020202020204" charset="0"/>
              </a:rPr>
            </a:br>
            <a:r>
              <a:rPr lang="fr-CA" dirty="0" smtClean="0">
                <a:solidFill>
                  <a:schemeClr val="tx1"/>
                </a:solidFill>
                <a:latin typeface="Montserrat" panose="020B0604020202020204" charset="0"/>
              </a:rPr>
              <a:t>de nombre d’heures de surface synthétique disponibles </a:t>
            </a:r>
            <a:br>
              <a:rPr lang="fr-CA" dirty="0" smtClean="0">
                <a:solidFill>
                  <a:schemeClr val="tx1"/>
                </a:solidFill>
                <a:latin typeface="Montserrat" panose="020B0604020202020204" charset="0"/>
              </a:rPr>
            </a:br>
            <a:r>
              <a:rPr lang="fr-CA" dirty="0" smtClean="0">
                <a:solidFill>
                  <a:schemeClr val="tx1"/>
                </a:solidFill>
                <a:latin typeface="Montserrat" panose="020B0604020202020204" charset="0"/>
              </a:rPr>
              <a:t>pour ses citoyens</a:t>
            </a:r>
          </a:p>
          <a:p>
            <a:pPr algn="just"/>
            <a:endParaRPr lang="fr-CA" sz="1300" dirty="0" smtClean="0">
              <a:latin typeface="Montserrat" panose="020B0604020202020204" charset="0"/>
            </a:endParaRPr>
          </a:p>
          <a:p>
            <a:pPr algn="just"/>
            <a:r>
              <a:rPr lang="fr-CA" sz="1200" dirty="0" smtClean="0">
                <a:latin typeface="Montserrat" panose="020B0604020202020204" charset="0"/>
              </a:rPr>
              <a:t>Une étude de besoins et de faisabilité permettrait de préciser le type et le nombre d’infrastructures requises</a:t>
            </a:r>
          </a:p>
        </p:txBody>
      </p:sp>
      <p:sp>
        <p:nvSpPr>
          <p:cNvPr id="22" name="Titre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720000" y="539999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VOLET 5 – Plateaux sportifs intérieurs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Diagnostic</a:t>
            </a:r>
            <a:endParaRPr lang="fr-CA" sz="1200" b="0" dirty="0">
              <a:solidFill>
                <a:srgbClr val="74B6A7"/>
              </a:solidFill>
            </a:endParaRPr>
          </a:p>
        </p:txBody>
      </p:sp>
      <p:sp>
        <p:nvSpPr>
          <p:cNvPr id="23" name="Espace réservé du numéro de diapositive 3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52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4" name="Connecteur droit 23"/>
          <p:cNvCxnSpPr/>
          <p:nvPr>
            <p:custDataLst>
              <p:tags r:id="rId9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e 7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27" name="Rectangle 26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28" name="Image 9" descr="Gatineau_logo_Blanc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Image 1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0" y="657868"/>
            <a:ext cx="576802" cy="5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6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4"/>
          <p:cNvSpPr txBox="1"/>
          <p:nvPr>
            <p:custDataLst>
              <p:tags r:id="rId1"/>
            </p:custDataLst>
          </p:nvPr>
        </p:nvSpPr>
        <p:spPr>
          <a:xfrm>
            <a:off x="6082365" y="1628286"/>
            <a:ext cx="2424219" cy="1698345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>
              <a:spcAft>
                <a:spcPts val="300"/>
              </a:spcAft>
            </a:pPr>
            <a:r>
              <a:rPr lang="fr-CA" sz="1300" b="1" dirty="0" smtClean="0">
                <a:latin typeface="Montserrat" panose="020B0604020202020204" charset="0"/>
              </a:rPr>
              <a:t>Lieu de plein air</a:t>
            </a:r>
          </a:p>
          <a:p>
            <a:pPr>
              <a:spcAft>
                <a:spcPts val="300"/>
              </a:spcAft>
            </a:pPr>
            <a:r>
              <a:rPr lang="fr-CA" sz="1000" dirty="0">
                <a:latin typeface="Montserrat" panose="020B0604020202020204" charset="0"/>
              </a:rPr>
              <a:t>Site naturel ou </a:t>
            </a:r>
            <a:r>
              <a:rPr lang="fr-CA" sz="1000" dirty="0" smtClean="0">
                <a:latin typeface="Montserrat" panose="020B0604020202020204" charset="0"/>
              </a:rPr>
              <a:t>aménagé </a:t>
            </a:r>
            <a:br>
              <a:rPr lang="fr-CA" sz="1000" dirty="0" smtClean="0">
                <a:latin typeface="Montserrat" panose="020B0604020202020204" charset="0"/>
              </a:rPr>
            </a:br>
            <a:r>
              <a:rPr lang="fr-CA" sz="1000" dirty="0" smtClean="0">
                <a:latin typeface="Montserrat" panose="020B0604020202020204" charset="0"/>
              </a:rPr>
              <a:t>mettant </a:t>
            </a:r>
            <a:r>
              <a:rPr lang="fr-CA" sz="1000" dirty="0">
                <a:latin typeface="Montserrat" panose="020B0604020202020204" charset="0"/>
              </a:rPr>
              <a:t>en valeur la faune, </a:t>
            </a:r>
            <a:r>
              <a:rPr lang="fr-CA" sz="1000" dirty="0" smtClean="0">
                <a:latin typeface="Montserrat" panose="020B0604020202020204" charset="0"/>
              </a:rPr>
              <a:t/>
            </a:r>
            <a:br>
              <a:rPr lang="fr-CA" sz="1000" dirty="0" smtClean="0">
                <a:latin typeface="Montserrat" panose="020B0604020202020204" charset="0"/>
              </a:rPr>
            </a:br>
            <a:r>
              <a:rPr lang="fr-CA" sz="1000" dirty="0" smtClean="0">
                <a:latin typeface="Montserrat" panose="020B0604020202020204" charset="0"/>
              </a:rPr>
              <a:t>la </a:t>
            </a:r>
            <a:r>
              <a:rPr lang="fr-CA" sz="1000" dirty="0">
                <a:latin typeface="Montserrat" panose="020B0604020202020204" charset="0"/>
              </a:rPr>
              <a:t>flore </a:t>
            </a:r>
            <a:r>
              <a:rPr lang="fr-CA" sz="1000" dirty="0" smtClean="0">
                <a:latin typeface="Montserrat" panose="020B0604020202020204" charset="0"/>
              </a:rPr>
              <a:t>et </a:t>
            </a:r>
            <a:r>
              <a:rPr lang="fr-CA" sz="1000" dirty="0">
                <a:latin typeface="Montserrat" panose="020B0604020202020204" charset="0"/>
              </a:rPr>
              <a:t>le patrimoine naturel </a:t>
            </a:r>
            <a:r>
              <a:rPr lang="fr-CA" sz="1000" dirty="0" smtClean="0">
                <a:latin typeface="Montserrat" panose="020B0604020202020204" charset="0"/>
              </a:rPr>
              <a:t/>
            </a:r>
            <a:br>
              <a:rPr lang="fr-CA" sz="1000" dirty="0" smtClean="0">
                <a:latin typeface="Montserrat" panose="020B0604020202020204" charset="0"/>
              </a:rPr>
            </a:br>
            <a:r>
              <a:rPr lang="fr-CA" sz="1000" dirty="0" smtClean="0">
                <a:latin typeface="Montserrat" panose="020B0604020202020204" charset="0"/>
              </a:rPr>
              <a:t>servant </a:t>
            </a:r>
            <a:r>
              <a:rPr lang="fr-CA" sz="1000" dirty="0">
                <a:latin typeface="Montserrat" panose="020B0604020202020204" charset="0"/>
              </a:rPr>
              <a:t>à la contemplation, </a:t>
            </a:r>
            <a:r>
              <a:rPr lang="fr-CA" sz="1000" dirty="0" smtClean="0">
                <a:latin typeface="Montserrat" panose="020B0604020202020204" charset="0"/>
              </a:rPr>
              <a:t/>
            </a:r>
            <a:br>
              <a:rPr lang="fr-CA" sz="1000" dirty="0" smtClean="0">
                <a:latin typeface="Montserrat" panose="020B0604020202020204" charset="0"/>
              </a:rPr>
            </a:br>
            <a:r>
              <a:rPr lang="fr-CA" sz="1000" dirty="0" smtClean="0">
                <a:latin typeface="Montserrat" panose="020B0604020202020204" charset="0"/>
              </a:rPr>
              <a:t>à </a:t>
            </a:r>
            <a:r>
              <a:rPr lang="fr-CA" sz="1000" dirty="0">
                <a:latin typeface="Montserrat" panose="020B0604020202020204" charset="0"/>
              </a:rPr>
              <a:t>la pratique </a:t>
            </a:r>
            <a:r>
              <a:rPr lang="fr-CA" sz="1000" dirty="0" smtClean="0">
                <a:latin typeface="Montserrat" panose="020B0604020202020204" charset="0"/>
              </a:rPr>
              <a:t>d’activités libres </a:t>
            </a:r>
            <a:br>
              <a:rPr lang="fr-CA" sz="1000" dirty="0" smtClean="0">
                <a:latin typeface="Montserrat" panose="020B0604020202020204" charset="0"/>
              </a:rPr>
            </a:br>
            <a:r>
              <a:rPr lang="fr-CA" sz="1000" dirty="0" smtClean="0">
                <a:latin typeface="Montserrat" panose="020B0604020202020204" charset="0"/>
              </a:rPr>
              <a:t>et organisées, individuelles </a:t>
            </a:r>
            <a:br>
              <a:rPr lang="fr-CA" sz="1000" dirty="0" smtClean="0">
                <a:latin typeface="Montserrat" panose="020B0604020202020204" charset="0"/>
              </a:rPr>
            </a:br>
            <a:r>
              <a:rPr lang="fr-CA" sz="1000" dirty="0" smtClean="0">
                <a:latin typeface="Montserrat" panose="020B0604020202020204" charset="0"/>
              </a:rPr>
              <a:t>et associatives.</a:t>
            </a:r>
          </a:p>
          <a:p>
            <a:r>
              <a:rPr lang="fr-CA" sz="1000" dirty="0" smtClean="0">
                <a:latin typeface="Montserrat" panose="020B0604020202020204" charset="0"/>
              </a:rPr>
              <a:t>Des </a:t>
            </a:r>
            <a:r>
              <a:rPr lang="fr-CA" sz="1000" dirty="0">
                <a:latin typeface="Montserrat" panose="020B0604020202020204" charset="0"/>
              </a:rPr>
              <a:t>accès à l’eau </a:t>
            </a:r>
            <a:r>
              <a:rPr lang="fr-CA" sz="1000" dirty="0" smtClean="0">
                <a:latin typeface="Montserrat" panose="020B0604020202020204" charset="0"/>
              </a:rPr>
              <a:t/>
            </a:r>
            <a:br>
              <a:rPr lang="fr-CA" sz="1000" dirty="0" smtClean="0">
                <a:latin typeface="Montserrat" panose="020B0604020202020204" charset="0"/>
              </a:rPr>
            </a:br>
            <a:r>
              <a:rPr lang="fr-CA" sz="1000" dirty="0" smtClean="0">
                <a:latin typeface="Montserrat" panose="020B0604020202020204" charset="0"/>
              </a:rPr>
              <a:t>peuvent </a:t>
            </a:r>
            <a:r>
              <a:rPr lang="fr-CA" sz="1000" dirty="0">
                <a:latin typeface="Montserrat" panose="020B0604020202020204" charset="0"/>
              </a:rPr>
              <a:t>être </a:t>
            </a:r>
            <a:r>
              <a:rPr lang="fr-CA" sz="1000" dirty="0" smtClean="0">
                <a:latin typeface="Montserrat" panose="020B0604020202020204" charset="0"/>
              </a:rPr>
              <a:t>aménagés.</a:t>
            </a:r>
            <a:endParaRPr lang="fr-CA" sz="1000" b="1" dirty="0">
              <a:latin typeface="Montserrat" panose="020B0604020202020204" charset="0"/>
            </a:endParaRPr>
          </a:p>
        </p:txBody>
      </p:sp>
      <p:sp>
        <p:nvSpPr>
          <p:cNvPr id="15" name="TextBox 42"/>
          <p:cNvSpPr txBox="1"/>
          <p:nvPr>
            <p:custDataLst>
              <p:tags r:id="rId2"/>
            </p:custDataLst>
          </p:nvPr>
        </p:nvSpPr>
        <p:spPr>
          <a:xfrm>
            <a:off x="6069997" y="3429374"/>
            <a:ext cx="2424219" cy="1567540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>
              <a:spcAft>
                <a:spcPts val="300"/>
              </a:spcAft>
            </a:pPr>
            <a:r>
              <a:rPr lang="fr-CA" sz="1200" b="1" dirty="0" smtClean="0">
                <a:latin typeface="Montserrat" panose="020B0604020202020204" charset="0"/>
              </a:rPr>
              <a:t>Pôle de plein air urbain</a:t>
            </a:r>
          </a:p>
          <a:p>
            <a:pPr>
              <a:spcAft>
                <a:spcPts val="300"/>
              </a:spcAft>
            </a:pPr>
            <a:r>
              <a:rPr lang="fr-CA" sz="1000" dirty="0">
                <a:latin typeface="Montserrat" panose="020B0604020202020204" charset="0"/>
              </a:rPr>
              <a:t>Site identifié à la pratique d’activités récréatives </a:t>
            </a:r>
            <a:r>
              <a:rPr lang="fr-CA" sz="1000" dirty="0" smtClean="0">
                <a:latin typeface="Montserrat" panose="020B0604020202020204" charset="0"/>
              </a:rPr>
              <a:t>de </a:t>
            </a:r>
            <a:r>
              <a:rPr lang="fr-CA" sz="1000" dirty="0">
                <a:latin typeface="Montserrat" panose="020B0604020202020204" charset="0"/>
              </a:rPr>
              <a:t>plein air, </a:t>
            </a:r>
            <a:r>
              <a:rPr lang="fr-CA" sz="1000" dirty="0" smtClean="0">
                <a:latin typeface="Montserrat" panose="020B0604020202020204" charset="0"/>
              </a:rPr>
              <a:t/>
            </a:r>
            <a:br>
              <a:rPr lang="fr-CA" sz="1000" dirty="0" smtClean="0">
                <a:latin typeface="Montserrat" panose="020B0604020202020204" charset="0"/>
              </a:rPr>
            </a:br>
            <a:r>
              <a:rPr lang="fr-CA" sz="1000" dirty="0" smtClean="0">
                <a:latin typeface="Montserrat" panose="020B0604020202020204" charset="0"/>
              </a:rPr>
              <a:t>de </a:t>
            </a:r>
            <a:r>
              <a:rPr lang="fr-CA" sz="1000" dirty="0">
                <a:latin typeface="Montserrat" panose="020B0604020202020204" charset="0"/>
              </a:rPr>
              <a:t>façon libre ou organisée, </a:t>
            </a:r>
            <a:r>
              <a:rPr lang="fr-CA" sz="1000" dirty="0" smtClean="0">
                <a:latin typeface="Montserrat" panose="020B0604020202020204" charset="0"/>
              </a:rPr>
              <a:t/>
            </a:r>
            <a:br>
              <a:rPr lang="fr-CA" sz="1000" dirty="0" smtClean="0">
                <a:latin typeface="Montserrat" panose="020B0604020202020204" charset="0"/>
              </a:rPr>
            </a:br>
            <a:r>
              <a:rPr lang="fr-CA" sz="1000" dirty="0" smtClean="0">
                <a:latin typeface="Montserrat" panose="020B0604020202020204" charset="0"/>
              </a:rPr>
              <a:t>offrant du prêt d’équipements.</a:t>
            </a:r>
          </a:p>
          <a:p>
            <a:pPr>
              <a:spcAft>
                <a:spcPts val="300"/>
              </a:spcAft>
            </a:pPr>
            <a:r>
              <a:rPr lang="fr-CA" sz="1000" dirty="0" smtClean="0">
                <a:latin typeface="Montserrat" panose="020B0604020202020204" charset="0"/>
              </a:rPr>
              <a:t>La </a:t>
            </a:r>
            <a:r>
              <a:rPr lang="fr-CA" sz="1000" dirty="0">
                <a:latin typeface="Montserrat" panose="020B0604020202020204" charset="0"/>
              </a:rPr>
              <a:t>période d’opération du centre de plein air peut varier au fil des </a:t>
            </a:r>
            <a:r>
              <a:rPr lang="fr-CA" sz="1000" dirty="0" smtClean="0">
                <a:latin typeface="Montserrat" panose="020B0604020202020204" charset="0"/>
              </a:rPr>
              <a:t>saisons.</a:t>
            </a:r>
          </a:p>
          <a:p>
            <a:r>
              <a:rPr lang="fr-CA" sz="1000" dirty="0" smtClean="0">
                <a:latin typeface="Montserrat" panose="020B0604020202020204" charset="0"/>
              </a:rPr>
              <a:t>Des </a:t>
            </a:r>
            <a:r>
              <a:rPr lang="fr-CA" sz="1000" dirty="0">
                <a:latin typeface="Montserrat" panose="020B0604020202020204" charset="0"/>
              </a:rPr>
              <a:t>accès à l’eau </a:t>
            </a:r>
            <a:r>
              <a:rPr lang="fr-CA" sz="1000" dirty="0" smtClean="0">
                <a:latin typeface="Montserrat" panose="020B0604020202020204" charset="0"/>
              </a:rPr>
              <a:t/>
            </a:r>
            <a:br>
              <a:rPr lang="fr-CA" sz="1000" dirty="0" smtClean="0">
                <a:latin typeface="Montserrat" panose="020B0604020202020204" charset="0"/>
              </a:rPr>
            </a:br>
            <a:r>
              <a:rPr lang="fr-CA" sz="1000" dirty="0" smtClean="0">
                <a:latin typeface="Montserrat" panose="020B0604020202020204" charset="0"/>
              </a:rPr>
              <a:t>peuvent </a:t>
            </a:r>
            <a:r>
              <a:rPr lang="fr-CA" sz="1000" dirty="0">
                <a:latin typeface="Montserrat" panose="020B0604020202020204" charset="0"/>
              </a:rPr>
              <a:t>être </a:t>
            </a:r>
            <a:r>
              <a:rPr lang="fr-CA" sz="1000" dirty="0" smtClean="0">
                <a:latin typeface="Montserrat" panose="020B0604020202020204" charset="0"/>
              </a:rPr>
              <a:t>aménagés.</a:t>
            </a:r>
          </a:p>
        </p:txBody>
      </p:sp>
      <p:sp>
        <p:nvSpPr>
          <p:cNvPr id="19" name="TextBox 19"/>
          <p:cNvSpPr txBox="1"/>
          <p:nvPr>
            <p:custDataLst>
              <p:tags r:id="rId3"/>
            </p:custDataLst>
          </p:nvPr>
        </p:nvSpPr>
        <p:spPr>
          <a:xfrm>
            <a:off x="167629" y="1603086"/>
            <a:ext cx="2677255" cy="1375180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>
              <a:spcAft>
                <a:spcPts val="300"/>
              </a:spcAft>
            </a:pPr>
            <a:r>
              <a:rPr lang="fr-CA" sz="1300" b="1" dirty="0" smtClean="0">
                <a:latin typeface="Montserrat" panose="020B0604020202020204" charset="0"/>
              </a:rPr>
              <a:t>Sentier, </a:t>
            </a:r>
            <a:br>
              <a:rPr lang="fr-CA" sz="1300" b="1" dirty="0" smtClean="0">
                <a:latin typeface="Montserrat" panose="020B0604020202020204" charset="0"/>
              </a:rPr>
            </a:br>
            <a:r>
              <a:rPr lang="fr-CA" sz="1100" b="1" dirty="0" smtClean="0">
                <a:latin typeface="Montserrat" panose="020B0604020202020204" charset="0"/>
              </a:rPr>
              <a:t>trames vertes, bleues et blanches</a:t>
            </a:r>
          </a:p>
          <a:p>
            <a:pPr algn="r"/>
            <a:r>
              <a:rPr lang="fr-CA" sz="1000" dirty="0">
                <a:latin typeface="Montserrat" panose="020B0604020202020204" charset="0"/>
              </a:rPr>
              <a:t>Site naturel ou aménagé </a:t>
            </a:r>
            <a:r>
              <a:rPr lang="fr-CA" sz="1000" dirty="0" smtClean="0">
                <a:latin typeface="Montserrat" panose="020B0604020202020204" charset="0"/>
              </a:rPr>
              <a:t/>
            </a:r>
            <a:br>
              <a:rPr lang="fr-CA" sz="1000" dirty="0" smtClean="0">
                <a:latin typeface="Montserrat" panose="020B0604020202020204" charset="0"/>
              </a:rPr>
            </a:br>
            <a:r>
              <a:rPr lang="fr-CA" sz="1000" dirty="0" smtClean="0">
                <a:latin typeface="Montserrat" panose="020B0604020202020204" charset="0"/>
              </a:rPr>
              <a:t>servant </a:t>
            </a:r>
            <a:r>
              <a:rPr lang="fr-CA" sz="1000" dirty="0">
                <a:latin typeface="Montserrat" panose="020B0604020202020204" charset="0"/>
              </a:rPr>
              <a:t>à la contemplation </a:t>
            </a:r>
            <a:br>
              <a:rPr lang="fr-CA" sz="1000" dirty="0">
                <a:latin typeface="Montserrat" panose="020B0604020202020204" charset="0"/>
              </a:rPr>
            </a:br>
            <a:r>
              <a:rPr lang="fr-CA" sz="1000" dirty="0" smtClean="0">
                <a:latin typeface="Montserrat" panose="020B0604020202020204" charset="0"/>
              </a:rPr>
              <a:t>et offrant </a:t>
            </a:r>
            <a:r>
              <a:rPr lang="fr-CA" sz="1000" dirty="0">
                <a:latin typeface="Montserrat" panose="020B0604020202020204" charset="0"/>
              </a:rPr>
              <a:t>la possibilité </a:t>
            </a:r>
            <a:r>
              <a:rPr lang="fr-CA" sz="1000" dirty="0" smtClean="0">
                <a:latin typeface="Montserrat" panose="020B0604020202020204" charset="0"/>
              </a:rPr>
              <a:t/>
            </a:r>
            <a:br>
              <a:rPr lang="fr-CA" sz="1000" dirty="0" smtClean="0">
                <a:latin typeface="Montserrat" panose="020B0604020202020204" charset="0"/>
              </a:rPr>
            </a:br>
            <a:r>
              <a:rPr lang="fr-CA" sz="1000" dirty="0" smtClean="0">
                <a:latin typeface="Montserrat" panose="020B0604020202020204" charset="0"/>
              </a:rPr>
              <a:t>de </a:t>
            </a:r>
            <a:r>
              <a:rPr lang="fr-CA" sz="1000" dirty="0">
                <a:latin typeface="Montserrat" panose="020B0604020202020204" charset="0"/>
              </a:rPr>
              <a:t>pratiquer librement </a:t>
            </a:r>
            <a:r>
              <a:rPr lang="fr-CA" sz="1000" dirty="0" smtClean="0">
                <a:latin typeface="Montserrat" panose="020B0604020202020204" charset="0"/>
              </a:rPr>
              <a:t/>
            </a:r>
            <a:br>
              <a:rPr lang="fr-CA" sz="1000" dirty="0" smtClean="0">
                <a:latin typeface="Montserrat" panose="020B0604020202020204" charset="0"/>
              </a:rPr>
            </a:br>
            <a:r>
              <a:rPr lang="fr-CA" sz="1000" dirty="0" smtClean="0">
                <a:latin typeface="Montserrat" panose="020B0604020202020204" charset="0"/>
              </a:rPr>
              <a:t>des </a:t>
            </a:r>
            <a:r>
              <a:rPr lang="fr-CA" sz="1000" dirty="0">
                <a:latin typeface="Montserrat" panose="020B0604020202020204" charset="0"/>
              </a:rPr>
              <a:t>activités </a:t>
            </a:r>
            <a:r>
              <a:rPr lang="fr-CA" sz="1000" dirty="0" smtClean="0">
                <a:latin typeface="Montserrat" panose="020B0604020202020204" charset="0"/>
              </a:rPr>
              <a:t>de plein </a:t>
            </a:r>
            <a:r>
              <a:rPr lang="fr-CA" sz="1000" dirty="0">
                <a:latin typeface="Montserrat" panose="020B0604020202020204" charset="0"/>
              </a:rPr>
              <a:t>air </a:t>
            </a:r>
            <a:r>
              <a:rPr lang="fr-CA" sz="1000" dirty="0" smtClean="0">
                <a:latin typeface="Montserrat" panose="020B0604020202020204" charset="0"/>
              </a:rPr>
              <a:t/>
            </a:r>
            <a:br>
              <a:rPr lang="fr-CA" sz="1000" dirty="0" smtClean="0">
                <a:latin typeface="Montserrat" panose="020B0604020202020204" charset="0"/>
              </a:rPr>
            </a:br>
            <a:r>
              <a:rPr lang="fr-CA" sz="1000" dirty="0" smtClean="0">
                <a:latin typeface="Montserrat" panose="020B0604020202020204" charset="0"/>
              </a:rPr>
              <a:t>en </a:t>
            </a:r>
            <a:r>
              <a:rPr lang="fr-CA" sz="1000" dirty="0">
                <a:latin typeface="Montserrat" panose="020B0604020202020204" charset="0"/>
              </a:rPr>
              <a:t>toute </a:t>
            </a:r>
            <a:r>
              <a:rPr lang="fr-CA" sz="1000" dirty="0" smtClean="0">
                <a:latin typeface="Montserrat" panose="020B0604020202020204" charset="0"/>
              </a:rPr>
              <a:t>saison.</a:t>
            </a:r>
            <a:endParaRPr lang="fr-CA" sz="1000" dirty="0" smtClean="0">
              <a:solidFill>
                <a:srgbClr val="FF0000"/>
              </a:solidFill>
              <a:latin typeface="Montserrat" panose="020B0604020202020204" charset="0"/>
            </a:endParaRPr>
          </a:p>
        </p:txBody>
      </p:sp>
      <p:sp>
        <p:nvSpPr>
          <p:cNvPr id="21" name="Rectangle 20"/>
          <p:cNvSpPr/>
          <p:nvPr>
            <p:custDataLst>
              <p:tags r:id="rId4"/>
            </p:custDataLst>
          </p:nvPr>
        </p:nvSpPr>
        <p:spPr bwMode="auto">
          <a:xfrm>
            <a:off x="6621463" y="0"/>
            <a:ext cx="2519362" cy="1439863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22" name="Image 9" descr="Gatineau_logo_Blanc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802" y="315674"/>
            <a:ext cx="1344721" cy="80851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itre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720000" y="539999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VOLET 6 – Plein air urbain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Niveaux de services</a:t>
            </a:r>
            <a:endParaRPr lang="fr-CA" sz="1200" b="0" dirty="0">
              <a:solidFill>
                <a:srgbClr val="74B6A7"/>
              </a:solidFill>
            </a:endParaRPr>
          </a:p>
        </p:txBody>
      </p:sp>
      <p:sp>
        <p:nvSpPr>
          <p:cNvPr id="24" name="Espace réservé du numéro de diapositive 3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53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5" name="Connecteur droit 24"/>
          <p:cNvCxnSpPr/>
          <p:nvPr>
            <p:custDataLst>
              <p:tags r:id="rId8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46"/>
          <p:cNvSpPr txBox="1"/>
          <p:nvPr>
            <p:custDataLst>
              <p:tags r:id="rId9"/>
            </p:custDataLst>
          </p:nvPr>
        </p:nvSpPr>
        <p:spPr>
          <a:xfrm>
            <a:off x="501784" y="3137033"/>
            <a:ext cx="2312142" cy="1913789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/>
            <a:r>
              <a:rPr lang="fr-CA" sz="1200" b="1" dirty="0" smtClean="0">
                <a:latin typeface="Montserrat" panose="020B0604020202020204" charset="0"/>
              </a:rPr>
              <a:t>Centre de plein air signature</a:t>
            </a:r>
          </a:p>
          <a:p>
            <a:pPr algn="r"/>
            <a:r>
              <a:rPr lang="fr-CA" sz="1000" dirty="0">
                <a:latin typeface="Montserrat" panose="020B0604020202020204" charset="0"/>
              </a:rPr>
              <a:t>Site exclusif à la pratique d’activités </a:t>
            </a:r>
            <a:r>
              <a:rPr lang="fr-CA" sz="1000" dirty="0" smtClean="0">
                <a:latin typeface="Montserrat" panose="020B0604020202020204" charset="0"/>
              </a:rPr>
              <a:t>récréatives de </a:t>
            </a:r>
            <a:r>
              <a:rPr lang="fr-CA" sz="1000" dirty="0">
                <a:latin typeface="Montserrat" panose="020B0604020202020204" charset="0"/>
              </a:rPr>
              <a:t>plein air, </a:t>
            </a:r>
            <a:r>
              <a:rPr lang="fr-CA" sz="1000" dirty="0" smtClean="0">
                <a:latin typeface="Montserrat" panose="020B0604020202020204" charset="0"/>
              </a:rPr>
              <a:t/>
            </a:r>
            <a:br>
              <a:rPr lang="fr-CA" sz="1000" dirty="0" smtClean="0">
                <a:latin typeface="Montserrat" panose="020B0604020202020204" charset="0"/>
              </a:rPr>
            </a:br>
            <a:r>
              <a:rPr lang="fr-CA" sz="1000" dirty="0" smtClean="0">
                <a:latin typeface="Montserrat" panose="020B0604020202020204" charset="0"/>
              </a:rPr>
              <a:t>de </a:t>
            </a:r>
            <a:r>
              <a:rPr lang="fr-CA" sz="1000" dirty="0">
                <a:latin typeface="Montserrat" panose="020B0604020202020204" charset="0"/>
              </a:rPr>
              <a:t>façon libre ou organisée, </a:t>
            </a:r>
            <a:r>
              <a:rPr lang="fr-CA" sz="1000" dirty="0" smtClean="0">
                <a:latin typeface="Montserrat" panose="020B0604020202020204" charset="0"/>
              </a:rPr>
              <a:t/>
            </a:r>
            <a:br>
              <a:rPr lang="fr-CA" sz="1000" dirty="0" smtClean="0">
                <a:latin typeface="Montserrat" panose="020B0604020202020204" charset="0"/>
              </a:rPr>
            </a:br>
            <a:r>
              <a:rPr lang="fr-CA" sz="1000" dirty="0" smtClean="0">
                <a:latin typeface="Montserrat" panose="020B0604020202020204" charset="0"/>
              </a:rPr>
              <a:t>offrant du prêt d’équipements.</a:t>
            </a:r>
          </a:p>
          <a:p>
            <a:pPr algn="r"/>
            <a:r>
              <a:rPr lang="fr-CA" sz="1000" dirty="0" smtClean="0">
                <a:latin typeface="Montserrat" panose="020B0604020202020204" charset="0"/>
              </a:rPr>
              <a:t>Ouvert à l’année, le centre propose une diversité d’activités </a:t>
            </a:r>
            <a:r>
              <a:rPr lang="fr-CA" sz="1000" dirty="0">
                <a:latin typeface="Montserrat" panose="020B0604020202020204" charset="0"/>
              </a:rPr>
              <a:t/>
            </a:r>
            <a:br>
              <a:rPr lang="fr-CA" sz="1000" dirty="0">
                <a:latin typeface="Montserrat" panose="020B0604020202020204" charset="0"/>
              </a:rPr>
            </a:br>
            <a:r>
              <a:rPr lang="fr-CA" sz="1000" dirty="0" smtClean="0">
                <a:latin typeface="Montserrat" panose="020B0604020202020204" charset="0"/>
              </a:rPr>
              <a:t>selon </a:t>
            </a:r>
            <a:r>
              <a:rPr lang="fr-CA" sz="1000" dirty="0">
                <a:latin typeface="Montserrat" panose="020B0604020202020204" charset="0"/>
              </a:rPr>
              <a:t>les saisons. </a:t>
            </a:r>
          </a:p>
          <a:p>
            <a:pPr algn="r"/>
            <a:r>
              <a:rPr lang="fr-CA" sz="1000" dirty="0" smtClean="0">
                <a:latin typeface="Montserrat" panose="020B0604020202020204" charset="0"/>
              </a:rPr>
              <a:t>Il répond aux exigences récréotouristiques</a:t>
            </a:r>
            <a:r>
              <a:rPr lang="fr-CA" sz="1000" dirty="0">
                <a:latin typeface="Montserrat" panose="020B0604020202020204" charset="0"/>
              </a:rPr>
              <a:t>. </a:t>
            </a:r>
          </a:p>
          <a:p>
            <a:pPr algn="r"/>
            <a:r>
              <a:rPr lang="fr-CA" sz="1000" dirty="0" smtClean="0">
                <a:latin typeface="Montserrat" panose="020B0604020202020204" charset="0"/>
              </a:rPr>
              <a:t>Des </a:t>
            </a:r>
            <a:r>
              <a:rPr lang="fr-CA" sz="1000" dirty="0">
                <a:latin typeface="Montserrat" panose="020B0604020202020204" charset="0"/>
              </a:rPr>
              <a:t>accès à </a:t>
            </a:r>
            <a:r>
              <a:rPr lang="fr-CA" sz="1000" dirty="0" smtClean="0">
                <a:latin typeface="Montserrat" panose="020B0604020202020204" charset="0"/>
              </a:rPr>
              <a:t>l’eau </a:t>
            </a:r>
            <a:br>
              <a:rPr lang="fr-CA" sz="1000" dirty="0" smtClean="0">
                <a:latin typeface="Montserrat" panose="020B0604020202020204" charset="0"/>
              </a:rPr>
            </a:br>
            <a:r>
              <a:rPr lang="fr-CA" sz="1000" dirty="0" smtClean="0">
                <a:latin typeface="Montserrat" panose="020B0604020202020204" charset="0"/>
              </a:rPr>
              <a:t>peuvent être aménagés.</a:t>
            </a:r>
          </a:p>
        </p:txBody>
      </p:sp>
      <p:sp>
        <p:nvSpPr>
          <p:cNvPr id="37" name="Freeform 39"/>
          <p:cNvSpPr/>
          <p:nvPr>
            <p:custDataLst>
              <p:tags r:id="rId10"/>
            </p:custDataLst>
          </p:nvPr>
        </p:nvSpPr>
        <p:spPr>
          <a:xfrm>
            <a:off x="5465151" y="1605859"/>
            <a:ext cx="2992071" cy="309234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690880" y="0"/>
                </a:lnTo>
                <a:lnTo>
                  <a:pt x="3444240" y="0"/>
                </a:lnTo>
              </a:path>
            </a:pathLst>
          </a:custGeom>
          <a:ln w="6350" cmpd="sng">
            <a:solidFill>
              <a:schemeClr val="tx1">
                <a:alpha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8" name="Freeform 41"/>
          <p:cNvSpPr/>
          <p:nvPr>
            <p:custDataLst>
              <p:tags r:id="rId11"/>
            </p:custDataLst>
          </p:nvPr>
        </p:nvSpPr>
        <p:spPr>
          <a:xfrm flipV="1">
            <a:off x="5465151" y="3188161"/>
            <a:ext cx="2992071" cy="241213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690880" y="0"/>
                </a:lnTo>
                <a:lnTo>
                  <a:pt x="3444240" y="0"/>
                </a:lnTo>
              </a:path>
            </a:pathLst>
          </a:custGeom>
          <a:ln w="6350" cmpd="sng">
            <a:solidFill>
              <a:schemeClr val="tx1">
                <a:alpha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9" name="Freeform 44"/>
          <p:cNvSpPr/>
          <p:nvPr>
            <p:custDataLst>
              <p:tags r:id="rId12"/>
            </p:custDataLst>
          </p:nvPr>
        </p:nvSpPr>
        <p:spPr>
          <a:xfrm flipH="1">
            <a:off x="368634" y="1598570"/>
            <a:ext cx="3076007" cy="338997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690880" y="0"/>
                </a:lnTo>
                <a:lnTo>
                  <a:pt x="3444240" y="0"/>
                </a:lnTo>
              </a:path>
            </a:pathLst>
          </a:custGeom>
          <a:ln w="6350" cmpd="sng">
            <a:solidFill>
              <a:schemeClr val="tx1">
                <a:alpha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r"/>
            <a:endParaRPr lang="fr-CA" dirty="0"/>
          </a:p>
        </p:txBody>
      </p:sp>
      <p:sp>
        <p:nvSpPr>
          <p:cNvPr id="40" name="Freeform 45"/>
          <p:cNvSpPr/>
          <p:nvPr>
            <p:custDataLst>
              <p:tags r:id="rId13"/>
            </p:custDataLst>
          </p:nvPr>
        </p:nvSpPr>
        <p:spPr>
          <a:xfrm flipH="1" flipV="1">
            <a:off x="368634" y="2843205"/>
            <a:ext cx="3076006" cy="293828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690880" y="0"/>
                </a:lnTo>
                <a:lnTo>
                  <a:pt x="3444240" y="0"/>
                </a:lnTo>
              </a:path>
            </a:pathLst>
          </a:custGeom>
          <a:ln w="6350" cmpd="sng">
            <a:solidFill>
              <a:schemeClr val="tx1">
                <a:alpha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r"/>
            <a:endParaRPr lang="fr-CA" dirty="0"/>
          </a:p>
        </p:txBody>
      </p:sp>
      <p:sp>
        <p:nvSpPr>
          <p:cNvPr id="30" name="Oval 4"/>
          <p:cNvSpPr/>
          <p:nvPr>
            <p:custDataLst>
              <p:tags r:id="rId14"/>
            </p:custDataLst>
          </p:nvPr>
        </p:nvSpPr>
        <p:spPr>
          <a:xfrm>
            <a:off x="3253497" y="1545696"/>
            <a:ext cx="2389297" cy="2389297"/>
          </a:xfrm>
          <a:prstGeom prst="ellipse">
            <a:avLst/>
          </a:prstGeom>
          <a:noFill/>
          <a:ln w="19050" cmpd="sng">
            <a:solidFill>
              <a:schemeClr val="accent1"/>
            </a:solidFill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Freeform 5"/>
          <p:cNvSpPr/>
          <p:nvPr>
            <p:custDataLst>
              <p:tags r:id="rId15"/>
            </p:custDataLst>
          </p:nvPr>
        </p:nvSpPr>
        <p:spPr>
          <a:xfrm>
            <a:off x="3097362" y="1389561"/>
            <a:ext cx="1147239" cy="1147239"/>
          </a:xfrm>
          <a:custGeom>
            <a:avLst/>
            <a:gdLst>
              <a:gd name="connsiteX0" fmla="*/ 0 w 1147239"/>
              <a:gd name="connsiteY0" fmla="*/ 573620 h 1147239"/>
              <a:gd name="connsiteX1" fmla="*/ 573620 w 1147239"/>
              <a:gd name="connsiteY1" fmla="*/ 0 h 1147239"/>
              <a:gd name="connsiteX2" fmla="*/ 1147240 w 1147239"/>
              <a:gd name="connsiteY2" fmla="*/ 573620 h 1147239"/>
              <a:gd name="connsiteX3" fmla="*/ 573620 w 1147239"/>
              <a:gd name="connsiteY3" fmla="*/ 1147240 h 1147239"/>
              <a:gd name="connsiteX4" fmla="*/ 0 w 1147239"/>
              <a:gd name="connsiteY4" fmla="*/ 573620 h 114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239" h="1147239">
                <a:moveTo>
                  <a:pt x="0" y="573620"/>
                </a:moveTo>
                <a:cubicBezTo>
                  <a:pt x="0" y="256818"/>
                  <a:pt x="256818" y="0"/>
                  <a:pt x="573620" y="0"/>
                </a:cubicBezTo>
                <a:cubicBezTo>
                  <a:pt x="890422" y="0"/>
                  <a:pt x="1147240" y="256818"/>
                  <a:pt x="1147240" y="573620"/>
                </a:cubicBezTo>
                <a:cubicBezTo>
                  <a:pt x="1147240" y="890422"/>
                  <a:pt x="890422" y="1147240"/>
                  <a:pt x="573620" y="1147240"/>
                </a:cubicBezTo>
                <a:cubicBezTo>
                  <a:pt x="256818" y="1147240"/>
                  <a:pt x="0" y="890422"/>
                  <a:pt x="0" y="573620"/>
                </a:cubicBezTo>
                <a:close/>
              </a:path>
            </a:pathLst>
          </a:cu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0" tIns="0" rIns="0" bIns="180000" numCol="1" spcCol="1270" anchor="ctr" anchorCtr="0">
            <a:no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CA" sz="1200" dirty="0" smtClean="0">
                <a:solidFill>
                  <a:srgbClr val="FFFFFF"/>
                </a:solidFill>
                <a:latin typeface="Montserrat" panose="020B0604020202020204" charset="0"/>
              </a:rPr>
              <a:t>1</a:t>
            </a:r>
          </a:p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CA" sz="1200" dirty="0" smtClean="0">
                <a:solidFill>
                  <a:srgbClr val="FFFFFF"/>
                </a:solidFill>
                <a:latin typeface="Montserrat" panose="020B0604020202020204" charset="0"/>
              </a:rPr>
              <a:t>Milieu de vie </a:t>
            </a:r>
          </a:p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CA" sz="1200" dirty="0" smtClean="0">
                <a:solidFill>
                  <a:srgbClr val="FFFFFF"/>
                </a:solidFill>
                <a:latin typeface="Montserrat" panose="020B0604020202020204" charset="0"/>
              </a:rPr>
              <a:t>quotidien</a:t>
            </a:r>
          </a:p>
        </p:txBody>
      </p:sp>
      <p:sp>
        <p:nvSpPr>
          <p:cNvPr id="32" name="Freeform 6"/>
          <p:cNvSpPr/>
          <p:nvPr>
            <p:custDataLst>
              <p:tags r:id="rId16"/>
            </p:custDataLst>
          </p:nvPr>
        </p:nvSpPr>
        <p:spPr>
          <a:xfrm>
            <a:off x="4651690" y="1389561"/>
            <a:ext cx="1147239" cy="1147239"/>
          </a:xfrm>
          <a:custGeom>
            <a:avLst/>
            <a:gdLst>
              <a:gd name="connsiteX0" fmla="*/ 0 w 1147239"/>
              <a:gd name="connsiteY0" fmla="*/ 573620 h 1147239"/>
              <a:gd name="connsiteX1" fmla="*/ 573620 w 1147239"/>
              <a:gd name="connsiteY1" fmla="*/ 0 h 1147239"/>
              <a:gd name="connsiteX2" fmla="*/ 1147240 w 1147239"/>
              <a:gd name="connsiteY2" fmla="*/ 573620 h 1147239"/>
              <a:gd name="connsiteX3" fmla="*/ 573620 w 1147239"/>
              <a:gd name="connsiteY3" fmla="*/ 1147240 h 1147239"/>
              <a:gd name="connsiteX4" fmla="*/ 0 w 1147239"/>
              <a:gd name="connsiteY4" fmla="*/ 573620 h 114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239" h="1147239">
                <a:moveTo>
                  <a:pt x="0" y="573620"/>
                </a:moveTo>
                <a:cubicBezTo>
                  <a:pt x="0" y="256818"/>
                  <a:pt x="256818" y="0"/>
                  <a:pt x="573620" y="0"/>
                </a:cubicBezTo>
                <a:cubicBezTo>
                  <a:pt x="890422" y="0"/>
                  <a:pt x="1147240" y="256818"/>
                  <a:pt x="1147240" y="573620"/>
                </a:cubicBezTo>
                <a:cubicBezTo>
                  <a:pt x="1147240" y="890422"/>
                  <a:pt x="890422" y="1147240"/>
                  <a:pt x="573620" y="1147240"/>
                </a:cubicBezTo>
                <a:cubicBezTo>
                  <a:pt x="256818" y="1147240"/>
                  <a:pt x="0" y="890422"/>
                  <a:pt x="0" y="573620"/>
                </a:cubicBezTo>
                <a:close/>
              </a:path>
            </a:pathLst>
          </a:custGeom>
          <a:solidFill>
            <a:schemeClr val="accent3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0" tIns="0" rIns="0" bIns="180000" numCol="1" spcCol="1270" anchor="ctr" anchorCtr="0">
            <a:no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CA" sz="1200" dirty="0" smtClean="0">
                <a:solidFill>
                  <a:srgbClr val="FFFFFF"/>
                </a:solidFill>
                <a:latin typeface="Montserrat" panose="020B0604020202020204" charset="0"/>
              </a:rPr>
              <a:t>2</a:t>
            </a:r>
          </a:p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CA" sz="1200" dirty="0" smtClean="0">
                <a:solidFill>
                  <a:srgbClr val="FFFFFF"/>
                </a:solidFill>
                <a:latin typeface="Montserrat" panose="020B0604020202020204" charset="0"/>
              </a:rPr>
              <a:t>Communauté</a:t>
            </a:r>
          </a:p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CA" sz="1200" dirty="0">
                <a:solidFill>
                  <a:srgbClr val="FFFFFF"/>
                </a:solidFill>
                <a:latin typeface="Montserrat" panose="020B0604020202020204" charset="0"/>
              </a:rPr>
              <a:t>d</a:t>
            </a:r>
            <a:r>
              <a:rPr lang="fr-CA" sz="1200" dirty="0" smtClean="0">
                <a:solidFill>
                  <a:srgbClr val="FFFFFF"/>
                </a:solidFill>
                <a:latin typeface="Montserrat" panose="020B0604020202020204" charset="0"/>
              </a:rPr>
              <a:t>e proximité</a:t>
            </a:r>
          </a:p>
        </p:txBody>
      </p:sp>
      <p:sp>
        <p:nvSpPr>
          <p:cNvPr id="33" name="Freeform 7"/>
          <p:cNvSpPr/>
          <p:nvPr>
            <p:custDataLst>
              <p:tags r:id="rId17"/>
            </p:custDataLst>
          </p:nvPr>
        </p:nvSpPr>
        <p:spPr>
          <a:xfrm>
            <a:off x="3115952" y="2753012"/>
            <a:ext cx="1147239" cy="1147239"/>
          </a:xfrm>
          <a:custGeom>
            <a:avLst/>
            <a:gdLst>
              <a:gd name="connsiteX0" fmla="*/ 0 w 1147239"/>
              <a:gd name="connsiteY0" fmla="*/ 573620 h 1147239"/>
              <a:gd name="connsiteX1" fmla="*/ 573620 w 1147239"/>
              <a:gd name="connsiteY1" fmla="*/ 0 h 1147239"/>
              <a:gd name="connsiteX2" fmla="*/ 1147240 w 1147239"/>
              <a:gd name="connsiteY2" fmla="*/ 573620 h 1147239"/>
              <a:gd name="connsiteX3" fmla="*/ 573620 w 1147239"/>
              <a:gd name="connsiteY3" fmla="*/ 1147240 h 1147239"/>
              <a:gd name="connsiteX4" fmla="*/ 0 w 1147239"/>
              <a:gd name="connsiteY4" fmla="*/ 573620 h 114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239" h="1147239">
                <a:moveTo>
                  <a:pt x="0" y="573620"/>
                </a:moveTo>
                <a:cubicBezTo>
                  <a:pt x="0" y="256818"/>
                  <a:pt x="256818" y="0"/>
                  <a:pt x="573620" y="0"/>
                </a:cubicBezTo>
                <a:cubicBezTo>
                  <a:pt x="890422" y="0"/>
                  <a:pt x="1147240" y="256818"/>
                  <a:pt x="1147240" y="573620"/>
                </a:cubicBezTo>
                <a:cubicBezTo>
                  <a:pt x="1147240" y="890422"/>
                  <a:pt x="890422" y="1147240"/>
                  <a:pt x="573620" y="1147240"/>
                </a:cubicBezTo>
                <a:cubicBezTo>
                  <a:pt x="256818" y="1147240"/>
                  <a:pt x="0" y="890422"/>
                  <a:pt x="0" y="573620"/>
                </a:cubicBezTo>
                <a:close/>
              </a:path>
            </a:pathLst>
          </a:cu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0" tIns="0" rIns="0" bIns="180000" numCol="1" spcCol="1270" anchor="ctr" anchorCtr="0">
            <a:no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CA" sz="1200" dirty="0" smtClean="0">
                <a:solidFill>
                  <a:srgbClr val="FFFFFF"/>
                </a:solidFill>
                <a:latin typeface="Montserrat" panose="020B0604020202020204" charset="0"/>
              </a:rPr>
              <a:t>4</a:t>
            </a:r>
          </a:p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CA" sz="1200" dirty="0" smtClean="0">
                <a:solidFill>
                  <a:srgbClr val="FFFFFF"/>
                </a:solidFill>
                <a:latin typeface="Montserrat" panose="020B0604020202020204" charset="0"/>
              </a:rPr>
              <a:t>Municipalité</a:t>
            </a:r>
          </a:p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CA" sz="1200" dirty="0">
                <a:solidFill>
                  <a:srgbClr val="FFFFFF"/>
                </a:solidFill>
                <a:latin typeface="Montserrat" panose="020B0604020202020204" charset="0"/>
              </a:rPr>
              <a:t>e</a:t>
            </a:r>
            <a:r>
              <a:rPr lang="fr-CA" sz="1200" dirty="0" smtClean="0">
                <a:solidFill>
                  <a:srgbClr val="FFFFFF"/>
                </a:solidFill>
                <a:latin typeface="Montserrat" panose="020B0604020202020204" charset="0"/>
              </a:rPr>
              <a:t>t région</a:t>
            </a:r>
            <a:endParaRPr lang="fr-CA" sz="1200" dirty="0">
              <a:solidFill>
                <a:srgbClr val="FFFFFF"/>
              </a:solidFill>
              <a:latin typeface="Montserrat" panose="020B0604020202020204" charset="0"/>
            </a:endParaRPr>
          </a:p>
        </p:txBody>
      </p:sp>
      <p:sp>
        <p:nvSpPr>
          <p:cNvPr id="34" name="Freeform 8"/>
          <p:cNvSpPr/>
          <p:nvPr>
            <p:custDataLst>
              <p:tags r:id="rId18"/>
            </p:custDataLst>
          </p:nvPr>
        </p:nvSpPr>
        <p:spPr>
          <a:xfrm>
            <a:off x="4670280" y="2753012"/>
            <a:ext cx="1147239" cy="1147239"/>
          </a:xfrm>
          <a:custGeom>
            <a:avLst/>
            <a:gdLst>
              <a:gd name="connsiteX0" fmla="*/ 0 w 1147239"/>
              <a:gd name="connsiteY0" fmla="*/ 573620 h 1147239"/>
              <a:gd name="connsiteX1" fmla="*/ 573620 w 1147239"/>
              <a:gd name="connsiteY1" fmla="*/ 0 h 1147239"/>
              <a:gd name="connsiteX2" fmla="*/ 1147240 w 1147239"/>
              <a:gd name="connsiteY2" fmla="*/ 573620 h 1147239"/>
              <a:gd name="connsiteX3" fmla="*/ 573620 w 1147239"/>
              <a:gd name="connsiteY3" fmla="*/ 1147240 h 1147239"/>
              <a:gd name="connsiteX4" fmla="*/ 0 w 1147239"/>
              <a:gd name="connsiteY4" fmla="*/ 573620 h 114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239" h="1147239">
                <a:moveTo>
                  <a:pt x="0" y="573620"/>
                </a:moveTo>
                <a:cubicBezTo>
                  <a:pt x="0" y="256818"/>
                  <a:pt x="256818" y="0"/>
                  <a:pt x="573620" y="0"/>
                </a:cubicBezTo>
                <a:cubicBezTo>
                  <a:pt x="890422" y="0"/>
                  <a:pt x="1147240" y="256818"/>
                  <a:pt x="1147240" y="573620"/>
                </a:cubicBezTo>
                <a:cubicBezTo>
                  <a:pt x="1147240" y="890422"/>
                  <a:pt x="890422" y="1147240"/>
                  <a:pt x="573620" y="1147240"/>
                </a:cubicBezTo>
                <a:cubicBezTo>
                  <a:pt x="256818" y="1147240"/>
                  <a:pt x="0" y="890422"/>
                  <a:pt x="0" y="57362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none" lIns="0" tIns="0" rIns="0" bIns="180000" numCol="1" spcCol="1270" anchor="ctr" anchorCtr="0">
            <a:no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CA" sz="1200" dirty="0" smtClean="0">
                <a:solidFill>
                  <a:srgbClr val="FFFFFF"/>
                </a:solidFill>
                <a:latin typeface="Montserrat" panose="020B0604020202020204" charset="0"/>
              </a:rPr>
              <a:t>3</a:t>
            </a:r>
          </a:p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CA" sz="1200" dirty="0" smtClean="0">
                <a:solidFill>
                  <a:srgbClr val="FFFFFF"/>
                </a:solidFill>
                <a:latin typeface="Montserrat" panose="020B0604020202020204" charset="0"/>
              </a:rPr>
              <a:t>Communauté</a:t>
            </a:r>
          </a:p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CA" sz="1200" dirty="0">
                <a:solidFill>
                  <a:srgbClr val="FFFFFF"/>
                </a:solidFill>
                <a:latin typeface="Montserrat" panose="020B0604020202020204" charset="0"/>
              </a:rPr>
              <a:t>d</a:t>
            </a:r>
            <a:r>
              <a:rPr lang="fr-CA" sz="1200" dirty="0" smtClean="0">
                <a:solidFill>
                  <a:srgbClr val="FFFFFF"/>
                </a:solidFill>
                <a:latin typeface="Montserrat" panose="020B0604020202020204" charset="0"/>
              </a:rPr>
              <a:t>e services</a:t>
            </a:r>
          </a:p>
        </p:txBody>
      </p:sp>
      <p:cxnSp>
        <p:nvCxnSpPr>
          <p:cNvPr id="35" name="Straight Connector 49"/>
          <p:cNvCxnSpPr/>
          <p:nvPr>
            <p:custDataLst>
              <p:tags r:id="rId19"/>
            </p:custDataLst>
          </p:nvPr>
        </p:nvCxnSpPr>
        <p:spPr>
          <a:xfrm>
            <a:off x="4450684" y="1559243"/>
            <a:ext cx="0" cy="2362200"/>
          </a:xfrm>
          <a:prstGeom prst="line">
            <a:avLst/>
          </a:prstGeom>
          <a:ln w="3175" cmpd="sng">
            <a:solidFill>
              <a:schemeClr val="tx1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51"/>
          <p:cNvCxnSpPr/>
          <p:nvPr>
            <p:custDataLst>
              <p:tags r:id="rId20"/>
            </p:custDataLst>
          </p:nvPr>
        </p:nvCxnSpPr>
        <p:spPr>
          <a:xfrm rot="5400000">
            <a:off x="4448144" y="1559243"/>
            <a:ext cx="0" cy="2362200"/>
          </a:xfrm>
          <a:prstGeom prst="line">
            <a:avLst/>
          </a:prstGeom>
          <a:ln w="3175" cmpd="sng">
            <a:solidFill>
              <a:schemeClr val="tx1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age 41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6" y="659673"/>
            <a:ext cx="578562" cy="53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9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>
            <p:custDataLst>
              <p:tags r:id="rId1"/>
            </p:custDataLst>
          </p:nvPr>
        </p:nvGrpSpPr>
        <p:grpSpPr>
          <a:xfrm>
            <a:off x="5107351" y="151328"/>
            <a:ext cx="1270000" cy="1275347"/>
            <a:chOff x="5883220" y="-1651758"/>
            <a:chExt cx="2701567" cy="2701567"/>
          </a:xfrm>
        </p:grpSpPr>
        <p:sp>
          <p:nvSpPr>
            <p:cNvPr id="8" name="Oval 4"/>
            <p:cNvSpPr/>
            <p:nvPr/>
          </p:nvSpPr>
          <p:spPr>
            <a:xfrm>
              <a:off x="6039355" y="-1495623"/>
              <a:ext cx="2389297" cy="2389297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  <a:prstDash val="dash"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 5"/>
            <p:cNvSpPr/>
            <p:nvPr/>
          </p:nvSpPr>
          <p:spPr>
            <a:xfrm>
              <a:off x="5883220" y="-1651758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N1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Freeform 6"/>
            <p:cNvSpPr/>
            <p:nvPr/>
          </p:nvSpPr>
          <p:spPr>
            <a:xfrm>
              <a:off x="7437548" y="-1651758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N2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Freeform 7"/>
            <p:cNvSpPr/>
            <p:nvPr/>
          </p:nvSpPr>
          <p:spPr>
            <a:xfrm>
              <a:off x="5883220" y="-97430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N4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Freeform 8"/>
            <p:cNvSpPr/>
            <p:nvPr/>
          </p:nvSpPr>
          <p:spPr>
            <a:xfrm>
              <a:off x="7437548" y="-97430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N3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ZoneTexte 12"/>
          <p:cNvSpPr txBox="1"/>
          <p:nvPr>
            <p:custDataLst>
              <p:tags r:id="rId2"/>
            </p:custDataLst>
          </p:nvPr>
        </p:nvSpPr>
        <p:spPr>
          <a:xfrm>
            <a:off x="787449" y="1513571"/>
            <a:ext cx="3578128" cy="32085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CA" sz="1600" b="1" dirty="0" smtClean="0">
                <a:solidFill>
                  <a:schemeClr val="tx2"/>
                </a:solidFill>
                <a:latin typeface="Montserrat" panose="020B0604020202020204" charset="0"/>
              </a:rPr>
              <a:t>Selon le plan d’action </a:t>
            </a:r>
            <a:br>
              <a:rPr lang="fr-CA" sz="1600" b="1" dirty="0" smtClean="0">
                <a:solidFill>
                  <a:schemeClr val="tx2"/>
                </a:solidFill>
                <a:latin typeface="Montserrat" panose="020B0604020202020204" charset="0"/>
              </a:rPr>
            </a:br>
            <a:r>
              <a:rPr lang="fr-CA" sz="1600" b="1" dirty="0" smtClean="0">
                <a:solidFill>
                  <a:schemeClr val="tx2"/>
                </a:solidFill>
                <a:latin typeface="Montserrat" panose="020B0604020202020204" charset="0"/>
              </a:rPr>
              <a:t>du plein air urbain :</a:t>
            </a:r>
            <a:endParaRPr lang="fr-CA" sz="1600" dirty="0" smtClean="0">
              <a:solidFill>
                <a:schemeClr val="tx2"/>
              </a:solidFill>
              <a:latin typeface="Montserrat" panose="020B0604020202020204" charset="0"/>
            </a:endParaRPr>
          </a:p>
          <a:p>
            <a:pPr marL="270000" indent="-270000">
              <a:spcAft>
                <a:spcPts val="9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CA" sz="1300" b="1" dirty="0" smtClean="0">
                <a:solidFill>
                  <a:schemeClr val="accent4">
                    <a:lumMod val="75000"/>
                  </a:schemeClr>
                </a:solidFill>
                <a:latin typeface="Montserrat" panose="020B0604020202020204" charset="0"/>
              </a:rPr>
              <a:t>312 km </a:t>
            </a:r>
            <a:r>
              <a:rPr lang="fr-CA" sz="1300" dirty="0" smtClean="0">
                <a:solidFill>
                  <a:schemeClr val="accent1">
                    <a:lumMod val="75000"/>
                  </a:schemeClr>
                </a:solidFill>
                <a:latin typeface="Montserrat" panose="020B0604020202020204" charset="0"/>
              </a:rPr>
              <a:t>de pistes cyclables ou multifonctionnelles</a:t>
            </a:r>
          </a:p>
          <a:p>
            <a:pPr marL="270000" indent="-270000">
              <a:spcAft>
                <a:spcPts val="9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CA" sz="1300" b="1" dirty="0" smtClean="0">
                <a:solidFill>
                  <a:schemeClr val="accent4">
                    <a:lumMod val="75000"/>
                  </a:schemeClr>
                </a:solidFill>
                <a:latin typeface="Montserrat" panose="020B0604020202020204" charset="0"/>
              </a:rPr>
              <a:t>Plus de 360 parcs </a:t>
            </a:r>
            <a:r>
              <a:rPr lang="fr-CA" sz="1300" dirty="0" smtClean="0">
                <a:solidFill>
                  <a:schemeClr val="accent1">
                    <a:lumMod val="75000"/>
                  </a:schemeClr>
                </a:solidFill>
                <a:latin typeface="Montserrat" panose="020B0604020202020204" charset="0"/>
              </a:rPr>
              <a:t>et espaces naturels représentant 14 % du territoire</a:t>
            </a:r>
          </a:p>
          <a:p>
            <a:pPr marL="270000" indent="-2700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CA" sz="1300" b="1" dirty="0" smtClean="0">
                <a:solidFill>
                  <a:schemeClr val="accent4">
                    <a:lumMod val="75000"/>
                  </a:schemeClr>
                </a:solidFill>
                <a:latin typeface="Montserrat" panose="020B0604020202020204" charset="0"/>
              </a:rPr>
              <a:t>4 rivières </a:t>
            </a:r>
            <a:r>
              <a:rPr lang="fr-CA" sz="1300" dirty="0" smtClean="0">
                <a:solidFill>
                  <a:schemeClr val="accent1">
                    <a:lumMod val="75000"/>
                  </a:schemeClr>
                </a:solidFill>
                <a:latin typeface="Montserrat" panose="020B0604020202020204" charset="0"/>
              </a:rPr>
              <a:t>majeures :</a:t>
            </a:r>
          </a:p>
          <a:p>
            <a:pPr marL="266700">
              <a:spcAft>
                <a:spcPts val="900"/>
              </a:spcAft>
            </a:pPr>
            <a:r>
              <a:rPr lang="fr-CA" sz="1200" dirty="0" smtClean="0">
                <a:solidFill>
                  <a:schemeClr val="accent1">
                    <a:lumMod val="75000"/>
                  </a:schemeClr>
                </a:solidFill>
                <a:latin typeface="Montserrat" panose="020B0604020202020204" charset="0"/>
              </a:rPr>
              <a:t>Outaouais, Gatineau, Blanche et du Lièvre</a:t>
            </a:r>
          </a:p>
          <a:p>
            <a:pPr marL="270000" indent="-270000">
              <a:spcAft>
                <a:spcPts val="9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CA" sz="1300" dirty="0">
                <a:solidFill>
                  <a:schemeClr val="accent1">
                    <a:lumMod val="75000"/>
                  </a:schemeClr>
                </a:solidFill>
                <a:latin typeface="Montserrat" panose="020B0604020202020204" charset="0"/>
              </a:rPr>
              <a:t>Une douzaine de disciplines de plein air </a:t>
            </a:r>
            <a:r>
              <a:rPr lang="fr-CA" sz="1300" dirty="0" smtClean="0">
                <a:solidFill>
                  <a:schemeClr val="accent1">
                    <a:lumMod val="75000"/>
                  </a:schemeClr>
                </a:solidFill>
                <a:latin typeface="Montserrat" panose="020B0604020202020204" charset="0"/>
              </a:rPr>
              <a:t>praticables</a:t>
            </a:r>
          </a:p>
          <a:p>
            <a:pPr marL="270000" indent="-2700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CA" sz="1300" dirty="0" smtClean="0">
                <a:solidFill>
                  <a:schemeClr val="accent1">
                    <a:lumMod val="75000"/>
                  </a:schemeClr>
                </a:solidFill>
                <a:latin typeface="Montserrat" panose="020B0604020202020204" charset="0"/>
              </a:rPr>
              <a:t>Une vingtaine de sites de plein air aménagés et potentiels</a:t>
            </a:r>
          </a:p>
        </p:txBody>
      </p:sp>
      <p:sp>
        <p:nvSpPr>
          <p:cNvPr id="3" name="ZoneTexte 2"/>
          <p:cNvSpPr txBox="1"/>
          <p:nvPr>
            <p:custDataLst>
              <p:tags r:id="rId3"/>
            </p:custDataLst>
          </p:nvPr>
        </p:nvSpPr>
        <p:spPr>
          <a:xfrm>
            <a:off x="4543425" y="1513571"/>
            <a:ext cx="4496071" cy="33393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CA" sz="1600" b="1" dirty="0" smtClean="0">
                <a:solidFill>
                  <a:schemeClr val="tx2"/>
                </a:solidFill>
                <a:latin typeface="Montserrat" panose="020B0604020202020204" charset="0"/>
              </a:rPr>
              <a:t>Sites de plein </a:t>
            </a:r>
            <a:r>
              <a:rPr lang="fr-CA" sz="1600" b="1" dirty="0">
                <a:solidFill>
                  <a:schemeClr val="tx2"/>
                </a:solidFill>
                <a:latin typeface="Montserrat" panose="020B0604020202020204" charset="0"/>
              </a:rPr>
              <a:t>air identifiés :</a:t>
            </a:r>
          </a:p>
          <a:p>
            <a:r>
              <a:rPr lang="fr-CA" b="1" u="sng" dirty="0" smtClean="0">
                <a:solidFill>
                  <a:schemeClr val="tx2"/>
                </a:solidFill>
                <a:latin typeface="Montserrat" panose="020B0604020202020204" charset="0"/>
              </a:rPr>
              <a:t>AYLMER</a:t>
            </a:r>
          </a:p>
          <a:p>
            <a:pPr>
              <a:spcAft>
                <a:spcPts val="600"/>
              </a:spcAft>
            </a:pPr>
            <a:r>
              <a:rPr lang="fr-CA" sz="1200" dirty="0" smtClean="0">
                <a:latin typeface="Montserrat" panose="020B0604020202020204" charset="0"/>
              </a:rPr>
              <a:t>parc des cèdres, forêt Boucher et Rapides-</a:t>
            </a:r>
            <a:r>
              <a:rPr lang="fr-CA" sz="1200" dirty="0" err="1" smtClean="0">
                <a:latin typeface="Montserrat" panose="020B0604020202020204" charset="0"/>
              </a:rPr>
              <a:t>Deschênes</a:t>
            </a:r>
            <a:endParaRPr lang="fr-CA" sz="1200" dirty="0" smtClean="0">
              <a:latin typeface="Montserrat" panose="020B0604020202020204" charset="0"/>
            </a:endParaRPr>
          </a:p>
          <a:p>
            <a:r>
              <a:rPr lang="fr-CA" b="1" u="sng" dirty="0" smtClean="0">
                <a:solidFill>
                  <a:schemeClr val="tx2"/>
                </a:solidFill>
                <a:latin typeface="Montserrat" panose="020B0604020202020204" charset="0"/>
              </a:rPr>
              <a:t>HULL</a:t>
            </a:r>
          </a:p>
          <a:p>
            <a:pPr>
              <a:spcAft>
                <a:spcPts val="600"/>
              </a:spcAft>
            </a:pPr>
            <a:r>
              <a:rPr lang="fr-CA" sz="1200" dirty="0" smtClean="0">
                <a:latin typeface="Montserrat" panose="020B0604020202020204" charset="0"/>
              </a:rPr>
              <a:t>parc de la Gatineau, parc Jacques-Cartier, parc </a:t>
            </a:r>
            <a:r>
              <a:rPr lang="fr-CA" sz="1200" dirty="0" err="1" smtClean="0">
                <a:latin typeface="Montserrat" panose="020B0604020202020204" charset="0"/>
              </a:rPr>
              <a:t>Moussette</a:t>
            </a:r>
            <a:r>
              <a:rPr lang="fr-CA" sz="1200" dirty="0" smtClean="0">
                <a:latin typeface="Montserrat" panose="020B0604020202020204" charset="0"/>
              </a:rPr>
              <a:t>, Complexe Mont-Bleu/Relais plein air, </a:t>
            </a:r>
            <a:br>
              <a:rPr lang="fr-CA" sz="1200" dirty="0" smtClean="0">
                <a:latin typeface="Montserrat" panose="020B0604020202020204" charset="0"/>
              </a:rPr>
            </a:br>
            <a:r>
              <a:rPr lang="fr-CA" sz="1200" dirty="0" smtClean="0">
                <a:latin typeface="Montserrat" panose="020B0604020202020204" charset="0"/>
              </a:rPr>
              <a:t>ruisseau de la Brasserie, parc Ste-Dominique/ferme Moore</a:t>
            </a:r>
          </a:p>
          <a:p>
            <a:r>
              <a:rPr lang="fr-CA" b="1" u="sng" dirty="0" smtClean="0">
                <a:solidFill>
                  <a:schemeClr val="tx2"/>
                </a:solidFill>
                <a:latin typeface="Montserrat" panose="020B0604020202020204" charset="0"/>
              </a:rPr>
              <a:t>GATINEAU</a:t>
            </a:r>
          </a:p>
          <a:p>
            <a:pPr>
              <a:spcAft>
                <a:spcPts val="600"/>
              </a:spcAft>
            </a:pPr>
            <a:r>
              <a:rPr lang="fr-CA" sz="1200" dirty="0" smtClean="0">
                <a:latin typeface="Montserrat" panose="020B0604020202020204" charset="0"/>
              </a:rPr>
              <a:t>parc du marais de Touraine, parc de la Baie et </a:t>
            </a:r>
            <a:br>
              <a:rPr lang="fr-CA" sz="1200" dirty="0" smtClean="0">
                <a:latin typeface="Montserrat" panose="020B0604020202020204" charset="0"/>
              </a:rPr>
            </a:br>
            <a:r>
              <a:rPr lang="fr-CA" sz="1200" dirty="0" smtClean="0">
                <a:latin typeface="Montserrat" panose="020B0604020202020204" charset="0"/>
              </a:rPr>
              <a:t>rue Jacques-Cartier, parc </a:t>
            </a:r>
            <a:r>
              <a:rPr lang="fr-CA" sz="1200" dirty="0" err="1" smtClean="0">
                <a:latin typeface="Montserrat" panose="020B0604020202020204" charset="0"/>
              </a:rPr>
              <a:t>Sanscartier</a:t>
            </a:r>
            <a:r>
              <a:rPr lang="fr-CA" sz="1200" dirty="0" smtClean="0">
                <a:latin typeface="Montserrat" panose="020B0604020202020204" charset="0"/>
              </a:rPr>
              <a:t>/Marina </a:t>
            </a:r>
            <a:r>
              <a:rPr lang="fr-CA" sz="1200" dirty="0" err="1" smtClean="0">
                <a:latin typeface="Montserrat" panose="020B0604020202020204" charset="0"/>
              </a:rPr>
              <a:t>Kitchissipi</a:t>
            </a:r>
            <a:r>
              <a:rPr lang="fr-CA" sz="1200" dirty="0" smtClean="0">
                <a:latin typeface="Montserrat" panose="020B0604020202020204" charset="0"/>
              </a:rPr>
              <a:t>, </a:t>
            </a:r>
            <a:br>
              <a:rPr lang="fr-CA" sz="1200" dirty="0" smtClean="0">
                <a:latin typeface="Montserrat" panose="020B0604020202020204" charset="0"/>
              </a:rPr>
            </a:br>
            <a:r>
              <a:rPr lang="fr-CA" sz="1200" dirty="0" smtClean="0">
                <a:latin typeface="Montserrat" panose="020B0604020202020204" charset="0"/>
              </a:rPr>
              <a:t>baie </a:t>
            </a:r>
            <a:r>
              <a:rPr lang="fr-CA" sz="1200" dirty="0" err="1" smtClean="0">
                <a:latin typeface="Montserrat" panose="020B0604020202020204" charset="0"/>
              </a:rPr>
              <a:t>McLaurin</a:t>
            </a:r>
            <a:r>
              <a:rPr lang="fr-CA" sz="1200" dirty="0" smtClean="0">
                <a:latin typeface="Montserrat" panose="020B0604020202020204" charset="0"/>
              </a:rPr>
              <a:t>, ferme Dalton</a:t>
            </a:r>
          </a:p>
          <a:p>
            <a:r>
              <a:rPr lang="fr-CA" b="1" u="sng" dirty="0" smtClean="0">
                <a:solidFill>
                  <a:schemeClr val="tx2"/>
                </a:solidFill>
                <a:latin typeface="Montserrat" panose="020B0604020202020204" charset="0"/>
              </a:rPr>
              <a:t>BMA</a:t>
            </a:r>
          </a:p>
          <a:p>
            <a:r>
              <a:rPr lang="fr-CA" sz="1200" dirty="0" smtClean="0">
                <a:latin typeface="Montserrat" panose="020B0604020202020204" charset="0"/>
              </a:rPr>
              <a:t>club de ski de fond les Renards blancs, parc </a:t>
            </a:r>
            <a:r>
              <a:rPr lang="fr-CA" sz="1200" dirty="0" err="1" smtClean="0">
                <a:latin typeface="Montserrat" panose="020B0604020202020204" charset="0"/>
              </a:rPr>
              <a:t>MacLaren</a:t>
            </a:r>
            <a:r>
              <a:rPr lang="fr-CA" sz="1200" dirty="0" smtClean="0">
                <a:latin typeface="Montserrat" panose="020B0604020202020204" charset="0"/>
              </a:rPr>
              <a:t>, </a:t>
            </a:r>
            <a:br>
              <a:rPr lang="fr-CA" sz="1200" dirty="0" smtClean="0">
                <a:latin typeface="Montserrat" panose="020B0604020202020204" charset="0"/>
              </a:rPr>
            </a:br>
            <a:r>
              <a:rPr lang="fr-CA" sz="1200" dirty="0" smtClean="0">
                <a:latin typeface="Montserrat" panose="020B0604020202020204" charset="0"/>
              </a:rPr>
              <a:t>sentiers pédestres rive Est et Ouest, </a:t>
            </a:r>
            <a:br>
              <a:rPr lang="fr-CA" sz="1200" dirty="0" smtClean="0">
                <a:latin typeface="Montserrat" panose="020B0604020202020204" charset="0"/>
              </a:rPr>
            </a:br>
            <a:r>
              <a:rPr lang="fr-CA" sz="1200" dirty="0" smtClean="0">
                <a:latin typeface="Montserrat" panose="020B0604020202020204" charset="0"/>
              </a:rPr>
              <a:t>baie Clément et divers marais</a:t>
            </a:r>
            <a:endParaRPr lang="fr-CA" sz="1200" dirty="0">
              <a:latin typeface="Montserrat" panose="020B0604020202020204" charset="0"/>
            </a:endParaRPr>
          </a:p>
        </p:txBody>
      </p:sp>
      <p:grpSp>
        <p:nvGrpSpPr>
          <p:cNvPr id="14" name="Groupe 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15" name="Rectangle 14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16" name="Image 9" descr="Gatineau_logo_Blanc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itre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720001" y="539999"/>
            <a:ext cx="4216638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VOLET 6 – Plein air urbain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Portrait et diagnostic</a:t>
            </a:r>
            <a:endParaRPr lang="fr-CA" sz="1200" b="0" dirty="0">
              <a:solidFill>
                <a:srgbClr val="74B6A7"/>
              </a:solidFill>
            </a:endParaRPr>
          </a:p>
        </p:txBody>
      </p:sp>
      <p:sp>
        <p:nvSpPr>
          <p:cNvPr id="18" name="Espace réservé du numéro de diapositive 3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54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9" name="Connecteur droit 18"/>
          <p:cNvCxnSpPr/>
          <p:nvPr>
            <p:custDataLst>
              <p:tags r:id="rId7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 2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6" y="659673"/>
            <a:ext cx="578562" cy="53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8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4"/>
          <p:cNvSpPr txBox="1"/>
          <p:nvPr>
            <p:custDataLst>
              <p:tags r:id="rId1"/>
            </p:custDataLst>
          </p:nvPr>
        </p:nvSpPr>
        <p:spPr>
          <a:xfrm>
            <a:off x="6040622" y="1615688"/>
            <a:ext cx="2416599" cy="915635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>
              <a:spcAft>
                <a:spcPts val="300"/>
              </a:spcAft>
            </a:pPr>
            <a:r>
              <a:rPr lang="fr-CA" sz="1300" b="1" dirty="0" smtClean="0">
                <a:latin typeface="Montserrat" panose="020B0604020202020204" charset="0"/>
              </a:rPr>
              <a:t>Patinoires avec bandes</a:t>
            </a:r>
          </a:p>
          <a:p>
            <a:r>
              <a:rPr lang="fr-CA" sz="1050" dirty="0" smtClean="0">
                <a:latin typeface="Montserrat" panose="020B0604020202020204" charset="0"/>
              </a:rPr>
              <a:t>Sites dans les parcs de quartier facilitant les activités sportives récréatives de groupe </a:t>
            </a:r>
            <a:br>
              <a:rPr lang="fr-CA" sz="1050" dirty="0" smtClean="0">
                <a:latin typeface="Montserrat" panose="020B0604020202020204" charset="0"/>
              </a:rPr>
            </a:br>
            <a:r>
              <a:rPr lang="fr-CA" sz="1050" dirty="0" smtClean="0">
                <a:latin typeface="Montserrat" panose="020B0604020202020204" charset="0"/>
              </a:rPr>
              <a:t>en pratique libre</a:t>
            </a:r>
            <a:endParaRPr lang="fr-CA" sz="1050" dirty="0">
              <a:latin typeface="Montserrat" panose="020B0604020202020204" charset="0"/>
            </a:endParaRPr>
          </a:p>
        </p:txBody>
      </p:sp>
      <p:sp>
        <p:nvSpPr>
          <p:cNvPr id="15" name="TextBox 42"/>
          <p:cNvSpPr txBox="1"/>
          <p:nvPr>
            <p:custDataLst>
              <p:tags r:id="rId2"/>
            </p:custDataLst>
          </p:nvPr>
        </p:nvSpPr>
        <p:spPr>
          <a:xfrm>
            <a:off x="6064569" y="3285299"/>
            <a:ext cx="2413076" cy="1475207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>
              <a:spcAft>
                <a:spcPts val="300"/>
              </a:spcAft>
            </a:pPr>
            <a:r>
              <a:rPr lang="fr-CA" sz="1300" b="1" dirty="0" smtClean="0">
                <a:latin typeface="Montserrat" panose="020B0604020202020204" charset="0"/>
              </a:rPr>
              <a:t>Patinoires communautaires couvertes</a:t>
            </a:r>
          </a:p>
          <a:p>
            <a:pPr>
              <a:spcAft>
                <a:spcPts val="900"/>
              </a:spcAft>
            </a:pPr>
            <a:r>
              <a:rPr lang="fr-CA" sz="1050" dirty="0" smtClean="0">
                <a:latin typeface="Montserrat" panose="020B0604020202020204" charset="0"/>
              </a:rPr>
              <a:t>Glaces recouvertes d’un toit, </a:t>
            </a:r>
            <a:br>
              <a:rPr lang="fr-CA" sz="1050" dirty="0" smtClean="0">
                <a:latin typeface="Montserrat" panose="020B0604020202020204" charset="0"/>
              </a:rPr>
            </a:br>
            <a:r>
              <a:rPr lang="fr-CA" sz="1050" dirty="0" smtClean="0">
                <a:latin typeface="Montserrat" panose="020B0604020202020204" charset="0"/>
              </a:rPr>
              <a:t>facilitant les activités sportives organisées et de libre participation </a:t>
            </a:r>
            <a:endParaRPr lang="fr-CA" sz="1050" dirty="0">
              <a:latin typeface="Montserrat" panose="020B0604020202020204" charset="0"/>
            </a:endParaRPr>
          </a:p>
          <a:p>
            <a:pPr>
              <a:spcAft>
                <a:spcPts val="300"/>
              </a:spcAft>
            </a:pPr>
            <a:r>
              <a:rPr lang="fr-CA" sz="1300" b="1" dirty="0" smtClean="0">
                <a:latin typeface="Montserrat" panose="020B0604020202020204" charset="0"/>
              </a:rPr>
              <a:t>Sentiers et anneaux glacés </a:t>
            </a:r>
          </a:p>
          <a:p>
            <a:r>
              <a:rPr lang="fr-CA" sz="1050" dirty="0" smtClean="0">
                <a:latin typeface="Montserrat" panose="020B0604020202020204" charset="0"/>
              </a:rPr>
              <a:t>Sites exclusifs au patinage libre</a:t>
            </a:r>
          </a:p>
        </p:txBody>
      </p:sp>
      <p:grpSp>
        <p:nvGrpSpPr>
          <p:cNvPr id="32" name="Groupe 31"/>
          <p:cNvGrpSpPr/>
          <p:nvPr>
            <p:custDataLst>
              <p:tags r:id="rId3"/>
            </p:custDataLst>
          </p:nvPr>
        </p:nvGrpSpPr>
        <p:grpSpPr>
          <a:xfrm>
            <a:off x="368634" y="1389561"/>
            <a:ext cx="8088588" cy="2569137"/>
            <a:chOff x="368634" y="1389561"/>
            <a:chExt cx="8088588" cy="2569137"/>
          </a:xfrm>
        </p:grpSpPr>
        <p:grpSp>
          <p:nvGrpSpPr>
            <p:cNvPr id="16" name="Groupe 15"/>
            <p:cNvGrpSpPr/>
            <p:nvPr/>
          </p:nvGrpSpPr>
          <p:grpSpPr>
            <a:xfrm>
              <a:off x="368634" y="1598570"/>
              <a:ext cx="8088588" cy="1682496"/>
              <a:chOff x="368634" y="1598570"/>
              <a:chExt cx="8088588" cy="1682496"/>
            </a:xfrm>
          </p:grpSpPr>
          <p:sp>
            <p:nvSpPr>
              <p:cNvPr id="5" name="Freeform 39"/>
              <p:cNvSpPr/>
              <p:nvPr>
                <p:custDataLst>
                  <p:tags r:id="rId18"/>
                </p:custDataLst>
              </p:nvPr>
            </p:nvSpPr>
            <p:spPr>
              <a:xfrm>
                <a:off x="5465151" y="1605859"/>
                <a:ext cx="2992071" cy="309234"/>
              </a:xfrm>
              <a:custGeom>
                <a:avLst/>
                <a:gdLst>
                  <a:gd name="connsiteX0" fmla="*/ 0 w 3444240"/>
                  <a:gd name="connsiteY0" fmla="*/ 568960 h 568960"/>
                  <a:gd name="connsiteX1" fmla="*/ 690880 w 3444240"/>
                  <a:gd name="connsiteY1" fmla="*/ 0 h 568960"/>
                  <a:gd name="connsiteX2" fmla="*/ 3444240 w 3444240"/>
                  <a:gd name="connsiteY2" fmla="*/ 0 h 56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44240" h="568960">
                    <a:moveTo>
                      <a:pt x="0" y="568960"/>
                    </a:moveTo>
                    <a:lnTo>
                      <a:pt x="690880" y="0"/>
                    </a:lnTo>
                    <a:lnTo>
                      <a:pt x="3444240" y="0"/>
                    </a:lnTo>
                  </a:path>
                </a:pathLst>
              </a:cu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oval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6" name="Freeform 41"/>
              <p:cNvSpPr/>
              <p:nvPr>
                <p:custDataLst>
                  <p:tags r:id="rId19"/>
                </p:custDataLst>
              </p:nvPr>
            </p:nvSpPr>
            <p:spPr>
              <a:xfrm flipV="1">
                <a:off x="5465151" y="3039853"/>
                <a:ext cx="2992071" cy="241213"/>
              </a:xfrm>
              <a:custGeom>
                <a:avLst/>
                <a:gdLst>
                  <a:gd name="connsiteX0" fmla="*/ 0 w 3444240"/>
                  <a:gd name="connsiteY0" fmla="*/ 568960 h 568960"/>
                  <a:gd name="connsiteX1" fmla="*/ 690880 w 3444240"/>
                  <a:gd name="connsiteY1" fmla="*/ 0 h 568960"/>
                  <a:gd name="connsiteX2" fmla="*/ 3444240 w 3444240"/>
                  <a:gd name="connsiteY2" fmla="*/ 0 h 56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44240" h="568960">
                    <a:moveTo>
                      <a:pt x="0" y="568960"/>
                    </a:moveTo>
                    <a:lnTo>
                      <a:pt x="690880" y="0"/>
                    </a:lnTo>
                    <a:lnTo>
                      <a:pt x="3444240" y="0"/>
                    </a:lnTo>
                  </a:path>
                </a:pathLst>
              </a:cu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oval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7" name="Freeform 44"/>
              <p:cNvSpPr/>
              <p:nvPr>
                <p:custDataLst>
                  <p:tags r:id="rId20"/>
                </p:custDataLst>
              </p:nvPr>
            </p:nvSpPr>
            <p:spPr>
              <a:xfrm flipH="1">
                <a:off x="368634" y="1598570"/>
                <a:ext cx="3076007" cy="338997"/>
              </a:xfrm>
              <a:custGeom>
                <a:avLst/>
                <a:gdLst>
                  <a:gd name="connsiteX0" fmla="*/ 0 w 3444240"/>
                  <a:gd name="connsiteY0" fmla="*/ 568960 h 568960"/>
                  <a:gd name="connsiteX1" fmla="*/ 690880 w 3444240"/>
                  <a:gd name="connsiteY1" fmla="*/ 0 h 568960"/>
                  <a:gd name="connsiteX2" fmla="*/ 3444240 w 3444240"/>
                  <a:gd name="connsiteY2" fmla="*/ 0 h 56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44240" h="568960">
                    <a:moveTo>
                      <a:pt x="0" y="568960"/>
                    </a:moveTo>
                    <a:lnTo>
                      <a:pt x="690880" y="0"/>
                    </a:lnTo>
                    <a:lnTo>
                      <a:pt x="3444240" y="0"/>
                    </a:lnTo>
                  </a:path>
                </a:pathLst>
              </a:cu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oval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r"/>
                <a:endParaRPr lang="fr-CA" dirty="0"/>
              </a:p>
            </p:txBody>
          </p:sp>
          <p:sp>
            <p:nvSpPr>
              <p:cNvPr id="8" name="Freeform 45"/>
              <p:cNvSpPr/>
              <p:nvPr>
                <p:custDataLst>
                  <p:tags r:id="rId21"/>
                </p:custDataLst>
              </p:nvPr>
            </p:nvSpPr>
            <p:spPr>
              <a:xfrm flipH="1" flipV="1">
                <a:off x="368635" y="2974683"/>
                <a:ext cx="3076006" cy="293828"/>
              </a:xfrm>
              <a:custGeom>
                <a:avLst/>
                <a:gdLst>
                  <a:gd name="connsiteX0" fmla="*/ 0 w 3444240"/>
                  <a:gd name="connsiteY0" fmla="*/ 568960 h 568960"/>
                  <a:gd name="connsiteX1" fmla="*/ 690880 w 3444240"/>
                  <a:gd name="connsiteY1" fmla="*/ 0 h 568960"/>
                  <a:gd name="connsiteX2" fmla="*/ 3444240 w 3444240"/>
                  <a:gd name="connsiteY2" fmla="*/ 0 h 56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44240" h="568960">
                    <a:moveTo>
                      <a:pt x="0" y="568960"/>
                    </a:moveTo>
                    <a:lnTo>
                      <a:pt x="690880" y="0"/>
                    </a:lnTo>
                    <a:lnTo>
                      <a:pt x="3444240" y="0"/>
                    </a:lnTo>
                  </a:path>
                </a:pathLst>
              </a:cu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oval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r"/>
                <a:endParaRPr lang="fr-CA" dirty="0"/>
              </a:p>
            </p:txBody>
          </p:sp>
        </p:grpSp>
        <p:grpSp>
          <p:nvGrpSpPr>
            <p:cNvPr id="2" name="Groupe 1"/>
            <p:cNvGrpSpPr/>
            <p:nvPr/>
          </p:nvGrpSpPr>
          <p:grpSpPr>
            <a:xfrm>
              <a:off x="3097362" y="1389561"/>
              <a:ext cx="2715068" cy="2569137"/>
              <a:chOff x="3066807" y="1384084"/>
              <a:chExt cx="2715068" cy="2569137"/>
            </a:xfrm>
          </p:grpSpPr>
          <p:sp>
            <p:nvSpPr>
              <p:cNvPr id="9" name="Oval 4"/>
              <p:cNvSpPr/>
              <p:nvPr>
                <p:custDataLst>
                  <p:tags r:id="rId11"/>
                </p:custDataLst>
              </p:nvPr>
            </p:nvSpPr>
            <p:spPr>
              <a:xfrm>
                <a:off x="3222942" y="1540219"/>
                <a:ext cx="2389297" cy="2389297"/>
              </a:xfrm>
              <a:prstGeom prst="ellipse">
                <a:avLst/>
              </a:prstGeom>
              <a:noFill/>
              <a:ln w="19050" cmpd="sng">
                <a:solidFill>
                  <a:schemeClr val="accent1"/>
                </a:solidFill>
              </a:ln>
              <a:effectLst/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2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" name="Freeform 5"/>
              <p:cNvSpPr/>
              <p:nvPr>
                <p:custDataLst>
                  <p:tags r:id="rId12"/>
                </p:custDataLst>
              </p:nvPr>
            </p:nvSpPr>
            <p:spPr>
              <a:xfrm>
                <a:off x="3066807" y="1384084"/>
                <a:ext cx="1147239" cy="1147239"/>
              </a:xfrm>
              <a:custGeom>
                <a:avLst/>
                <a:gdLst>
                  <a:gd name="connsiteX0" fmla="*/ 0 w 1147239"/>
                  <a:gd name="connsiteY0" fmla="*/ 573620 h 1147239"/>
                  <a:gd name="connsiteX1" fmla="*/ 573620 w 1147239"/>
                  <a:gd name="connsiteY1" fmla="*/ 0 h 1147239"/>
                  <a:gd name="connsiteX2" fmla="*/ 1147240 w 1147239"/>
                  <a:gd name="connsiteY2" fmla="*/ 573620 h 1147239"/>
                  <a:gd name="connsiteX3" fmla="*/ 573620 w 1147239"/>
                  <a:gd name="connsiteY3" fmla="*/ 1147240 h 1147239"/>
                  <a:gd name="connsiteX4" fmla="*/ 0 w 1147239"/>
                  <a:gd name="connsiteY4" fmla="*/ 573620 h 114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7239" h="1147239">
                    <a:moveTo>
                      <a:pt x="0" y="573620"/>
                    </a:moveTo>
                    <a:cubicBezTo>
                      <a:pt x="0" y="256818"/>
                      <a:pt x="256818" y="0"/>
                      <a:pt x="573620" y="0"/>
                    </a:cubicBezTo>
                    <a:cubicBezTo>
                      <a:pt x="890422" y="0"/>
                      <a:pt x="1147240" y="256818"/>
                      <a:pt x="1147240" y="573620"/>
                    </a:cubicBezTo>
                    <a:cubicBezTo>
                      <a:pt x="1147240" y="890422"/>
                      <a:pt x="890422" y="1147240"/>
                      <a:pt x="573620" y="1147240"/>
                    </a:cubicBezTo>
                    <a:cubicBezTo>
                      <a:pt x="256818" y="1147240"/>
                      <a:pt x="0" y="890422"/>
                      <a:pt x="0" y="573620"/>
                    </a:cubicBezTo>
                    <a:close/>
                  </a:path>
                </a:pathLst>
              </a:custGeom>
              <a:solidFill>
                <a:schemeClr val="accent1"/>
              </a:solidFill>
              <a:effectLst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none" lIns="0" tIns="0" rIns="0" bIns="180000" numCol="1" spcCol="1270" anchor="ctr" anchorCtr="0">
                <a:noAutofit/>
              </a:bodyPr>
              <a:lstStyle/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1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Milieu de vie 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quotidien</a:t>
                </a:r>
              </a:p>
            </p:txBody>
          </p:sp>
          <p:sp>
            <p:nvSpPr>
              <p:cNvPr id="11" name="Freeform 6"/>
              <p:cNvSpPr/>
              <p:nvPr>
                <p:custDataLst>
                  <p:tags r:id="rId13"/>
                </p:custDataLst>
              </p:nvPr>
            </p:nvSpPr>
            <p:spPr>
              <a:xfrm>
                <a:off x="4621135" y="1384084"/>
                <a:ext cx="1147239" cy="1147239"/>
              </a:xfrm>
              <a:custGeom>
                <a:avLst/>
                <a:gdLst>
                  <a:gd name="connsiteX0" fmla="*/ 0 w 1147239"/>
                  <a:gd name="connsiteY0" fmla="*/ 573620 h 1147239"/>
                  <a:gd name="connsiteX1" fmla="*/ 573620 w 1147239"/>
                  <a:gd name="connsiteY1" fmla="*/ 0 h 1147239"/>
                  <a:gd name="connsiteX2" fmla="*/ 1147240 w 1147239"/>
                  <a:gd name="connsiteY2" fmla="*/ 573620 h 1147239"/>
                  <a:gd name="connsiteX3" fmla="*/ 573620 w 1147239"/>
                  <a:gd name="connsiteY3" fmla="*/ 1147240 h 1147239"/>
                  <a:gd name="connsiteX4" fmla="*/ 0 w 1147239"/>
                  <a:gd name="connsiteY4" fmla="*/ 573620 h 114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7239" h="1147239">
                    <a:moveTo>
                      <a:pt x="0" y="573620"/>
                    </a:moveTo>
                    <a:cubicBezTo>
                      <a:pt x="0" y="256818"/>
                      <a:pt x="256818" y="0"/>
                      <a:pt x="573620" y="0"/>
                    </a:cubicBezTo>
                    <a:cubicBezTo>
                      <a:pt x="890422" y="0"/>
                      <a:pt x="1147240" y="256818"/>
                      <a:pt x="1147240" y="573620"/>
                    </a:cubicBezTo>
                    <a:cubicBezTo>
                      <a:pt x="1147240" y="890422"/>
                      <a:pt x="890422" y="1147240"/>
                      <a:pt x="573620" y="1147240"/>
                    </a:cubicBezTo>
                    <a:cubicBezTo>
                      <a:pt x="256818" y="1147240"/>
                      <a:pt x="0" y="890422"/>
                      <a:pt x="0" y="573620"/>
                    </a:cubicBezTo>
                    <a:close/>
                  </a:path>
                </a:pathLst>
              </a:custGeom>
              <a:solidFill>
                <a:schemeClr val="accent3"/>
              </a:solidFill>
              <a:effectLst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none" lIns="0" tIns="0" rIns="0" bIns="180000" numCol="1" spcCol="1270" anchor="ctr" anchorCtr="0">
                <a:noAutofit/>
              </a:bodyPr>
              <a:lstStyle/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2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Communauté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>
                    <a:solidFill>
                      <a:srgbClr val="FFFFFF"/>
                    </a:solidFill>
                    <a:latin typeface="Montserrat" panose="020B0604020202020204" charset="0"/>
                  </a:rPr>
                  <a:t>d</a:t>
                </a: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e proximité</a:t>
                </a:r>
              </a:p>
            </p:txBody>
          </p:sp>
          <p:sp>
            <p:nvSpPr>
              <p:cNvPr id="12" name="Freeform 7"/>
              <p:cNvSpPr/>
              <p:nvPr>
                <p:custDataLst>
                  <p:tags r:id="rId14"/>
                </p:custDataLst>
              </p:nvPr>
            </p:nvSpPr>
            <p:spPr>
              <a:xfrm>
                <a:off x="3080308" y="2805982"/>
                <a:ext cx="1147239" cy="1147239"/>
              </a:xfrm>
              <a:custGeom>
                <a:avLst/>
                <a:gdLst>
                  <a:gd name="connsiteX0" fmla="*/ 0 w 1147239"/>
                  <a:gd name="connsiteY0" fmla="*/ 573620 h 1147239"/>
                  <a:gd name="connsiteX1" fmla="*/ 573620 w 1147239"/>
                  <a:gd name="connsiteY1" fmla="*/ 0 h 1147239"/>
                  <a:gd name="connsiteX2" fmla="*/ 1147240 w 1147239"/>
                  <a:gd name="connsiteY2" fmla="*/ 573620 h 1147239"/>
                  <a:gd name="connsiteX3" fmla="*/ 573620 w 1147239"/>
                  <a:gd name="connsiteY3" fmla="*/ 1147240 h 1147239"/>
                  <a:gd name="connsiteX4" fmla="*/ 0 w 1147239"/>
                  <a:gd name="connsiteY4" fmla="*/ 573620 h 114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7239" h="1147239">
                    <a:moveTo>
                      <a:pt x="0" y="573620"/>
                    </a:moveTo>
                    <a:cubicBezTo>
                      <a:pt x="0" y="256818"/>
                      <a:pt x="256818" y="0"/>
                      <a:pt x="573620" y="0"/>
                    </a:cubicBezTo>
                    <a:cubicBezTo>
                      <a:pt x="890422" y="0"/>
                      <a:pt x="1147240" y="256818"/>
                      <a:pt x="1147240" y="573620"/>
                    </a:cubicBezTo>
                    <a:cubicBezTo>
                      <a:pt x="1147240" y="890422"/>
                      <a:pt x="890422" y="1147240"/>
                      <a:pt x="573620" y="1147240"/>
                    </a:cubicBezTo>
                    <a:cubicBezTo>
                      <a:pt x="256818" y="1147240"/>
                      <a:pt x="0" y="890422"/>
                      <a:pt x="0" y="573620"/>
                    </a:cubicBezTo>
                    <a:close/>
                  </a:path>
                </a:pathLst>
              </a:custGeom>
              <a:solidFill>
                <a:schemeClr val="accent5"/>
              </a:solidFill>
              <a:effectLst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none" lIns="0" tIns="0" rIns="0" bIns="180000" numCol="1" spcCol="1270" anchor="ctr" anchorCtr="0">
                <a:noAutofit/>
              </a:bodyPr>
              <a:lstStyle/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4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Municipalité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>
                    <a:solidFill>
                      <a:srgbClr val="FFFFFF"/>
                    </a:solidFill>
                    <a:latin typeface="Montserrat" panose="020B0604020202020204" charset="0"/>
                  </a:rPr>
                  <a:t>e</a:t>
                </a: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t région</a:t>
                </a:r>
                <a:endParaRPr lang="fr-CA" sz="1200" dirty="0">
                  <a:solidFill>
                    <a:srgbClr val="FFFFFF"/>
                  </a:solidFill>
                  <a:latin typeface="Montserrat" panose="020B0604020202020204" charset="0"/>
                </a:endParaRPr>
              </a:p>
            </p:txBody>
          </p:sp>
          <p:sp>
            <p:nvSpPr>
              <p:cNvPr id="13" name="Freeform 8"/>
              <p:cNvSpPr/>
              <p:nvPr>
                <p:custDataLst>
                  <p:tags r:id="rId15"/>
                </p:custDataLst>
              </p:nvPr>
            </p:nvSpPr>
            <p:spPr>
              <a:xfrm>
                <a:off x="4634636" y="2805982"/>
                <a:ext cx="1147239" cy="1147239"/>
              </a:xfrm>
              <a:custGeom>
                <a:avLst/>
                <a:gdLst>
                  <a:gd name="connsiteX0" fmla="*/ 0 w 1147239"/>
                  <a:gd name="connsiteY0" fmla="*/ 573620 h 1147239"/>
                  <a:gd name="connsiteX1" fmla="*/ 573620 w 1147239"/>
                  <a:gd name="connsiteY1" fmla="*/ 0 h 1147239"/>
                  <a:gd name="connsiteX2" fmla="*/ 1147240 w 1147239"/>
                  <a:gd name="connsiteY2" fmla="*/ 573620 h 1147239"/>
                  <a:gd name="connsiteX3" fmla="*/ 573620 w 1147239"/>
                  <a:gd name="connsiteY3" fmla="*/ 1147240 h 1147239"/>
                  <a:gd name="connsiteX4" fmla="*/ 0 w 1147239"/>
                  <a:gd name="connsiteY4" fmla="*/ 573620 h 114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7239" h="1147239">
                    <a:moveTo>
                      <a:pt x="0" y="573620"/>
                    </a:moveTo>
                    <a:cubicBezTo>
                      <a:pt x="0" y="256818"/>
                      <a:pt x="256818" y="0"/>
                      <a:pt x="573620" y="0"/>
                    </a:cubicBezTo>
                    <a:cubicBezTo>
                      <a:pt x="890422" y="0"/>
                      <a:pt x="1147240" y="256818"/>
                      <a:pt x="1147240" y="573620"/>
                    </a:cubicBezTo>
                    <a:cubicBezTo>
                      <a:pt x="1147240" y="890422"/>
                      <a:pt x="890422" y="1147240"/>
                      <a:pt x="573620" y="1147240"/>
                    </a:cubicBezTo>
                    <a:cubicBezTo>
                      <a:pt x="256818" y="1147240"/>
                      <a:pt x="0" y="890422"/>
                      <a:pt x="0" y="57362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none" lIns="0" tIns="0" rIns="0" bIns="180000" numCol="1" spcCol="1270" anchor="ctr" anchorCtr="0">
                <a:noAutofit/>
              </a:bodyPr>
              <a:lstStyle/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3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Communauté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>
                    <a:solidFill>
                      <a:srgbClr val="FFFFFF"/>
                    </a:solidFill>
                    <a:latin typeface="Montserrat" panose="020B0604020202020204" charset="0"/>
                  </a:rPr>
                  <a:t>d</a:t>
                </a: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e services</a:t>
                </a:r>
              </a:p>
            </p:txBody>
          </p:sp>
          <p:cxnSp>
            <p:nvCxnSpPr>
              <p:cNvPr id="17" name="Straight Connector 49"/>
              <p:cNvCxnSpPr/>
              <p:nvPr>
                <p:custDataLst>
                  <p:tags r:id="rId16"/>
                </p:custDataLst>
              </p:nvPr>
            </p:nvCxnSpPr>
            <p:spPr>
              <a:xfrm>
                <a:off x="4420129" y="1553766"/>
                <a:ext cx="0" cy="2362200"/>
              </a:xfrm>
              <a:prstGeom prst="line">
                <a:avLst/>
              </a:prstGeom>
              <a:ln w="3175" cmpd="sng">
                <a:solidFill>
                  <a:schemeClr val="tx1">
                    <a:alpha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1"/>
              <p:cNvCxnSpPr/>
              <p:nvPr>
                <p:custDataLst>
                  <p:tags r:id="rId17"/>
                </p:custDataLst>
              </p:nvPr>
            </p:nvCxnSpPr>
            <p:spPr>
              <a:xfrm rot="5400000">
                <a:off x="4417589" y="1553766"/>
                <a:ext cx="0" cy="2362200"/>
              </a:xfrm>
              <a:prstGeom prst="line">
                <a:avLst/>
              </a:prstGeom>
              <a:ln w="3175" cmpd="sng">
                <a:solidFill>
                  <a:schemeClr val="tx1">
                    <a:alpha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TextBox 19"/>
          <p:cNvSpPr txBox="1"/>
          <p:nvPr>
            <p:custDataLst>
              <p:tags r:id="rId4"/>
            </p:custDataLst>
          </p:nvPr>
        </p:nvSpPr>
        <p:spPr>
          <a:xfrm>
            <a:off x="455673" y="1605859"/>
            <a:ext cx="2357353" cy="1282847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>
              <a:spcAft>
                <a:spcPts val="300"/>
              </a:spcAft>
            </a:pPr>
            <a:r>
              <a:rPr lang="fr-CA" sz="1300" b="1" dirty="0" smtClean="0">
                <a:latin typeface="Montserrat" panose="020B0604020202020204" charset="0"/>
              </a:rPr>
              <a:t>Patinoires de proximité sans bandes</a:t>
            </a:r>
          </a:p>
          <a:p>
            <a:pPr algn="r"/>
            <a:r>
              <a:rPr lang="fr-CA" sz="1050" dirty="0" smtClean="0">
                <a:latin typeface="Montserrat" panose="020B0604020202020204" charset="0"/>
              </a:rPr>
              <a:t>Petites étendues de glace, </a:t>
            </a:r>
            <a:br>
              <a:rPr lang="fr-CA" sz="1050" dirty="0" smtClean="0">
                <a:latin typeface="Montserrat" panose="020B0604020202020204" charset="0"/>
              </a:rPr>
            </a:br>
            <a:r>
              <a:rPr lang="fr-CA" sz="1050" dirty="0" smtClean="0">
                <a:latin typeface="Montserrat" panose="020B0604020202020204" charset="0"/>
              </a:rPr>
              <a:t>situées dans les parcs de quartier, visant l’initiation et offrant </a:t>
            </a:r>
            <a:br>
              <a:rPr lang="fr-CA" sz="1050" dirty="0" smtClean="0">
                <a:latin typeface="Montserrat" panose="020B0604020202020204" charset="0"/>
              </a:rPr>
            </a:br>
            <a:r>
              <a:rPr lang="fr-CA" sz="1050" dirty="0" smtClean="0">
                <a:latin typeface="Montserrat" panose="020B0604020202020204" charset="0"/>
              </a:rPr>
              <a:t>un usage récréatif mixte </a:t>
            </a:r>
            <a:br>
              <a:rPr lang="fr-CA" sz="1050" dirty="0" smtClean="0">
                <a:latin typeface="Montserrat" panose="020B0604020202020204" charset="0"/>
              </a:rPr>
            </a:br>
            <a:r>
              <a:rPr lang="fr-CA" sz="1050" dirty="0" smtClean="0">
                <a:latin typeface="Montserrat" panose="020B0604020202020204" charset="0"/>
              </a:rPr>
              <a:t>en pratique libre</a:t>
            </a:r>
          </a:p>
        </p:txBody>
      </p:sp>
      <p:grpSp>
        <p:nvGrpSpPr>
          <p:cNvPr id="20" name="Groupe 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21" name="Rectangle 20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22" name="Image 9" descr="Gatineau_logo_Blanc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itre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720000" y="539999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VOLET 7 – </a:t>
            </a:r>
            <a:r>
              <a:rPr lang="fr-CA" sz="2250" dirty="0" smtClean="0">
                <a:solidFill>
                  <a:srgbClr val="74B6A7"/>
                </a:solidFill>
              </a:rPr>
              <a:t>Surfaces glacées extérieures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Niveaux de services</a:t>
            </a:r>
            <a:endParaRPr lang="fr-CA" sz="1200" b="0" dirty="0">
              <a:solidFill>
                <a:srgbClr val="74B6A7"/>
              </a:solidFill>
            </a:endParaRPr>
          </a:p>
        </p:txBody>
      </p:sp>
      <p:sp>
        <p:nvSpPr>
          <p:cNvPr id="29" name="TextBox 46"/>
          <p:cNvSpPr txBox="1"/>
          <p:nvPr>
            <p:custDataLst>
              <p:tags r:id="rId7"/>
            </p:custDataLst>
          </p:nvPr>
        </p:nvSpPr>
        <p:spPr>
          <a:xfrm>
            <a:off x="455673" y="3280811"/>
            <a:ext cx="2354462" cy="1767595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>
              <a:spcAft>
                <a:spcPts val="300"/>
              </a:spcAft>
            </a:pPr>
            <a:r>
              <a:rPr lang="fr-CA" sz="1300" b="1" dirty="0">
                <a:latin typeface="Montserrat" panose="020B0604020202020204" charset="0"/>
              </a:rPr>
              <a:t>Patinoires extérieures </a:t>
            </a:r>
            <a:r>
              <a:rPr lang="fr-CA" sz="1300" b="1" dirty="0" smtClean="0">
                <a:latin typeface="Montserrat" panose="020B0604020202020204" charset="0"/>
              </a:rPr>
              <a:t/>
            </a:r>
            <a:br>
              <a:rPr lang="fr-CA" sz="1300" b="1" dirty="0" smtClean="0">
                <a:latin typeface="Montserrat" panose="020B0604020202020204" charset="0"/>
              </a:rPr>
            </a:br>
            <a:r>
              <a:rPr lang="fr-CA" sz="1300" b="1" dirty="0" smtClean="0">
                <a:latin typeface="Montserrat" panose="020B0604020202020204" charset="0"/>
              </a:rPr>
              <a:t>grand public</a:t>
            </a:r>
          </a:p>
          <a:p>
            <a:pPr algn="r"/>
            <a:r>
              <a:rPr lang="fr-CA" sz="1050" dirty="0" smtClean="0">
                <a:latin typeface="Montserrat" panose="020B0604020202020204" charset="0"/>
              </a:rPr>
              <a:t>Patinoires de grande envergure </a:t>
            </a:r>
            <a:br>
              <a:rPr lang="fr-CA" sz="1050" dirty="0" smtClean="0">
                <a:latin typeface="Montserrat" panose="020B0604020202020204" charset="0"/>
              </a:rPr>
            </a:br>
            <a:r>
              <a:rPr lang="fr-CA" sz="1050" dirty="0" smtClean="0">
                <a:latin typeface="Montserrat" panose="020B0604020202020204" charset="0"/>
              </a:rPr>
              <a:t>où la location d’équipements </a:t>
            </a:r>
            <a:br>
              <a:rPr lang="fr-CA" sz="1050" dirty="0" smtClean="0">
                <a:latin typeface="Montserrat" panose="020B0604020202020204" charset="0"/>
              </a:rPr>
            </a:br>
            <a:r>
              <a:rPr lang="fr-CA" sz="1050" dirty="0" smtClean="0">
                <a:latin typeface="Montserrat" panose="020B0604020202020204" charset="0"/>
              </a:rPr>
              <a:t>est disponible, </a:t>
            </a:r>
            <a:br>
              <a:rPr lang="fr-CA" sz="1050" dirty="0" smtClean="0">
                <a:latin typeface="Montserrat" panose="020B0604020202020204" charset="0"/>
              </a:rPr>
            </a:br>
            <a:r>
              <a:rPr lang="fr-CA" sz="1050" dirty="0" smtClean="0">
                <a:latin typeface="Montserrat" panose="020B0604020202020204" charset="0"/>
              </a:rPr>
              <a:t>avec un bâtiment de services </a:t>
            </a:r>
            <a:br>
              <a:rPr lang="fr-CA" sz="1050" dirty="0" smtClean="0">
                <a:latin typeface="Montserrat" panose="020B0604020202020204" charset="0"/>
              </a:rPr>
            </a:br>
            <a:r>
              <a:rPr lang="fr-CA" sz="1050" dirty="0" smtClean="0">
                <a:latin typeface="Montserrat" panose="020B0604020202020204" charset="0"/>
              </a:rPr>
              <a:t>où les participants </a:t>
            </a:r>
            <a:br>
              <a:rPr lang="fr-CA" sz="1050" dirty="0" smtClean="0">
                <a:latin typeface="Montserrat" panose="020B0604020202020204" charset="0"/>
              </a:rPr>
            </a:br>
            <a:r>
              <a:rPr lang="fr-CA" sz="1050" dirty="0" smtClean="0">
                <a:latin typeface="Montserrat" panose="020B0604020202020204" charset="0"/>
              </a:rPr>
              <a:t>peuvent se réchauffer. </a:t>
            </a:r>
          </a:p>
          <a:p>
            <a:pPr algn="r"/>
            <a:r>
              <a:rPr lang="fr-CA" sz="1050" dirty="0" smtClean="0">
                <a:latin typeface="Montserrat" panose="020B0604020202020204" charset="0"/>
              </a:rPr>
              <a:t>Une animation peut également être offerte </a:t>
            </a:r>
            <a:endParaRPr lang="fr-CA" sz="1050" dirty="0">
              <a:latin typeface="Montserrat" panose="020B0604020202020204" charset="0"/>
            </a:endParaRPr>
          </a:p>
        </p:txBody>
      </p:sp>
      <p:sp>
        <p:nvSpPr>
          <p:cNvPr id="30" name="Espace réservé du numéro de diapositive 3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55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1" name="Connecteur droit 30"/>
          <p:cNvCxnSpPr/>
          <p:nvPr>
            <p:custDataLst>
              <p:tags r:id="rId9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 3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7" y="653843"/>
            <a:ext cx="576803" cy="53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7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4"/>
          <p:cNvSpPr txBox="1"/>
          <p:nvPr>
            <p:custDataLst>
              <p:tags r:id="rId1"/>
            </p:custDataLst>
          </p:nvPr>
        </p:nvSpPr>
        <p:spPr>
          <a:xfrm>
            <a:off x="6102700" y="1624689"/>
            <a:ext cx="2413077" cy="236406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r>
              <a:rPr lang="fr-CA" sz="1300" b="1" dirty="0" smtClean="0">
                <a:latin typeface="Montserrat" panose="020B0604020202020204" charset="0"/>
              </a:rPr>
              <a:t>S.O.</a:t>
            </a:r>
            <a:endParaRPr lang="fr-CA" sz="1300" dirty="0">
              <a:latin typeface="Montserrat" panose="020B0604020202020204" charset="0"/>
            </a:endParaRPr>
          </a:p>
        </p:txBody>
      </p:sp>
      <p:sp>
        <p:nvSpPr>
          <p:cNvPr id="15" name="TextBox 42"/>
          <p:cNvSpPr txBox="1"/>
          <p:nvPr>
            <p:custDataLst>
              <p:tags r:id="rId2"/>
            </p:custDataLst>
          </p:nvPr>
        </p:nvSpPr>
        <p:spPr>
          <a:xfrm>
            <a:off x="6102701" y="3281066"/>
            <a:ext cx="2413076" cy="1606012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CA" sz="1300" b="1" dirty="0" smtClean="0">
                <a:latin typeface="Montserrat" panose="020B0604020202020204" charset="0"/>
              </a:rPr>
              <a:t>Complexe </a:t>
            </a:r>
            <a:r>
              <a:rPr lang="fr-CA" sz="1300" b="1" dirty="0" err="1" smtClean="0">
                <a:latin typeface="Montserrat" panose="020B0604020202020204" charset="0"/>
              </a:rPr>
              <a:t>multiglace</a:t>
            </a:r>
            <a:r>
              <a:rPr lang="fr-CA" sz="1300" b="1" dirty="0" smtClean="0">
                <a:latin typeface="Montserrat" panose="020B0604020202020204" charset="0"/>
              </a:rPr>
              <a:t> </a:t>
            </a:r>
            <a:br>
              <a:rPr lang="fr-CA" sz="1300" b="1" dirty="0" smtClean="0">
                <a:latin typeface="Montserrat" panose="020B0604020202020204" charset="0"/>
              </a:rPr>
            </a:br>
            <a:r>
              <a:rPr lang="fr-CA" sz="1300" b="1" dirty="0" smtClean="0">
                <a:latin typeface="Montserrat" panose="020B0604020202020204" charset="0"/>
              </a:rPr>
              <a:t>et aréna communautaire</a:t>
            </a:r>
          </a:p>
          <a:p>
            <a:pPr>
              <a:spcAft>
                <a:spcPts val="600"/>
              </a:spcAft>
            </a:pPr>
            <a:r>
              <a:rPr lang="fr-CA" sz="1100" dirty="0" smtClean="0">
                <a:latin typeface="Montserrat" panose="020B0604020202020204" charset="0"/>
              </a:rPr>
              <a:t>Infrastructure structurante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servant </a:t>
            </a:r>
            <a:r>
              <a:rPr lang="fr-CA" sz="1100" dirty="0">
                <a:latin typeface="Montserrat" panose="020B0604020202020204" charset="0"/>
              </a:rPr>
              <a:t>à la pratique organisée </a:t>
            </a:r>
            <a:r>
              <a:rPr lang="fr-CA" sz="1100" dirty="0" smtClean="0">
                <a:latin typeface="Montserrat" panose="020B0604020202020204" charset="0"/>
              </a:rPr>
              <a:t/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et </a:t>
            </a:r>
            <a:r>
              <a:rPr lang="fr-CA" sz="1100" dirty="0">
                <a:latin typeface="Montserrat" panose="020B0604020202020204" charset="0"/>
              </a:rPr>
              <a:t>la tenue de </a:t>
            </a:r>
            <a:r>
              <a:rPr lang="fr-CA" sz="1100" dirty="0" smtClean="0">
                <a:latin typeface="Montserrat" panose="020B0604020202020204" charset="0"/>
              </a:rPr>
              <a:t>compétitions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de </a:t>
            </a:r>
            <a:r>
              <a:rPr lang="fr-CA" sz="1100" dirty="0">
                <a:latin typeface="Montserrat" panose="020B0604020202020204" charset="0"/>
              </a:rPr>
              <a:t>plus </a:t>
            </a:r>
            <a:r>
              <a:rPr lang="fr-CA" sz="1100" dirty="0" smtClean="0">
                <a:latin typeface="Montserrat" panose="020B0604020202020204" charset="0"/>
              </a:rPr>
              <a:t>petite envergure</a:t>
            </a:r>
          </a:p>
          <a:p>
            <a:r>
              <a:rPr lang="fr-CA" sz="1100" dirty="0" smtClean="0">
                <a:latin typeface="Montserrat" panose="020B0604020202020204" charset="0"/>
              </a:rPr>
              <a:t>Contribue au développement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des sports de glace</a:t>
            </a:r>
          </a:p>
        </p:txBody>
      </p:sp>
      <p:sp>
        <p:nvSpPr>
          <p:cNvPr id="16" name="TextBox 46"/>
          <p:cNvSpPr txBox="1"/>
          <p:nvPr>
            <p:custDataLst>
              <p:tags r:id="rId3"/>
            </p:custDataLst>
          </p:nvPr>
        </p:nvSpPr>
        <p:spPr>
          <a:xfrm>
            <a:off x="575773" y="3286915"/>
            <a:ext cx="2270993" cy="1329013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r-CA" sz="1300" b="1" dirty="0" smtClean="0">
                <a:latin typeface="Montserrat" panose="020B0604020202020204" charset="0"/>
              </a:rPr>
              <a:t>Amphithéâtre</a:t>
            </a:r>
          </a:p>
          <a:p>
            <a:pPr algn="r"/>
            <a:r>
              <a:rPr lang="fr-CA" sz="1100" dirty="0" smtClean="0">
                <a:latin typeface="Montserrat" panose="020B0604020202020204" charset="0"/>
              </a:rPr>
              <a:t>Centre signature de grande envergure, présentant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des compétitions sportives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ou des événements culturels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à portée régionale, </a:t>
            </a:r>
            <a:br>
              <a:rPr lang="fr-CA" sz="1100" dirty="0" smtClean="0">
                <a:latin typeface="Montserrat" panose="020B0604020202020204" charset="0"/>
              </a:rPr>
            </a:br>
            <a:r>
              <a:rPr lang="fr-CA" sz="1100" dirty="0" smtClean="0">
                <a:latin typeface="Montserrat" panose="020B0604020202020204" charset="0"/>
              </a:rPr>
              <a:t>nationale et internationale</a:t>
            </a:r>
            <a:endParaRPr lang="fr-CA" sz="1100" dirty="0">
              <a:latin typeface="Montserrat" panose="020B0604020202020204" charset="0"/>
            </a:endParaRPr>
          </a:p>
        </p:txBody>
      </p:sp>
      <p:sp>
        <p:nvSpPr>
          <p:cNvPr id="19" name="TextBox 19"/>
          <p:cNvSpPr txBox="1"/>
          <p:nvPr>
            <p:custDataLst>
              <p:tags r:id="rId4"/>
            </p:custDataLst>
          </p:nvPr>
        </p:nvSpPr>
        <p:spPr>
          <a:xfrm>
            <a:off x="554799" y="1622109"/>
            <a:ext cx="2291967" cy="236406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/>
            <a:r>
              <a:rPr lang="fr-CA" sz="1300" b="1" dirty="0" smtClean="0">
                <a:latin typeface="Montserrat" panose="020B0604020202020204" charset="0"/>
              </a:rPr>
              <a:t>S.O.</a:t>
            </a:r>
            <a:endParaRPr lang="fr-CA" sz="1300" dirty="0" smtClean="0">
              <a:latin typeface="Montserrat" panose="020B0604020202020204" charset="0"/>
            </a:endParaRPr>
          </a:p>
        </p:txBody>
      </p:sp>
      <p:grpSp>
        <p:nvGrpSpPr>
          <p:cNvPr id="20" name="Groupe 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21" name="Rectangle 20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22" name="Image 9" descr="Gatineau_logo_Blanc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itre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720000" y="539999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VOLET 7 – </a:t>
            </a:r>
            <a:r>
              <a:rPr lang="fr-CA" sz="2250" dirty="0" smtClean="0">
                <a:solidFill>
                  <a:srgbClr val="74B6A7"/>
                </a:solidFill>
              </a:rPr>
              <a:t>Surfaces glacées intérieures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Niveaux de services  </a:t>
            </a:r>
            <a:r>
              <a:rPr lang="fr-CA" sz="1200" dirty="0" smtClean="0">
                <a:solidFill>
                  <a:srgbClr val="74B6A7"/>
                </a:solidFill>
              </a:rPr>
              <a:t>(suite)</a:t>
            </a:r>
            <a:endParaRPr lang="fr-CA" sz="1200" b="0" dirty="0">
              <a:solidFill>
                <a:srgbClr val="74B6A7"/>
              </a:solidFill>
            </a:endParaRPr>
          </a:p>
        </p:txBody>
      </p:sp>
      <p:sp>
        <p:nvSpPr>
          <p:cNvPr id="24" name="Espace réservé du numéro de diapositive 3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56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5" name="Connecteur droit 24"/>
          <p:cNvCxnSpPr/>
          <p:nvPr>
            <p:custDataLst>
              <p:tags r:id="rId8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e 49"/>
          <p:cNvGrpSpPr/>
          <p:nvPr>
            <p:custDataLst>
              <p:tags r:id="rId9"/>
            </p:custDataLst>
          </p:nvPr>
        </p:nvGrpSpPr>
        <p:grpSpPr>
          <a:xfrm>
            <a:off x="368634" y="1389561"/>
            <a:ext cx="8088588" cy="2569137"/>
            <a:chOff x="368634" y="1389561"/>
            <a:chExt cx="8088588" cy="2569137"/>
          </a:xfrm>
        </p:grpSpPr>
        <p:grpSp>
          <p:nvGrpSpPr>
            <p:cNvPr id="51" name="Groupe 50"/>
            <p:cNvGrpSpPr/>
            <p:nvPr/>
          </p:nvGrpSpPr>
          <p:grpSpPr>
            <a:xfrm>
              <a:off x="368634" y="1598570"/>
              <a:ext cx="8088588" cy="1682496"/>
              <a:chOff x="368634" y="1598570"/>
              <a:chExt cx="8088588" cy="1682496"/>
            </a:xfrm>
          </p:grpSpPr>
          <p:sp>
            <p:nvSpPr>
              <p:cNvPr id="60" name="Freeform 39"/>
              <p:cNvSpPr/>
              <p:nvPr>
                <p:custDataLst>
                  <p:tags r:id="rId18"/>
                </p:custDataLst>
              </p:nvPr>
            </p:nvSpPr>
            <p:spPr>
              <a:xfrm>
                <a:off x="5465151" y="1605859"/>
                <a:ext cx="2992071" cy="309234"/>
              </a:xfrm>
              <a:custGeom>
                <a:avLst/>
                <a:gdLst>
                  <a:gd name="connsiteX0" fmla="*/ 0 w 3444240"/>
                  <a:gd name="connsiteY0" fmla="*/ 568960 h 568960"/>
                  <a:gd name="connsiteX1" fmla="*/ 690880 w 3444240"/>
                  <a:gd name="connsiteY1" fmla="*/ 0 h 568960"/>
                  <a:gd name="connsiteX2" fmla="*/ 3444240 w 3444240"/>
                  <a:gd name="connsiteY2" fmla="*/ 0 h 56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44240" h="568960">
                    <a:moveTo>
                      <a:pt x="0" y="568960"/>
                    </a:moveTo>
                    <a:lnTo>
                      <a:pt x="690880" y="0"/>
                    </a:lnTo>
                    <a:lnTo>
                      <a:pt x="3444240" y="0"/>
                    </a:lnTo>
                  </a:path>
                </a:pathLst>
              </a:cu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oval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61" name="Freeform 41"/>
              <p:cNvSpPr/>
              <p:nvPr>
                <p:custDataLst>
                  <p:tags r:id="rId19"/>
                </p:custDataLst>
              </p:nvPr>
            </p:nvSpPr>
            <p:spPr>
              <a:xfrm flipV="1">
                <a:off x="5465151" y="3039853"/>
                <a:ext cx="2992071" cy="241213"/>
              </a:xfrm>
              <a:custGeom>
                <a:avLst/>
                <a:gdLst>
                  <a:gd name="connsiteX0" fmla="*/ 0 w 3444240"/>
                  <a:gd name="connsiteY0" fmla="*/ 568960 h 568960"/>
                  <a:gd name="connsiteX1" fmla="*/ 690880 w 3444240"/>
                  <a:gd name="connsiteY1" fmla="*/ 0 h 568960"/>
                  <a:gd name="connsiteX2" fmla="*/ 3444240 w 3444240"/>
                  <a:gd name="connsiteY2" fmla="*/ 0 h 56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44240" h="568960">
                    <a:moveTo>
                      <a:pt x="0" y="568960"/>
                    </a:moveTo>
                    <a:lnTo>
                      <a:pt x="690880" y="0"/>
                    </a:lnTo>
                    <a:lnTo>
                      <a:pt x="3444240" y="0"/>
                    </a:lnTo>
                  </a:path>
                </a:pathLst>
              </a:cu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oval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62" name="Freeform 44"/>
              <p:cNvSpPr/>
              <p:nvPr>
                <p:custDataLst>
                  <p:tags r:id="rId20"/>
                </p:custDataLst>
              </p:nvPr>
            </p:nvSpPr>
            <p:spPr>
              <a:xfrm flipH="1">
                <a:off x="368634" y="1598570"/>
                <a:ext cx="3076007" cy="338997"/>
              </a:xfrm>
              <a:custGeom>
                <a:avLst/>
                <a:gdLst>
                  <a:gd name="connsiteX0" fmla="*/ 0 w 3444240"/>
                  <a:gd name="connsiteY0" fmla="*/ 568960 h 568960"/>
                  <a:gd name="connsiteX1" fmla="*/ 690880 w 3444240"/>
                  <a:gd name="connsiteY1" fmla="*/ 0 h 568960"/>
                  <a:gd name="connsiteX2" fmla="*/ 3444240 w 3444240"/>
                  <a:gd name="connsiteY2" fmla="*/ 0 h 56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44240" h="568960">
                    <a:moveTo>
                      <a:pt x="0" y="568960"/>
                    </a:moveTo>
                    <a:lnTo>
                      <a:pt x="690880" y="0"/>
                    </a:lnTo>
                    <a:lnTo>
                      <a:pt x="3444240" y="0"/>
                    </a:lnTo>
                  </a:path>
                </a:pathLst>
              </a:cu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oval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r"/>
                <a:endParaRPr lang="fr-CA" dirty="0"/>
              </a:p>
            </p:txBody>
          </p:sp>
          <p:sp>
            <p:nvSpPr>
              <p:cNvPr id="63" name="Freeform 45"/>
              <p:cNvSpPr/>
              <p:nvPr>
                <p:custDataLst>
                  <p:tags r:id="rId21"/>
                </p:custDataLst>
              </p:nvPr>
            </p:nvSpPr>
            <p:spPr>
              <a:xfrm flipH="1" flipV="1">
                <a:off x="368635" y="2974683"/>
                <a:ext cx="3076006" cy="293828"/>
              </a:xfrm>
              <a:custGeom>
                <a:avLst/>
                <a:gdLst>
                  <a:gd name="connsiteX0" fmla="*/ 0 w 3444240"/>
                  <a:gd name="connsiteY0" fmla="*/ 568960 h 568960"/>
                  <a:gd name="connsiteX1" fmla="*/ 690880 w 3444240"/>
                  <a:gd name="connsiteY1" fmla="*/ 0 h 568960"/>
                  <a:gd name="connsiteX2" fmla="*/ 3444240 w 3444240"/>
                  <a:gd name="connsiteY2" fmla="*/ 0 h 56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44240" h="568960">
                    <a:moveTo>
                      <a:pt x="0" y="568960"/>
                    </a:moveTo>
                    <a:lnTo>
                      <a:pt x="690880" y="0"/>
                    </a:lnTo>
                    <a:lnTo>
                      <a:pt x="3444240" y="0"/>
                    </a:lnTo>
                  </a:path>
                </a:pathLst>
              </a:cu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oval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r"/>
                <a:endParaRPr lang="fr-CA" dirty="0"/>
              </a:p>
            </p:txBody>
          </p:sp>
        </p:grpSp>
        <p:grpSp>
          <p:nvGrpSpPr>
            <p:cNvPr id="52" name="Groupe 51"/>
            <p:cNvGrpSpPr/>
            <p:nvPr/>
          </p:nvGrpSpPr>
          <p:grpSpPr>
            <a:xfrm>
              <a:off x="3097362" y="1389561"/>
              <a:ext cx="2715068" cy="2569137"/>
              <a:chOff x="3066807" y="1384084"/>
              <a:chExt cx="2715068" cy="2569137"/>
            </a:xfrm>
          </p:grpSpPr>
          <p:sp>
            <p:nvSpPr>
              <p:cNvPr id="53" name="Oval 4"/>
              <p:cNvSpPr/>
              <p:nvPr>
                <p:custDataLst>
                  <p:tags r:id="rId11"/>
                </p:custDataLst>
              </p:nvPr>
            </p:nvSpPr>
            <p:spPr>
              <a:xfrm>
                <a:off x="3222942" y="1540219"/>
                <a:ext cx="2389297" cy="2389297"/>
              </a:xfrm>
              <a:prstGeom prst="ellipse">
                <a:avLst/>
              </a:prstGeom>
              <a:noFill/>
              <a:ln w="19050" cmpd="sng">
                <a:solidFill>
                  <a:schemeClr val="accent1"/>
                </a:solidFill>
              </a:ln>
              <a:effectLst/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2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4" name="Freeform 5"/>
              <p:cNvSpPr/>
              <p:nvPr>
                <p:custDataLst>
                  <p:tags r:id="rId12"/>
                </p:custDataLst>
              </p:nvPr>
            </p:nvSpPr>
            <p:spPr>
              <a:xfrm>
                <a:off x="3066807" y="1384084"/>
                <a:ext cx="1147239" cy="1147239"/>
              </a:xfrm>
              <a:custGeom>
                <a:avLst/>
                <a:gdLst>
                  <a:gd name="connsiteX0" fmla="*/ 0 w 1147239"/>
                  <a:gd name="connsiteY0" fmla="*/ 573620 h 1147239"/>
                  <a:gd name="connsiteX1" fmla="*/ 573620 w 1147239"/>
                  <a:gd name="connsiteY1" fmla="*/ 0 h 1147239"/>
                  <a:gd name="connsiteX2" fmla="*/ 1147240 w 1147239"/>
                  <a:gd name="connsiteY2" fmla="*/ 573620 h 1147239"/>
                  <a:gd name="connsiteX3" fmla="*/ 573620 w 1147239"/>
                  <a:gd name="connsiteY3" fmla="*/ 1147240 h 1147239"/>
                  <a:gd name="connsiteX4" fmla="*/ 0 w 1147239"/>
                  <a:gd name="connsiteY4" fmla="*/ 573620 h 114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7239" h="1147239">
                    <a:moveTo>
                      <a:pt x="0" y="573620"/>
                    </a:moveTo>
                    <a:cubicBezTo>
                      <a:pt x="0" y="256818"/>
                      <a:pt x="256818" y="0"/>
                      <a:pt x="573620" y="0"/>
                    </a:cubicBezTo>
                    <a:cubicBezTo>
                      <a:pt x="890422" y="0"/>
                      <a:pt x="1147240" y="256818"/>
                      <a:pt x="1147240" y="573620"/>
                    </a:cubicBezTo>
                    <a:cubicBezTo>
                      <a:pt x="1147240" y="890422"/>
                      <a:pt x="890422" y="1147240"/>
                      <a:pt x="573620" y="1147240"/>
                    </a:cubicBezTo>
                    <a:cubicBezTo>
                      <a:pt x="256818" y="1147240"/>
                      <a:pt x="0" y="890422"/>
                      <a:pt x="0" y="573620"/>
                    </a:cubicBezTo>
                    <a:close/>
                  </a:path>
                </a:pathLst>
              </a:custGeom>
              <a:solidFill>
                <a:schemeClr val="accent1"/>
              </a:solidFill>
              <a:effectLst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none" lIns="0" tIns="0" rIns="0" bIns="180000" numCol="1" spcCol="1270" anchor="ctr" anchorCtr="0">
                <a:noAutofit/>
              </a:bodyPr>
              <a:lstStyle/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1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Milieu de vie 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quotidien</a:t>
                </a:r>
              </a:p>
            </p:txBody>
          </p:sp>
          <p:sp>
            <p:nvSpPr>
              <p:cNvPr id="55" name="Freeform 6"/>
              <p:cNvSpPr/>
              <p:nvPr>
                <p:custDataLst>
                  <p:tags r:id="rId13"/>
                </p:custDataLst>
              </p:nvPr>
            </p:nvSpPr>
            <p:spPr>
              <a:xfrm>
                <a:off x="4621135" y="1384084"/>
                <a:ext cx="1147239" cy="1147239"/>
              </a:xfrm>
              <a:custGeom>
                <a:avLst/>
                <a:gdLst>
                  <a:gd name="connsiteX0" fmla="*/ 0 w 1147239"/>
                  <a:gd name="connsiteY0" fmla="*/ 573620 h 1147239"/>
                  <a:gd name="connsiteX1" fmla="*/ 573620 w 1147239"/>
                  <a:gd name="connsiteY1" fmla="*/ 0 h 1147239"/>
                  <a:gd name="connsiteX2" fmla="*/ 1147240 w 1147239"/>
                  <a:gd name="connsiteY2" fmla="*/ 573620 h 1147239"/>
                  <a:gd name="connsiteX3" fmla="*/ 573620 w 1147239"/>
                  <a:gd name="connsiteY3" fmla="*/ 1147240 h 1147239"/>
                  <a:gd name="connsiteX4" fmla="*/ 0 w 1147239"/>
                  <a:gd name="connsiteY4" fmla="*/ 573620 h 114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7239" h="1147239">
                    <a:moveTo>
                      <a:pt x="0" y="573620"/>
                    </a:moveTo>
                    <a:cubicBezTo>
                      <a:pt x="0" y="256818"/>
                      <a:pt x="256818" y="0"/>
                      <a:pt x="573620" y="0"/>
                    </a:cubicBezTo>
                    <a:cubicBezTo>
                      <a:pt x="890422" y="0"/>
                      <a:pt x="1147240" y="256818"/>
                      <a:pt x="1147240" y="573620"/>
                    </a:cubicBezTo>
                    <a:cubicBezTo>
                      <a:pt x="1147240" y="890422"/>
                      <a:pt x="890422" y="1147240"/>
                      <a:pt x="573620" y="1147240"/>
                    </a:cubicBezTo>
                    <a:cubicBezTo>
                      <a:pt x="256818" y="1147240"/>
                      <a:pt x="0" y="890422"/>
                      <a:pt x="0" y="573620"/>
                    </a:cubicBezTo>
                    <a:close/>
                  </a:path>
                </a:pathLst>
              </a:custGeom>
              <a:solidFill>
                <a:schemeClr val="accent3"/>
              </a:solidFill>
              <a:effectLst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none" lIns="0" tIns="0" rIns="0" bIns="180000" numCol="1" spcCol="1270" anchor="ctr" anchorCtr="0">
                <a:noAutofit/>
              </a:bodyPr>
              <a:lstStyle/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2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Communauté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>
                    <a:solidFill>
                      <a:srgbClr val="FFFFFF"/>
                    </a:solidFill>
                    <a:latin typeface="Montserrat" panose="020B0604020202020204" charset="0"/>
                  </a:rPr>
                  <a:t>d</a:t>
                </a: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e proximité</a:t>
                </a:r>
              </a:p>
            </p:txBody>
          </p:sp>
          <p:sp>
            <p:nvSpPr>
              <p:cNvPr id="56" name="Freeform 7"/>
              <p:cNvSpPr/>
              <p:nvPr>
                <p:custDataLst>
                  <p:tags r:id="rId14"/>
                </p:custDataLst>
              </p:nvPr>
            </p:nvSpPr>
            <p:spPr>
              <a:xfrm>
                <a:off x="3080308" y="2805982"/>
                <a:ext cx="1147239" cy="1147239"/>
              </a:xfrm>
              <a:custGeom>
                <a:avLst/>
                <a:gdLst>
                  <a:gd name="connsiteX0" fmla="*/ 0 w 1147239"/>
                  <a:gd name="connsiteY0" fmla="*/ 573620 h 1147239"/>
                  <a:gd name="connsiteX1" fmla="*/ 573620 w 1147239"/>
                  <a:gd name="connsiteY1" fmla="*/ 0 h 1147239"/>
                  <a:gd name="connsiteX2" fmla="*/ 1147240 w 1147239"/>
                  <a:gd name="connsiteY2" fmla="*/ 573620 h 1147239"/>
                  <a:gd name="connsiteX3" fmla="*/ 573620 w 1147239"/>
                  <a:gd name="connsiteY3" fmla="*/ 1147240 h 1147239"/>
                  <a:gd name="connsiteX4" fmla="*/ 0 w 1147239"/>
                  <a:gd name="connsiteY4" fmla="*/ 573620 h 114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7239" h="1147239">
                    <a:moveTo>
                      <a:pt x="0" y="573620"/>
                    </a:moveTo>
                    <a:cubicBezTo>
                      <a:pt x="0" y="256818"/>
                      <a:pt x="256818" y="0"/>
                      <a:pt x="573620" y="0"/>
                    </a:cubicBezTo>
                    <a:cubicBezTo>
                      <a:pt x="890422" y="0"/>
                      <a:pt x="1147240" y="256818"/>
                      <a:pt x="1147240" y="573620"/>
                    </a:cubicBezTo>
                    <a:cubicBezTo>
                      <a:pt x="1147240" y="890422"/>
                      <a:pt x="890422" y="1147240"/>
                      <a:pt x="573620" y="1147240"/>
                    </a:cubicBezTo>
                    <a:cubicBezTo>
                      <a:pt x="256818" y="1147240"/>
                      <a:pt x="0" y="890422"/>
                      <a:pt x="0" y="573620"/>
                    </a:cubicBezTo>
                    <a:close/>
                  </a:path>
                </a:pathLst>
              </a:custGeom>
              <a:solidFill>
                <a:schemeClr val="accent5"/>
              </a:solidFill>
              <a:effectLst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none" lIns="0" tIns="0" rIns="0" bIns="180000" numCol="1" spcCol="1270" anchor="ctr" anchorCtr="0">
                <a:noAutofit/>
              </a:bodyPr>
              <a:lstStyle/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4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Municipalité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>
                    <a:solidFill>
                      <a:srgbClr val="FFFFFF"/>
                    </a:solidFill>
                    <a:latin typeface="Montserrat" panose="020B0604020202020204" charset="0"/>
                  </a:rPr>
                  <a:t>e</a:t>
                </a: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t région</a:t>
                </a:r>
                <a:endParaRPr lang="fr-CA" sz="1200" dirty="0">
                  <a:solidFill>
                    <a:srgbClr val="FFFFFF"/>
                  </a:solidFill>
                  <a:latin typeface="Montserrat" panose="020B0604020202020204" charset="0"/>
                </a:endParaRPr>
              </a:p>
            </p:txBody>
          </p:sp>
          <p:sp>
            <p:nvSpPr>
              <p:cNvPr id="57" name="Freeform 8"/>
              <p:cNvSpPr/>
              <p:nvPr>
                <p:custDataLst>
                  <p:tags r:id="rId15"/>
                </p:custDataLst>
              </p:nvPr>
            </p:nvSpPr>
            <p:spPr>
              <a:xfrm>
                <a:off x="4634636" y="2805982"/>
                <a:ext cx="1147239" cy="1147239"/>
              </a:xfrm>
              <a:custGeom>
                <a:avLst/>
                <a:gdLst>
                  <a:gd name="connsiteX0" fmla="*/ 0 w 1147239"/>
                  <a:gd name="connsiteY0" fmla="*/ 573620 h 1147239"/>
                  <a:gd name="connsiteX1" fmla="*/ 573620 w 1147239"/>
                  <a:gd name="connsiteY1" fmla="*/ 0 h 1147239"/>
                  <a:gd name="connsiteX2" fmla="*/ 1147240 w 1147239"/>
                  <a:gd name="connsiteY2" fmla="*/ 573620 h 1147239"/>
                  <a:gd name="connsiteX3" fmla="*/ 573620 w 1147239"/>
                  <a:gd name="connsiteY3" fmla="*/ 1147240 h 1147239"/>
                  <a:gd name="connsiteX4" fmla="*/ 0 w 1147239"/>
                  <a:gd name="connsiteY4" fmla="*/ 573620 h 114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7239" h="1147239">
                    <a:moveTo>
                      <a:pt x="0" y="573620"/>
                    </a:moveTo>
                    <a:cubicBezTo>
                      <a:pt x="0" y="256818"/>
                      <a:pt x="256818" y="0"/>
                      <a:pt x="573620" y="0"/>
                    </a:cubicBezTo>
                    <a:cubicBezTo>
                      <a:pt x="890422" y="0"/>
                      <a:pt x="1147240" y="256818"/>
                      <a:pt x="1147240" y="573620"/>
                    </a:cubicBezTo>
                    <a:cubicBezTo>
                      <a:pt x="1147240" y="890422"/>
                      <a:pt x="890422" y="1147240"/>
                      <a:pt x="573620" y="1147240"/>
                    </a:cubicBezTo>
                    <a:cubicBezTo>
                      <a:pt x="256818" y="1147240"/>
                      <a:pt x="0" y="890422"/>
                      <a:pt x="0" y="57362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none" lIns="0" tIns="0" rIns="0" bIns="180000" numCol="1" spcCol="1270" anchor="ctr" anchorCtr="0">
                <a:noAutofit/>
              </a:bodyPr>
              <a:lstStyle/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3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Communauté</a:t>
                </a:r>
              </a:p>
              <a:p>
                <a:pPr algn="ctr" defTabSz="66673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200" dirty="0">
                    <a:solidFill>
                      <a:srgbClr val="FFFFFF"/>
                    </a:solidFill>
                    <a:latin typeface="Montserrat" panose="020B0604020202020204" charset="0"/>
                  </a:rPr>
                  <a:t>d</a:t>
                </a:r>
                <a:r>
                  <a:rPr lang="fr-CA" sz="1200" dirty="0" smtClean="0">
                    <a:solidFill>
                      <a:srgbClr val="FFFFFF"/>
                    </a:solidFill>
                    <a:latin typeface="Montserrat" panose="020B0604020202020204" charset="0"/>
                  </a:rPr>
                  <a:t>e services</a:t>
                </a:r>
              </a:p>
            </p:txBody>
          </p:sp>
          <p:cxnSp>
            <p:nvCxnSpPr>
              <p:cNvPr id="58" name="Straight Connector 49"/>
              <p:cNvCxnSpPr/>
              <p:nvPr>
                <p:custDataLst>
                  <p:tags r:id="rId16"/>
                </p:custDataLst>
              </p:nvPr>
            </p:nvCxnSpPr>
            <p:spPr>
              <a:xfrm>
                <a:off x="4420129" y="1553766"/>
                <a:ext cx="0" cy="2362200"/>
              </a:xfrm>
              <a:prstGeom prst="line">
                <a:avLst/>
              </a:prstGeom>
              <a:ln w="3175" cmpd="sng">
                <a:solidFill>
                  <a:schemeClr val="tx1">
                    <a:alpha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1"/>
              <p:cNvCxnSpPr/>
              <p:nvPr>
                <p:custDataLst>
                  <p:tags r:id="rId17"/>
                </p:custDataLst>
              </p:nvPr>
            </p:nvCxnSpPr>
            <p:spPr>
              <a:xfrm rot="5400000">
                <a:off x="4417589" y="1553766"/>
                <a:ext cx="0" cy="2362200"/>
              </a:xfrm>
              <a:prstGeom prst="line">
                <a:avLst/>
              </a:prstGeom>
              <a:ln w="3175" cmpd="sng">
                <a:solidFill>
                  <a:schemeClr val="tx1">
                    <a:alpha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4" name="Image 6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7" y="653843"/>
            <a:ext cx="576803" cy="53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2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>
            <p:custDataLst>
              <p:tags r:id="rId1"/>
            </p:custDataLst>
          </p:nvPr>
        </p:nvSpPr>
        <p:spPr>
          <a:xfrm>
            <a:off x="3759508" y="1550126"/>
            <a:ext cx="841240" cy="188698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latin typeface="Montserrat" panose="020B0604020202020204" charset="0"/>
            </a:endParaRPr>
          </a:p>
        </p:txBody>
      </p:sp>
      <p:sp>
        <p:nvSpPr>
          <p:cNvPr id="3" name="ZoneTexte 2"/>
          <p:cNvSpPr txBox="1"/>
          <p:nvPr>
            <p:custDataLst>
              <p:tags r:id="rId2"/>
            </p:custDataLst>
          </p:nvPr>
        </p:nvSpPr>
        <p:spPr>
          <a:xfrm>
            <a:off x="720001" y="1893456"/>
            <a:ext cx="312479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CA" sz="2200" b="1" dirty="0" smtClean="0">
                <a:solidFill>
                  <a:schemeClr val="accent1"/>
                </a:solidFill>
                <a:latin typeface="Montserrat" panose="020B0604020202020204" charset="0"/>
              </a:rPr>
              <a:t>37</a:t>
            </a:r>
            <a:r>
              <a:rPr lang="fr-CA" sz="1600" dirty="0" smtClean="0">
                <a:latin typeface="Montserrat" panose="020B0604020202020204" charset="0"/>
              </a:rPr>
              <a:t> patinoires avec bandes</a:t>
            </a:r>
          </a:p>
          <a:p>
            <a:pPr>
              <a:spcAft>
                <a:spcPts val="600"/>
              </a:spcAft>
            </a:pPr>
            <a:r>
              <a:rPr lang="fr-CA" sz="2200" b="1" dirty="0" smtClean="0">
                <a:solidFill>
                  <a:schemeClr val="accent1"/>
                </a:solidFill>
                <a:latin typeface="Montserrat" panose="020B0604020202020204" charset="0"/>
              </a:rPr>
              <a:t>26</a:t>
            </a:r>
            <a:r>
              <a:rPr lang="fr-CA" sz="1600" dirty="0" smtClean="0">
                <a:latin typeface="Montserrat" panose="020B0604020202020204" charset="0"/>
              </a:rPr>
              <a:t> patinoires sans bandes</a:t>
            </a:r>
          </a:p>
          <a:p>
            <a:r>
              <a:rPr lang="fr-CA" sz="2200" b="1" dirty="0" smtClean="0">
                <a:solidFill>
                  <a:schemeClr val="accent1"/>
                </a:solidFill>
                <a:latin typeface="Montserrat" panose="020B0604020202020204" charset="0"/>
              </a:rPr>
              <a:t>24</a:t>
            </a:r>
            <a:r>
              <a:rPr lang="fr-CA" sz="1600" dirty="0" smtClean="0">
                <a:latin typeface="Montserrat" panose="020B0604020202020204" charset="0"/>
              </a:rPr>
              <a:t> patinoires de proximité</a:t>
            </a:r>
            <a:endParaRPr lang="fr-CA" sz="1600" dirty="0">
              <a:latin typeface="Montserrat" panose="020B0604020202020204" charset="0"/>
            </a:endParaRPr>
          </a:p>
        </p:txBody>
      </p:sp>
      <p:sp>
        <p:nvSpPr>
          <p:cNvPr id="6" name="ZoneTexte 5"/>
          <p:cNvSpPr txBox="1"/>
          <p:nvPr>
            <p:custDataLst>
              <p:tags r:id="rId3"/>
            </p:custDataLst>
          </p:nvPr>
        </p:nvSpPr>
        <p:spPr>
          <a:xfrm>
            <a:off x="768350" y="3437114"/>
            <a:ext cx="3832398" cy="153040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tIns="72000" bIns="720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CA" b="1" dirty="0" smtClean="0">
                <a:solidFill>
                  <a:schemeClr val="tx1"/>
                </a:solidFill>
                <a:latin typeface="Montserrat" panose="020B0604020202020204" charset="0"/>
              </a:rPr>
              <a:t>La répartition sectorielle :</a:t>
            </a:r>
          </a:p>
          <a:p>
            <a:pPr>
              <a:spcAft>
                <a:spcPts val="600"/>
              </a:spcAft>
              <a:tabLst>
                <a:tab pos="1162050" algn="l"/>
              </a:tabLst>
            </a:pPr>
            <a:r>
              <a:rPr lang="fr-CA" b="1" u="sng" dirty="0" smtClean="0">
                <a:solidFill>
                  <a:schemeClr val="tx1"/>
                </a:solidFill>
                <a:latin typeface="Montserrat" panose="020B0604020202020204" charset="0"/>
              </a:rPr>
              <a:t>Aylmer</a:t>
            </a:r>
            <a:r>
              <a:rPr lang="fr-CA" b="1" dirty="0" smtClean="0">
                <a:solidFill>
                  <a:schemeClr val="tx1"/>
                </a:solidFill>
                <a:latin typeface="Montserrat" panose="020B0604020202020204" charset="0"/>
              </a:rPr>
              <a:t> :</a:t>
            </a:r>
            <a:r>
              <a:rPr lang="fr-CA" dirty="0" smtClean="0">
                <a:solidFill>
                  <a:schemeClr val="tx1"/>
                </a:solidFill>
                <a:latin typeface="Montserrat" panose="020B0604020202020204" charset="0"/>
              </a:rPr>
              <a:t>	 16 patinoires</a:t>
            </a:r>
          </a:p>
          <a:p>
            <a:pPr>
              <a:spcAft>
                <a:spcPts val="600"/>
              </a:spcAft>
              <a:tabLst>
                <a:tab pos="1162050" algn="l"/>
              </a:tabLst>
            </a:pPr>
            <a:r>
              <a:rPr lang="fr-CA" b="1" u="sng" dirty="0" smtClean="0">
                <a:solidFill>
                  <a:schemeClr val="tx1"/>
                </a:solidFill>
                <a:latin typeface="Montserrat" panose="020B0604020202020204" charset="0"/>
              </a:rPr>
              <a:t>Hull</a:t>
            </a:r>
            <a:r>
              <a:rPr lang="fr-CA" b="1" dirty="0" smtClean="0">
                <a:solidFill>
                  <a:schemeClr val="tx1"/>
                </a:solidFill>
                <a:latin typeface="Montserrat" panose="020B0604020202020204" charset="0"/>
              </a:rPr>
              <a:t> :</a:t>
            </a:r>
            <a:r>
              <a:rPr lang="fr-CA" dirty="0" smtClean="0">
                <a:solidFill>
                  <a:schemeClr val="tx1"/>
                </a:solidFill>
                <a:latin typeface="Montserrat" panose="020B0604020202020204" charset="0"/>
              </a:rPr>
              <a:t>	29 patinoires</a:t>
            </a:r>
          </a:p>
          <a:p>
            <a:pPr>
              <a:spcAft>
                <a:spcPts val="600"/>
              </a:spcAft>
              <a:tabLst>
                <a:tab pos="1162050" algn="l"/>
              </a:tabLst>
            </a:pPr>
            <a:r>
              <a:rPr lang="fr-CA" b="1" u="sng" dirty="0" smtClean="0">
                <a:solidFill>
                  <a:schemeClr val="tx1"/>
                </a:solidFill>
                <a:latin typeface="Montserrat" panose="020B0604020202020204" charset="0"/>
              </a:rPr>
              <a:t>Gatineau</a:t>
            </a:r>
            <a:r>
              <a:rPr lang="fr-CA" b="1" dirty="0" smtClean="0">
                <a:solidFill>
                  <a:schemeClr val="tx1"/>
                </a:solidFill>
                <a:latin typeface="Montserrat" panose="020B0604020202020204" charset="0"/>
              </a:rPr>
              <a:t> :</a:t>
            </a:r>
            <a:r>
              <a:rPr lang="fr-CA" dirty="0" smtClean="0">
                <a:solidFill>
                  <a:schemeClr val="tx1"/>
                </a:solidFill>
                <a:latin typeface="Montserrat" panose="020B0604020202020204" charset="0"/>
              </a:rPr>
              <a:t>	33 patinoires</a:t>
            </a:r>
          </a:p>
          <a:p>
            <a:pPr>
              <a:tabLst>
                <a:tab pos="1162050" algn="l"/>
              </a:tabLst>
            </a:pPr>
            <a:r>
              <a:rPr lang="fr-CA" b="1" u="sng" dirty="0" smtClean="0">
                <a:solidFill>
                  <a:schemeClr val="tx1"/>
                </a:solidFill>
                <a:latin typeface="Montserrat" panose="020B0604020202020204" charset="0"/>
              </a:rPr>
              <a:t>BMA</a:t>
            </a:r>
            <a:r>
              <a:rPr lang="fr-CA" b="1" dirty="0" smtClean="0">
                <a:solidFill>
                  <a:schemeClr val="tx1"/>
                </a:solidFill>
                <a:latin typeface="Montserrat" panose="020B0604020202020204" charset="0"/>
              </a:rPr>
              <a:t> :</a:t>
            </a:r>
            <a:r>
              <a:rPr lang="fr-CA" dirty="0" smtClean="0">
                <a:solidFill>
                  <a:schemeClr val="tx1"/>
                </a:solidFill>
                <a:latin typeface="Montserrat" panose="020B0604020202020204" charset="0"/>
              </a:rPr>
              <a:t>	  9 patinoires</a:t>
            </a:r>
            <a:endParaRPr lang="fr-CA" dirty="0">
              <a:solidFill>
                <a:schemeClr val="tx1"/>
              </a:solidFill>
              <a:latin typeface="Montserrat" panose="020B0604020202020204" charset="0"/>
            </a:endParaRPr>
          </a:p>
        </p:txBody>
      </p:sp>
      <p:sp>
        <p:nvSpPr>
          <p:cNvPr id="7" name="ZoneTexte 6"/>
          <p:cNvSpPr txBox="1"/>
          <p:nvPr>
            <p:custDataLst>
              <p:tags r:id="rId4"/>
            </p:custDataLst>
          </p:nvPr>
        </p:nvSpPr>
        <p:spPr>
          <a:xfrm>
            <a:off x="792480" y="1565876"/>
            <a:ext cx="312745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CA" sz="1800" b="1" dirty="0" smtClean="0">
                <a:solidFill>
                  <a:schemeClr val="tx2">
                    <a:lumMod val="75000"/>
                  </a:schemeClr>
                </a:solidFill>
                <a:latin typeface="Montserrat" panose="020B0604020202020204" charset="0"/>
              </a:rPr>
              <a:t>Les patinoires extérieures</a:t>
            </a:r>
            <a:endParaRPr lang="fr-CA" sz="1800" b="1" dirty="0">
              <a:solidFill>
                <a:schemeClr val="tx2">
                  <a:lumMod val="75000"/>
                </a:schemeClr>
              </a:solidFill>
              <a:latin typeface="Montserrat" panose="020B0604020202020204" charset="0"/>
            </a:endParaRPr>
          </a:p>
        </p:txBody>
      </p:sp>
      <p:sp>
        <p:nvSpPr>
          <p:cNvPr id="8" name="ZoneTexte 7"/>
          <p:cNvSpPr txBox="1"/>
          <p:nvPr>
            <p:custDataLst>
              <p:tags r:id="rId5"/>
            </p:custDataLst>
          </p:nvPr>
        </p:nvSpPr>
        <p:spPr>
          <a:xfrm>
            <a:off x="4905837" y="1576314"/>
            <a:ext cx="307295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CA" sz="1800" b="1" dirty="0" smtClean="0">
                <a:solidFill>
                  <a:schemeClr val="tx2">
                    <a:lumMod val="75000"/>
                  </a:schemeClr>
                </a:solidFill>
                <a:latin typeface="Montserrat" panose="020B0604020202020204" charset="0"/>
              </a:rPr>
              <a:t>L</a:t>
            </a:r>
            <a:r>
              <a:rPr lang="fr-CA" sz="1800" b="1" dirty="0" smtClean="0">
                <a:solidFill>
                  <a:srgbClr val="39685E"/>
                </a:solidFill>
                <a:latin typeface="Montserrat" panose="020B0604020202020204" charset="0"/>
              </a:rPr>
              <a:t>es</a:t>
            </a:r>
            <a:r>
              <a:rPr lang="fr-CA" sz="1800" b="1" dirty="0" smtClean="0">
                <a:solidFill>
                  <a:schemeClr val="tx2">
                    <a:lumMod val="75000"/>
                  </a:schemeClr>
                </a:solidFill>
                <a:latin typeface="Montserrat" panose="020B0604020202020204" charset="0"/>
              </a:rPr>
              <a:t> patinoires intérieures</a:t>
            </a:r>
            <a:endParaRPr lang="fr-CA" sz="1800" b="1" dirty="0">
              <a:solidFill>
                <a:schemeClr val="tx2">
                  <a:lumMod val="75000"/>
                </a:schemeClr>
              </a:solidFill>
              <a:latin typeface="Montserrat" panose="020B0604020202020204" charset="0"/>
            </a:endParaRPr>
          </a:p>
        </p:txBody>
      </p:sp>
      <p:sp>
        <p:nvSpPr>
          <p:cNvPr id="12" name="ZoneTexte 11"/>
          <p:cNvSpPr txBox="1"/>
          <p:nvPr>
            <p:custDataLst>
              <p:tags r:id="rId6"/>
            </p:custDataLst>
          </p:nvPr>
        </p:nvSpPr>
        <p:spPr>
          <a:xfrm>
            <a:off x="4905244" y="1979861"/>
            <a:ext cx="4151350" cy="17081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CA" dirty="0" smtClean="0">
                <a:latin typeface="Montserrat" panose="020B0604020202020204" charset="0"/>
              </a:rPr>
              <a:t>La Ville de Gatineau dispose de </a:t>
            </a:r>
            <a:r>
              <a:rPr lang="fr-CA" sz="2000" b="1" dirty="0">
                <a:solidFill>
                  <a:schemeClr val="accent1"/>
                </a:solidFill>
                <a:latin typeface="Montserrat" panose="020B0604020202020204" charset="0"/>
              </a:rPr>
              <a:t>13 </a:t>
            </a:r>
            <a:r>
              <a:rPr lang="fr-CA" sz="2000" b="1" dirty="0" smtClean="0">
                <a:solidFill>
                  <a:schemeClr val="accent1"/>
                </a:solidFill>
                <a:latin typeface="Montserrat" panose="020B0604020202020204" charset="0"/>
              </a:rPr>
              <a:t>arénas</a:t>
            </a:r>
            <a:r>
              <a:rPr lang="fr-CA" dirty="0" smtClean="0">
                <a:latin typeface="Montserrat" panose="020B0604020202020204" charset="0"/>
              </a:rPr>
              <a:t>:</a:t>
            </a:r>
            <a:endParaRPr lang="fr-CA" dirty="0">
              <a:latin typeface="Montserrat" panose="020B0604020202020204" charset="0"/>
            </a:endParaRPr>
          </a:p>
          <a:p>
            <a:pPr>
              <a:spcAft>
                <a:spcPts val="600"/>
              </a:spcAft>
            </a:pPr>
            <a:r>
              <a:rPr lang="fr-CA" dirty="0" smtClean="0">
                <a:latin typeface="Montserrat" panose="020B0604020202020204" charset="0"/>
              </a:rPr>
              <a:t>11 municipales et 2 privées</a:t>
            </a:r>
          </a:p>
          <a:p>
            <a:pPr>
              <a:spcAft>
                <a:spcPts val="600"/>
              </a:spcAft>
              <a:tabLst>
                <a:tab pos="1076325" algn="l"/>
              </a:tabLst>
            </a:pPr>
            <a:r>
              <a:rPr lang="fr-CA" sz="1300" b="1" u="sng" dirty="0" smtClean="0">
                <a:solidFill>
                  <a:schemeClr val="tx2"/>
                </a:solidFill>
                <a:latin typeface="Montserrat" panose="020B0604020202020204" charset="0"/>
              </a:rPr>
              <a:t>Aylmer</a:t>
            </a:r>
            <a:r>
              <a:rPr lang="fr-CA" sz="1300" b="1" dirty="0" smtClean="0">
                <a:solidFill>
                  <a:schemeClr val="tx2"/>
                </a:solidFill>
                <a:latin typeface="Montserrat" panose="020B0604020202020204" charset="0"/>
              </a:rPr>
              <a:t> :</a:t>
            </a:r>
            <a:r>
              <a:rPr lang="fr-CA" sz="1300" dirty="0" smtClean="0">
                <a:latin typeface="Montserrat" panose="020B0604020202020204" charset="0"/>
              </a:rPr>
              <a:t>	2</a:t>
            </a:r>
          </a:p>
          <a:p>
            <a:pPr>
              <a:spcAft>
                <a:spcPts val="600"/>
              </a:spcAft>
              <a:tabLst>
                <a:tab pos="1076325" algn="l"/>
              </a:tabLst>
            </a:pPr>
            <a:r>
              <a:rPr lang="fr-CA" sz="1300" b="1" u="sng" dirty="0" smtClean="0">
                <a:solidFill>
                  <a:schemeClr val="tx2"/>
                </a:solidFill>
                <a:latin typeface="Montserrat" panose="020B0604020202020204" charset="0"/>
              </a:rPr>
              <a:t>Hull</a:t>
            </a:r>
            <a:r>
              <a:rPr lang="fr-CA" sz="1300" b="1" dirty="0" smtClean="0">
                <a:solidFill>
                  <a:schemeClr val="tx2"/>
                </a:solidFill>
                <a:latin typeface="Montserrat" panose="020B0604020202020204" charset="0"/>
              </a:rPr>
              <a:t> :</a:t>
            </a:r>
            <a:r>
              <a:rPr lang="fr-CA" sz="1300" dirty="0" smtClean="0">
                <a:latin typeface="Montserrat" panose="020B0604020202020204" charset="0"/>
              </a:rPr>
              <a:t>	3</a:t>
            </a:r>
          </a:p>
          <a:p>
            <a:pPr>
              <a:spcAft>
                <a:spcPts val="600"/>
              </a:spcAft>
              <a:tabLst>
                <a:tab pos="1076325" algn="l"/>
              </a:tabLst>
            </a:pPr>
            <a:r>
              <a:rPr lang="fr-CA" sz="1300" b="1" u="sng" dirty="0" smtClean="0">
                <a:solidFill>
                  <a:schemeClr val="tx2"/>
                </a:solidFill>
                <a:latin typeface="Montserrat" panose="020B0604020202020204" charset="0"/>
              </a:rPr>
              <a:t>Gatineau</a:t>
            </a:r>
            <a:r>
              <a:rPr lang="fr-CA" sz="1300" b="1" dirty="0" smtClean="0">
                <a:solidFill>
                  <a:schemeClr val="tx2"/>
                </a:solidFill>
                <a:latin typeface="Montserrat" panose="020B0604020202020204" charset="0"/>
              </a:rPr>
              <a:t> :</a:t>
            </a:r>
            <a:r>
              <a:rPr lang="fr-CA" sz="1300" dirty="0" smtClean="0">
                <a:latin typeface="Montserrat" panose="020B0604020202020204" charset="0"/>
              </a:rPr>
              <a:t>	7  </a:t>
            </a:r>
            <a:r>
              <a:rPr lang="fr-CA" sz="1100" dirty="0" smtClean="0">
                <a:latin typeface="Montserrat" panose="020B0604020202020204" charset="0"/>
              </a:rPr>
              <a:t>(4 municipales, 2 privées )</a:t>
            </a:r>
            <a:endParaRPr lang="fr-CA" sz="1100" dirty="0">
              <a:latin typeface="Montserrat" panose="020B0604020202020204" charset="0"/>
            </a:endParaRPr>
          </a:p>
          <a:p>
            <a:pPr>
              <a:tabLst>
                <a:tab pos="1076325" algn="l"/>
              </a:tabLst>
            </a:pPr>
            <a:r>
              <a:rPr lang="fr-CA" sz="1300" b="1" u="sng" dirty="0" smtClean="0">
                <a:solidFill>
                  <a:schemeClr val="tx2"/>
                </a:solidFill>
                <a:latin typeface="Montserrat" panose="020B0604020202020204" charset="0"/>
              </a:rPr>
              <a:t>BMA</a:t>
            </a:r>
            <a:r>
              <a:rPr lang="fr-CA" sz="1300" b="1" dirty="0" smtClean="0">
                <a:solidFill>
                  <a:schemeClr val="tx2"/>
                </a:solidFill>
                <a:latin typeface="Montserrat" panose="020B0604020202020204" charset="0"/>
              </a:rPr>
              <a:t> :</a:t>
            </a:r>
            <a:r>
              <a:rPr lang="fr-CA" sz="1300" dirty="0" smtClean="0">
                <a:latin typeface="Montserrat" panose="020B0604020202020204" charset="0"/>
              </a:rPr>
              <a:t>	2</a:t>
            </a:r>
            <a:endParaRPr lang="fr-CA" sz="1300" dirty="0">
              <a:latin typeface="Montserrat" panose="020B0604020202020204" charset="0"/>
            </a:endParaRPr>
          </a:p>
        </p:txBody>
      </p:sp>
      <p:sp>
        <p:nvSpPr>
          <p:cNvPr id="15" name="Rectangle 14"/>
          <p:cNvSpPr/>
          <p:nvPr>
            <p:custDataLst>
              <p:tags r:id="rId7"/>
            </p:custDataLst>
          </p:nvPr>
        </p:nvSpPr>
        <p:spPr>
          <a:xfrm>
            <a:off x="3759508" y="1634752"/>
            <a:ext cx="827016" cy="1717733"/>
          </a:xfrm>
          <a:prstGeom prst="rect">
            <a:avLst/>
          </a:prstGeom>
          <a:noFill/>
        </p:spPr>
        <p:txBody>
          <a:bodyPr wrap="square" lIns="91440" tIns="180000" rIns="91440" bIns="180000" anchor="ctr" anchorCtr="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tserrat" panose="020B0604020202020204" charset="0"/>
              </a:rPr>
              <a:t>87</a:t>
            </a:r>
            <a:endParaRPr lang="fr-FR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Montserrat" panose="020B0604020202020204" charset="0"/>
            </a:endParaRPr>
          </a:p>
        </p:txBody>
      </p:sp>
      <p:grpSp>
        <p:nvGrpSpPr>
          <p:cNvPr id="11" name="Groupe 7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13" name="Rectangle 12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14" name="Image 9" descr="Gatineau_logo_Blanc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itre 1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720000" y="539999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VOLET 7 – </a:t>
            </a:r>
            <a:r>
              <a:rPr lang="fr-CA" sz="2250" dirty="0" smtClean="0">
                <a:solidFill>
                  <a:srgbClr val="74B6A7"/>
                </a:solidFill>
              </a:rPr>
              <a:t>Surfaces glacées </a:t>
            </a:r>
            <a:br>
              <a:rPr lang="fr-CA" sz="2250" dirty="0" smtClean="0">
                <a:solidFill>
                  <a:srgbClr val="74B6A7"/>
                </a:solidFill>
              </a:rPr>
            </a:br>
            <a:r>
              <a:rPr lang="fr-CA" sz="2250" dirty="0" smtClean="0">
                <a:solidFill>
                  <a:srgbClr val="74B6A7"/>
                </a:solidFill>
              </a:rPr>
              <a:t>extérieures et intérieures  |  </a:t>
            </a:r>
            <a:r>
              <a:rPr lang="fr-CA" sz="1800" dirty="0" smtClean="0">
                <a:solidFill>
                  <a:srgbClr val="74B6A7"/>
                </a:solidFill>
              </a:rPr>
              <a:t>Portrait</a:t>
            </a:r>
            <a:endParaRPr lang="fr-CA" sz="1200" b="0" dirty="0">
              <a:solidFill>
                <a:srgbClr val="74B6A7"/>
              </a:solidFill>
            </a:endParaRPr>
          </a:p>
        </p:txBody>
      </p:sp>
      <p:sp>
        <p:nvSpPr>
          <p:cNvPr id="18" name="Espace réservé du numéro de diapositive 3"/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57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9" name="Connecteur droit 18"/>
          <p:cNvCxnSpPr/>
          <p:nvPr>
            <p:custDataLst>
              <p:tags r:id="rId11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7" y="653843"/>
            <a:ext cx="576803" cy="53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42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>
            <p:custDataLst>
              <p:tags r:id="rId1"/>
            </p:custDataLst>
          </p:nvPr>
        </p:nvSpPr>
        <p:spPr>
          <a:xfrm>
            <a:off x="1404256" y="2688755"/>
            <a:ext cx="4591573" cy="2048427"/>
          </a:xfrm>
          <a:prstGeom prst="rect">
            <a:avLst/>
          </a:prstGeom>
          <a:solidFill>
            <a:srgbClr val="CCE4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17" name="Imag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0" y="1698148"/>
            <a:ext cx="6523828" cy="99060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5587416" y="1845167"/>
            <a:ext cx="3352800" cy="2892015"/>
          </a:xfrm>
          <a:prstGeom prst="rect">
            <a:avLst/>
          </a:prstGeom>
        </p:spPr>
      </p:pic>
      <p:grpSp>
        <p:nvGrpSpPr>
          <p:cNvPr id="6" name="Groupe 5"/>
          <p:cNvGrpSpPr/>
          <p:nvPr>
            <p:custDataLst>
              <p:tags r:id="rId4"/>
            </p:custDataLst>
          </p:nvPr>
        </p:nvGrpSpPr>
        <p:grpSpPr>
          <a:xfrm>
            <a:off x="183769" y="3291175"/>
            <a:ext cx="1020189" cy="948178"/>
            <a:chOff x="5883220" y="-1651758"/>
            <a:chExt cx="2701567" cy="2701567"/>
          </a:xfrm>
        </p:grpSpPr>
        <p:sp>
          <p:nvSpPr>
            <p:cNvPr id="7" name="Oval 4"/>
            <p:cNvSpPr/>
            <p:nvPr/>
          </p:nvSpPr>
          <p:spPr>
            <a:xfrm>
              <a:off x="6039355" y="-1495623"/>
              <a:ext cx="2389297" cy="2389297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  <a:prstDash val="dash"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 5"/>
            <p:cNvSpPr/>
            <p:nvPr/>
          </p:nvSpPr>
          <p:spPr>
            <a:xfrm>
              <a:off x="5883220" y="-1651758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N1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Freeform 6"/>
            <p:cNvSpPr/>
            <p:nvPr/>
          </p:nvSpPr>
          <p:spPr>
            <a:xfrm>
              <a:off x="7437548" y="-1651758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N2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Freeform 7"/>
            <p:cNvSpPr/>
            <p:nvPr/>
          </p:nvSpPr>
          <p:spPr>
            <a:xfrm>
              <a:off x="5883220" y="-97430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N4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Freeform 8"/>
            <p:cNvSpPr/>
            <p:nvPr/>
          </p:nvSpPr>
          <p:spPr>
            <a:xfrm>
              <a:off x="7437548" y="-97430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N3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ZoneTexte 12"/>
          <p:cNvSpPr txBox="1"/>
          <p:nvPr>
            <p:custDataLst>
              <p:tags r:id="rId5"/>
            </p:custDataLst>
          </p:nvPr>
        </p:nvSpPr>
        <p:spPr>
          <a:xfrm>
            <a:off x="386546" y="1756236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800" b="1" dirty="0" smtClean="0">
                <a:solidFill>
                  <a:schemeClr val="tx2">
                    <a:lumMod val="75000"/>
                  </a:schemeClr>
                </a:solidFill>
              </a:rPr>
              <a:t>Les patinoires extérieures</a:t>
            </a:r>
            <a:endParaRPr lang="fr-CA" sz="1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ZoneTexte 13"/>
          <p:cNvSpPr txBox="1"/>
          <p:nvPr>
            <p:custDataLst>
              <p:tags r:id="rId6"/>
            </p:custDataLst>
          </p:nvPr>
        </p:nvSpPr>
        <p:spPr>
          <a:xfrm>
            <a:off x="386546" y="2103214"/>
            <a:ext cx="50005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1162050" algn="l"/>
              </a:tabLst>
            </a:pPr>
            <a:r>
              <a:rPr lang="fr-CA" sz="1300" b="1" u="sng" dirty="0" smtClean="0">
                <a:solidFill>
                  <a:schemeClr val="tx2">
                    <a:lumMod val="75000"/>
                  </a:schemeClr>
                </a:solidFill>
                <a:latin typeface="Montserrat" panose="020B0604020202020204" charset="0"/>
                <a:cs typeface="Poppins" panose="020B0604020202020204" charset="0"/>
              </a:rPr>
              <a:t>Gatineau</a:t>
            </a:r>
            <a:r>
              <a:rPr lang="fr-CA" sz="1300" b="1" dirty="0" smtClean="0">
                <a:solidFill>
                  <a:schemeClr val="tx2">
                    <a:lumMod val="75000"/>
                  </a:schemeClr>
                </a:solidFill>
                <a:latin typeface="Montserrat" panose="020B0604020202020204" charset="0"/>
                <a:cs typeface="Poppins" panose="020B0604020202020204" charset="0"/>
              </a:rPr>
              <a:t> :</a:t>
            </a:r>
            <a:r>
              <a:rPr lang="fr-CA" sz="1300" dirty="0">
                <a:latin typeface="Montserrat" panose="020B0604020202020204" charset="0"/>
                <a:cs typeface="Poppins" panose="020B0604020202020204" charset="0"/>
              </a:rPr>
              <a:t>	</a:t>
            </a:r>
            <a:r>
              <a:rPr lang="fr-CA" sz="1300" dirty="0" smtClean="0">
                <a:latin typeface="Montserrat" panose="020B0604020202020204" charset="0"/>
                <a:cs typeface="Poppins" panose="020B0604020202020204" charset="0"/>
              </a:rPr>
              <a:t>un ratio 1 patinoire pour 3 165 habitants</a:t>
            </a:r>
          </a:p>
        </p:txBody>
      </p:sp>
      <p:sp>
        <p:nvSpPr>
          <p:cNvPr id="15" name="ZoneTexte 14"/>
          <p:cNvSpPr txBox="1"/>
          <p:nvPr>
            <p:custDataLst>
              <p:tags r:id="rId7"/>
            </p:custDataLst>
          </p:nvPr>
        </p:nvSpPr>
        <p:spPr>
          <a:xfrm rot="10800000" flipV="1">
            <a:off x="1521188" y="3492500"/>
            <a:ext cx="3865929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fr-CA" sz="1300" b="1" dirty="0" smtClean="0">
                <a:latin typeface="Montserrat" panose="020B0604020202020204" charset="0"/>
              </a:rPr>
              <a:t>Remarque sur les tendances : </a:t>
            </a:r>
          </a:p>
          <a:p>
            <a:pPr algn="just"/>
            <a:r>
              <a:rPr lang="fr-CA" sz="1300" dirty="0" smtClean="0">
                <a:latin typeface="Montserrat" panose="020B0604020202020204" charset="0"/>
              </a:rPr>
              <a:t>Les changements climatiques influencent </a:t>
            </a:r>
            <a:br>
              <a:rPr lang="fr-CA" sz="1300" dirty="0" smtClean="0">
                <a:latin typeface="Montserrat" panose="020B0604020202020204" charset="0"/>
              </a:rPr>
            </a:br>
            <a:r>
              <a:rPr lang="fr-CA" sz="1300" dirty="0" smtClean="0">
                <a:latin typeface="Montserrat" panose="020B0604020202020204" charset="0"/>
              </a:rPr>
              <a:t>le nombre de jours d’ouverture par saison </a:t>
            </a:r>
            <a:br>
              <a:rPr lang="fr-CA" sz="1300" dirty="0" smtClean="0">
                <a:latin typeface="Montserrat" panose="020B0604020202020204" charset="0"/>
              </a:rPr>
            </a:br>
            <a:r>
              <a:rPr lang="fr-CA" sz="1300" dirty="0" smtClean="0">
                <a:latin typeface="Montserrat" panose="020B0604020202020204" charset="0"/>
              </a:rPr>
              <a:t>pour les patinoires extérieures</a:t>
            </a:r>
          </a:p>
        </p:txBody>
      </p:sp>
      <p:grpSp>
        <p:nvGrpSpPr>
          <p:cNvPr id="16" name="Groupe 7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19" name="Rectangle 18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20" name="Image 9" descr="Gatineau_logo_Blanc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itre 1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720000" y="539999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VOLET 7 – </a:t>
            </a:r>
            <a:r>
              <a:rPr lang="fr-CA" sz="2250" dirty="0" smtClean="0">
                <a:solidFill>
                  <a:srgbClr val="74B6A7"/>
                </a:solidFill>
              </a:rPr>
              <a:t>Surfaces glacées </a:t>
            </a:r>
            <a:r>
              <a:rPr lang="fr-CA" sz="2250" u="sng" dirty="0" smtClean="0">
                <a:solidFill>
                  <a:srgbClr val="74B6A7"/>
                </a:solidFill>
              </a:rPr>
              <a:t>extérieures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Diagnostic</a:t>
            </a:r>
            <a:endParaRPr lang="fr-CA" sz="1200" b="0" dirty="0">
              <a:solidFill>
                <a:srgbClr val="74B6A7"/>
              </a:solidFill>
            </a:endParaRPr>
          </a:p>
        </p:txBody>
      </p:sp>
      <p:sp>
        <p:nvSpPr>
          <p:cNvPr id="22" name="Espace réservé du numéro de diapositive 3"/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58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3" name="Connecteur droit 22"/>
          <p:cNvCxnSpPr/>
          <p:nvPr>
            <p:custDataLst>
              <p:tags r:id="rId11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7" y="653843"/>
            <a:ext cx="576803" cy="539049"/>
          </a:xfrm>
          <a:prstGeom prst="rect">
            <a:avLst/>
          </a:prstGeom>
        </p:spPr>
      </p:pic>
      <p:sp>
        <p:nvSpPr>
          <p:cNvPr id="3" name="Rectangle 2"/>
          <p:cNvSpPr/>
          <p:nvPr>
            <p:custDataLst>
              <p:tags r:id="rId13"/>
            </p:custDataLst>
          </p:nvPr>
        </p:nvSpPr>
        <p:spPr>
          <a:xfrm>
            <a:off x="1521187" y="2832211"/>
            <a:ext cx="40662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dirty="0" smtClean="0">
                <a:latin typeface="Montserrat" panose="020B0604020202020204" charset="0"/>
              </a:rPr>
              <a:t>La </a:t>
            </a:r>
            <a:r>
              <a:rPr lang="fr-CA" dirty="0">
                <a:latin typeface="Montserrat" panose="020B0604020202020204" charset="0"/>
              </a:rPr>
              <a:t>desserte des </a:t>
            </a:r>
            <a:r>
              <a:rPr lang="fr-CA" dirty="0" smtClean="0">
                <a:latin typeface="Montserrat" panose="020B0604020202020204" charset="0"/>
              </a:rPr>
              <a:t>patinoires </a:t>
            </a:r>
            <a:r>
              <a:rPr lang="fr-CA" dirty="0">
                <a:latin typeface="Montserrat" panose="020B0604020202020204" charset="0"/>
              </a:rPr>
              <a:t>extérieures </a:t>
            </a:r>
            <a:r>
              <a:rPr lang="fr-CA" dirty="0" smtClean="0">
                <a:latin typeface="Montserrat" panose="020B0604020202020204" charset="0"/>
              </a:rPr>
              <a:t/>
            </a:r>
            <a:br>
              <a:rPr lang="fr-CA" dirty="0" smtClean="0">
                <a:latin typeface="Montserrat" panose="020B0604020202020204" charset="0"/>
              </a:rPr>
            </a:br>
            <a:r>
              <a:rPr lang="fr-CA" dirty="0" smtClean="0">
                <a:latin typeface="Montserrat" panose="020B0604020202020204" charset="0"/>
              </a:rPr>
              <a:t>est </a:t>
            </a:r>
            <a:r>
              <a:rPr lang="fr-CA" dirty="0">
                <a:latin typeface="Montserrat" panose="020B0604020202020204" charset="0"/>
              </a:rPr>
              <a:t>à revoir en fonction de </a:t>
            </a:r>
            <a:r>
              <a:rPr lang="fr-CA" dirty="0" smtClean="0">
                <a:latin typeface="Montserrat" panose="020B0604020202020204" charset="0"/>
              </a:rPr>
              <a:t>la démographie</a:t>
            </a:r>
            <a:endParaRPr lang="fr-CA" dirty="0">
              <a:latin typeface="Montserra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49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>
            <p:custDataLst>
              <p:tags r:id="rId1"/>
            </p:custDataLst>
          </p:nvPr>
        </p:nvGrpSpPr>
        <p:grpSpPr>
          <a:xfrm>
            <a:off x="7016816" y="3716563"/>
            <a:ext cx="1272928" cy="1036500"/>
            <a:chOff x="5883220" y="-1651758"/>
            <a:chExt cx="2701567" cy="2701567"/>
          </a:xfrm>
        </p:grpSpPr>
        <p:sp>
          <p:nvSpPr>
            <p:cNvPr id="7" name="Oval 4"/>
            <p:cNvSpPr/>
            <p:nvPr/>
          </p:nvSpPr>
          <p:spPr>
            <a:xfrm>
              <a:off x="6039355" y="-1495623"/>
              <a:ext cx="2389297" cy="2389297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  <a:prstDash val="dash"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 5"/>
            <p:cNvSpPr/>
            <p:nvPr/>
          </p:nvSpPr>
          <p:spPr>
            <a:xfrm>
              <a:off x="5883220" y="-1651758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N1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Freeform 6"/>
            <p:cNvSpPr/>
            <p:nvPr/>
          </p:nvSpPr>
          <p:spPr>
            <a:xfrm>
              <a:off x="7437548" y="-1651758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N2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Freeform 7"/>
            <p:cNvSpPr/>
            <p:nvPr/>
          </p:nvSpPr>
          <p:spPr>
            <a:xfrm>
              <a:off x="5883220" y="-97430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N4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Freeform 8"/>
            <p:cNvSpPr/>
            <p:nvPr/>
          </p:nvSpPr>
          <p:spPr>
            <a:xfrm>
              <a:off x="7437548" y="-97430"/>
              <a:ext cx="1147239" cy="114723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25159" tIns="225159" rIns="225159" bIns="225159" numCol="1" spcCol="1270" anchor="ctr" anchorCtr="0">
              <a:no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N3*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ZoneTexte 4"/>
          <p:cNvSpPr txBox="1"/>
          <p:nvPr>
            <p:custDataLst>
              <p:tags r:id="rId2"/>
            </p:custDataLst>
          </p:nvPr>
        </p:nvSpPr>
        <p:spPr>
          <a:xfrm>
            <a:off x="792480" y="1583949"/>
            <a:ext cx="7942217" cy="19543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70000" indent="-270000" algn="just">
              <a:spcAft>
                <a:spcPts val="18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CA" sz="1600" dirty="0" smtClean="0">
                <a:solidFill>
                  <a:schemeClr val="accent2"/>
                </a:solidFill>
                <a:latin typeface="Montserrat" panose="020B0604020202020204" charset="0"/>
              </a:rPr>
              <a:t>Le diagnostic établi dans le plan de maintien des actifs des arénas, </a:t>
            </a:r>
            <a:br>
              <a:rPr lang="fr-CA" sz="1600" dirty="0" smtClean="0">
                <a:solidFill>
                  <a:schemeClr val="accent2"/>
                </a:solidFill>
                <a:latin typeface="Montserrat" panose="020B0604020202020204" charset="0"/>
              </a:rPr>
            </a:br>
            <a:r>
              <a:rPr lang="fr-CA" sz="1600" dirty="0" smtClean="0">
                <a:solidFill>
                  <a:schemeClr val="accent2"/>
                </a:solidFill>
                <a:latin typeface="Montserrat" panose="020B0604020202020204" charset="0"/>
              </a:rPr>
              <a:t>adopté en 2017 et réactualisé en 2021, fait mention de la désuétude des arénas et des besoins d’heures de glace, notamment dans l’ouest de la ville</a:t>
            </a:r>
          </a:p>
          <a:p>
            <a:pPr marL="270000" indent="-270000" algn="just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CA" sz="1600" dirty="0" smtClean="0">
                <a:solidFill>
                  <a:schemeClr val="accent2"/>
                </a:solidFill>
                <a:latin typeface="Montserrat" panose="020B0604020202020204" charset="0"/>
              </a:rPr>
              <a:t>L’utilisation de la totalité des heures de grande demande, </a:t>
            </a:r>
            <a:br>
              <a:rPr lang="fr-CA" sz="1600" dirty="0" smtClean="0">
                <a:solidFill>
                  <a:schemeClr val="accent2"/>
                </a:solidFill>
                <a:latin typeface="Montserrat" panose="020B0604020202020204" charset="0"/>
              </a:rPr>
            </a:br>
            <a:r>
              <a:rPr lang="fr-CA" sz="1600" dirty="0" smtClean="0">
                <a:solidFill>
                  <a:schemeClr val="accent2"/>
                </a:solidFill>
                <a:latin typeface="Montserrat" panose="020B0604020202020204" charset="0"/>
              </a:rPr>
              <a:t>la croissance continue des organismes de sports de glace et la </a:t>
            </a:r>
            <a:br>
              <a:rPr lang="fr-CA" sz="1600" dirty="0" smtClean="0">
                <a:solidFill>
                  <a:schemeClr val="accent2"/>
                </a:solidFill>
                <a:latin typeface="Montserrat" panose="020B0604020202020204" charset="0"/>
              </a:rPr>
            </a:br>
            <a:r>
              <a:rPr lang="fr-CA" sz="1600" dirty="0" smtClean="0">
                <a:solidFill>
                  <a:schemeClr val="accent2"/>
                </a:solidFill>
                <a:latin typeface="Montserrat" panose="020B0604020202020204" charset="0"/>
              </a:rPr>
              <a:t>désuétude de certaines installations militent en faveur de l’ajout de surfaces glacées intérieures</a:t>
            </a:r>
            <a:endParaRPr lang="fr-CA" sz="1600" dirty="0">
              <a:solidFill>
                <a:schemeClr val="accent2"/>
              </a:solidFill>
              <a:latin typeface="Montserrat" panose="020B0604020202020204" charset="0"/>
            </a:endParaRPr>
          </a:p>
        </p:txBody>
      </p:sp>
      <p:grpSp>
        <p:nvGrpSpPr>
          <p:cNvPr id="12" name="Groupe 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14" name="Rectangle 13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15" name="Image 9" descr="Gatineau_logo_Blanc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itr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720000" y="539999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VOLET 7 – </a:t>
            </a:r>
            <a:r>
              <a:rPr lang="fr-CA" sz="2250" dirty="0" smtClean="0">
                <a:solidFill>
                  <a:srgbClr val="74B6A7"/>
                </a:solidFill>
              </a:rPr>
              <a:t>Surfaces glacées </a:t>
            </a:r>
            <a:r>
              <a:rPr lang="fr-CA" sz="2250" u="sng" dirty="0" smtClean="0">
                <a:solidFill>
                  <a:srgbClr val="74B6A7"/>
                </a:solidFill>
              </a:rPr>
              <a:t>intérieures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Diagnostic</a:t>
            </a:r>
            <a:endParaRPr lang="fr-CA" sz="1200" b="0" dirty="0">
              <a:solidFill>
                <a:srgbClr val="74B6A7"/>
              </a:solidFill>
            </a:endParaRPr>
          </a:p>
        </p:txBody>
      </p:sp>
      <p:sp>
        <p:nvSpPr>
          <p:cNvPr id="17" name="Espace réservé du numéro de diapositive 3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59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8" name="Connecteur droit 17"/>
          <p:cNvCxnSpPr/>
          <p:nvPr>
            <p:custDataLst>
              <p:tags r:id="rId6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7" y="653843"/>
            <a:ext cx="576803" cy="539049"/>
          </a:xfrm>
          <a:prstGeom prst="rect">
            <a:avLst/>
          </a:prstGeom>
        </p:spPr>
      </p:pic>
      <p:sp>
        <p:nvSpPr>
          <p:cNvPr id="20" name="ZoneTexte 19"/>
          <p:cNvSpPr txBox="1"/>
          <p:nvPr>
            <p:custDataLst>
              <p:tags r:id="rId8"/>
            </p:custDataLst>
          </p:nvPr>
        </p:nvSpPr>
        <p:spPr>
          <a:xfrm>
            <a:off x="643255" y="4704870"/>
            <a:ext cx="7918268" cy="26161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85725" indent="-85725" algn="just">
              <a:tabLst>
                <a:tab pos="85725" algn="l"/>
              </a:tabLst>
            </a:pPr>
            <a:r>
              <a:rPr lang="fr-CA" sz="1100" dirty="0" smtClean="0">
                <a:solidFill>
                  <a:schemeClr val="accent2"/>
                </a:solidFill>
              </a:rPr>
              <a:t>*	Conditionnel à la réalisation du complexe </a:t>
            </a:r>
            <a:r>
              <a:rPr lang="fr-CA" sz="1100" dirty="0" err="1" smtClean="0">
                <a:solidFill>
                  <a:schemeClr val="accent2"/>
                </a:solidFill>
              </a:rPr>
              <a:t>multiglace</a:t>
            </a:r>
            <a:r>
              <a:rPr lang="fr-CA" sz="1100" dirty="0" smtClean="0">
                <a:solidFill>
                  <a:schemeClr val="accent2"/>
                </a:solidFill>
              </a:rPr>
              <a:t> dans l’ouest</a:t>
            </a:r>
            <a:endParaRPr lang="fr-CA" sz="11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0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0000" y="539999"/>
            <a:ext cx="5901463" cy="899863"/>
          </a:xfrm>
        </p:spPr>
        <p:txBody>
          <a:bodyPr anchor="t" anchorCtr="0"/>
          <a:lstStyle/>
          <a:p>
            <a:pPr algn="l"/>
            <a:r>
              <a:rPr lang="fr-CA" sz="2400" dirty="0" smtClean="0">
                <a:solidFill>
                  <a:srgbClr val="74B6A7"/>
                </a:solidFill>
              </a:rPr>
              <a:t>Mise en contexte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(suite)</a:t>
            </a:r>
            <a:endParaRPr lang="fr-CA" sz="1800" b="0" dirty="0">
              <a:solidFill>
                <a:srgbClr val="74B6A7"/>
              </a:solidFill>
            </a:endParaRPr>
          </a:p>
        </p:txBody>
      </p:sp>
      <p:sp>
        <p:nvSpPr>
          <p:cNvPr id="4" name="Espace réservé du contenu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90574" y="1561540"/>
            <a:ext cx="8181976" cy="3346636"/>
          </a:xfrm>
        </p:spPr>
        <p:txBody>
          <a:bodyPr lIns="0" rIns="0" bIns="0">
            <a:normAutofit fontScale="70000" lnSpcReduction="20000"/>
          </a:bodyPr>
          <a:lstStyle/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fr-CA" sz="2600" dirty="0" smtClean="0"/>
              <a:t>Le </a:t>
            </a:r>
            <a:r>
              <a:rPr lang="fr-CA" sz="2600" dirty="0"/>
              <a:t>renouvellement du </a:t>
            </a:r>
            <a:r>
              <a:rPr lang="fr-CA" sz="2600" dirty="0" smtClean="0"/>
              <a:t>Plan </a:t>
            </a:r>
            <a:r>
              <a:rPr lang="fr-CA" sz="2600" dirty="0"/>
              <a:t>directeur des </a:t>
            </a:r>
            <a:r>
              <a:rPr lang="fr-CA" sz="2600" dirty="0" smtClean="0"/>
              <a:t>infrastructures récréatives</a:t>
            </a:r>
            <a:r>
              <a:rPr lang="fr-CA" sz="2600" dirty="0"/>
              <a:t>, sportives </a:t>
            </a:r>
            <a:r>
              <a:rPr lang="fr-CA" sz="2600" dirty="0" smtClean="0"/>
              <a:t>et communautaires est aussi ancré dans le plan stratégique municipal 2021-2026 </a:t>
            </a:r>
            <a:r>
              <a:rPr lang="fr-CA" sz="1900" dirty="0" smtClean="0">
                <a:solidFill>
                  <a:schemeClr val="tx1"/>
                </a:solidFill>
              </a:rPr>
              <a:t>(CM-2021-459) </a:t>
            </a:r>
            <a:r>
              <a:rPr lang="fr-CA" sz="1800" dirty="0" smtClean="0"/>
              <a:t>:</a:t>
            </a:r>
          </a:p>
          <a:p>
            <a:pPr marL="266700" lvl="1" indent="-265113" algn="just">
              <a:lnSpc>
                <a:spcPct val="120000"/>
              </a:lnSpc>
              <a:spcAft>
                <a:spcPts val="400"/>
              </a:spcAft>
              <a:buClr>
                <a:schemeClr val="accent3"/>
              </a:buClr>
              <a:buFont typeface="+mj-lt"/>
              <a:buAutoNum type="arabicPeriod"/>
              <a:tabLst>
                <a:tab pos="444500" algn="l"/>
              </a:tabLst>
            </a:pPr>
            <a:r>
              <a:rPr lang="fr-CA" sz="2000" b="1" dirty="0" smtClean="0"/>
              <a:t>Créer </a:t>
            </a:r>
            <a:r>
              <a:rPr lang="fr-CA" sz="2000" b="1" dirty="0"/>
              <a:t>un milieu de vie attentif à l’humain et renforcer le sentiment d’appartenance collectif et l’identité </a:t>
            </a:r>
            <a:r>
              <a:rPr lang="fr-CA" sz="2000" b="1" dirty="0" err="1" smtClean="0"/>
              <a:t>gatinoise</a:t>
            </a:r>
            <a:endParaRPr lang="fr-CA" sz="1900" b="1" dirty="0" smtClean="0">
              <a:latin typeface="Montserrat" panose="020B0604020202020204" charset="0"/>
              <a:cs typeface="Calibri" panose="020F0502020204030204" pitchFamily="34" charset="0"/>
            </a:endParaRPr>
          </a:p>
          <a:p>
            <a:pPr marL="266700" lvl="1" indent="-265113" algn="just">
              <a:lnSpc>
                <a:spcPct val="120000"/>
              </a:lnSpc>
              <a:spcAft>
                <a:spcPts val="400"/>
              </a:spcAft>
              <a:buClr>
                <a:schemeClr val="accent3"/>
              </a:buClr>
              <a:buFont typeface="+mj-lt"/>
              <a:buAutoNum type="arabicPeriod"/>
              <a:tabLst>
                <a:tab pos="444500" algn="l"/>
              </a:tabLst>
            </a:pPr>
            <a:r>
              <a:rPr lang="fr-CA" sz="2000" dirty="0" smtClean="0"/>
              <a:t>Exercer </a:t>
            </a:r>
            <a:r>
              <a:rPr lang="fr-CA" sz="2000" dirty="0"/>
              <a:t>un </a:t>
            </a:r>
            <a:r>
              <a:rPr lang="fr-CA" sz="2000" b="1" dirty="0"/>
              <a:t>leadership inspirant </a:t>
            </a:r>
            <a:r>
              <a:rPr lang="fr-CA" sz="2000" dirty="0"/>
              <a:t>et influent aux paliers régional, provincial et </a:t>
            </a:r>
            <a:r>
              <a:rPr lang="fr-CA" sz="2000" dirty="0" smtClean="0"/>
              <a:t>national</a:t>
            </a:r>
          </a:p>
          <a:p>
            <a:pPr marL="266700" lvl="1" indent="-265113" algn="just">
              <a:lnSpc>
                <a:spcPct val="120000"/>
              </a:lnSpc>
              <a:spcAft>
                <a:spcPts val="400"/>
              </a:spcAft>
              <a:buClr>
                <a:schemeClr val="accent3"/>
              </a:buClr>
              <a:buFont typeface="+mj-lt"/>
              <a:buAutoNum type="arabicPeriod"/>
              <a:tabLst>
                <a:tab pos="444500" algn="l"/>
              </a:tabLst>
            </a:pPr>
            <a:r>
              <a:rPr lang="fr-CA" sz="2000" b="1" dirty="0"/>
              <a:t>Mener la lutte aux changements climatiques et la protection de l’environnement de façon </a:t>
            </a:r>
            <a:r>
              <a:rPr lang="fr-CA" sz="2000" b="1" dirty="0" smtClean="0"/>
              <a:t>exemplaire</a:t>
            </a:r>
          </a:p>
          <a:p>
            <a:pPr marL="266700" lvl="1" indent="-265113" algn="just">
              <a:lnSpc>
                <a:spcPct val="120000"/>
              </a:lnSpc>
              <a:spcAft>
                <a:spcPts val="400"/>
              </a:spcAft>
              <a:buClr>
                <a:schemeClr val="accent3"/>
              </a:buClr>
              <a:buFont typeface="+mj-lt"/>
              <a:buAutoNum type="arabicPeriod"/>
              <a:tabLst>
                <a:tab pos="444500" algn="l"/>
              </a:tabLst>
            </a:pPr>
            <a:r>
              <a:rPr lang="fr-CA" sz="2000" dirty="0"/>
              <a:t>Établir les conditions essentielles à une économie prospère, en adéquation avec un </a:t>
            </a:r>
            <a:r>
              <a:rPr lang="fr-CA" sz="2000" b="1" dirty="0"/>
              <a:t>développement durable </a:t>
            </a:r>
            <a:r>
              <a:rPr lang="fr-CA" sz="2000" dirty="0"/>
              <a:t>du territoire </a:t>
            </a:r>
            <a:endParaRPr lang="fr-CA" sz="2000" dirty="0" smtClean="0"/>
          </a:p>
          <a:p>
            <a:pPr marL="266700" lvl="1" indent="-265113" algn="just">
              <a:lnSpc>
                <a:spcPct val="120000"/>
              </a:lnSpc>
              <a:spcAft>
                <a:spcPts val="400"/>
              </a:spcAft>
              <a:buClr>
                <a:schemeClr val="accent3"/>
              </a:buClr>
              <a:buFont typeface="+mj-lt"/>
              <a:buAutoNum type="arabicPeriod"/>
              <a:tabLst>
                <a:tab pos="444500" algn="l"/>
              </a:tabLst>
            </a:pPr>
            <a:r>
              <a:rPr lang="fr-CA" sz="2000" dirty="0"/>
              <a:t>Devenir une </a:t>
            </a:r>
            <a:r>
              <a:rPr lang="fr-CA" sz="2000" b="1" dirty="0"/>
              <a:t>organisation agile </a:t>
            </a:r>
            <a:r>
              <a:rPr lang="fr-CA" sz="2000" dirty="0"/>
              <a:t>qui performe et se renforce dans un environnement complexe et </a:t>
            </a:r>
            <a:r>
              <a:rPr lang="fr-CA" sz="2000" dirty="0" smtClean="0"/>
              <a:t>changeant</a:t>
            </a:r>
          </a:p>
          <a:p>
            <a:pPr marL="1587" lvl="1" indent="0" algn="just">
              <a:lnSpc>
                <a:spcPct val="120000"/>
              </a:lnSpc>
              <a:spcAft>
                <a:spcPts val="400"/>
              </a:spcAft>
              <a:buClr>
                <a:schemeClr val="accent3"/>
              </a:buClr>
              <a:buNone/>
              <a:tabLst>
                <a:tab pos="444500" algn="l"/>
              </a:tabLst>
            </a:pPr>
            <a:endParaRPr lang="fr-CA" sz="2000" dirty="0" smtClean="0"/>
          </a:p>
          <a:p>
            <a:pPr marL="266700" lvl="1" indent="-265113" algn="just">
              <a:lnSpc>
                <a:spcPct val="120000"/>
              </a:lnSpc>
              <a:spcAft>
                <a:spcPts val="400"/>
              </a:spcAft>
              <a:buClr>
                <a:schemeClr val="accent3"/>
              </a:buClr>
              <a:buFont typeface="+mj-lt"/>
              <a:buAutoNum type="arabicPeriod"/>
              <a:tabLst>
                <a:tab pos="444500" algn="l"/>
              </a:tabLst>
            </a:pPr>
            <a:endParaRPr lang="fr-CA" sz="1900" dirty="0">
              <a:latin typeface="Montserrat" panose="020B0604020202020204" charset="0"/>
              <a:cs typeface="Calibri" panose="020F0502020204030204" pitchFamily="34" charset="0"/>
            </a:endParaRPr>
          </a:p>
        </p:txBody>
      </p:sp>
      <p:grpSp>
        <p:nvGrpSpPr>
          <p:cNvPr id="6" name="Groupe 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7" name="Rectangle 6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8" name="Image 9" descr="Gatineau_logo_Blanc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Espace réservé du numéro de diapositive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6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Connecteur droit 11"/>
          <p:cNvCxnSpPr/>
          <p:nvPr>
            <p:custDataLst>
              <p:tags r:id="rId5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85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787668" y="1343541"/>
            <a:ext cx="8060497" cy="3584666"/>
          </a:xfrm>
        </p:spPr>
        <p:txBody>
          <a:bodyPr lIns="0" tIns="90000" rIns="0" bIns="90000" anchor="t" anchorCtr="0">
            <a:noAutofit/>
          </a:bodyPr>
          <a:lstStyle/>
          <a:p>
            <a:pPr marL="268288" indent="-268288" algn="just">
              <a:lnSpc>
                <a:spcPct val="100000"/>
              </a:lnSpc>
              <a:spcAft>
                <a:spcPts val="300"/>
              </a:spcAft>
            </a:pPr>
            <a:r>
              <a:rPr lang="fr-CA" sz="1600" dirty="0" smtClean="0">
                <a:solidFill>
                  <a:schemeClr val="tx1"/>
                </a:solidFill>
              </a:rPr>
              <a:t>Croissance démographique importante, principalement dans l’ouest</a:t>
            </a:r>
          </a:p>
          <a:p>
            <a:pPr marL="268288" indent="-268288" algn="just">
              <a:lnSpc>
                <a:spcPct val="100000"/>
              </a:lnSpc>
              <a:spcAft>
                <a:spcPts val="300"/>
              </a:spcAft>
            </a:pPr>
            <a:r>
              <a:rPr lang="fr-CA" sz="1600" dirty="0" smtClean="0">
                <a:solidFill>
                  <a:schemeClr val="tx1"/>
                </a:solidFill>
              </a:rPr>
              <a:t>Développement des infrastructures n’a pas suivi la croissance, particulièrement dans l’ouest </a:t>
            </a:r>
          </a:p>
          <a:p>
            <a:pPr marL="268288" indent="-268288" algn="just">
              <a:lnSpc>
                <a:spcPct val="100000"/>
              </a:lnSpc>
              <a:spcAft>
                <a:spcPts val="300"/>
              </a:spcAft>
            </a:pPr>
            <a:r>
              <a:rPr lang="fr-CA" sz="1600" dirty="0" smtClean="0">
                <a:solidFill>
                  <a:schemeClr val="tx1"/>
                </a:solidFill>
              </a:rPr>
              <a:t>Capacité de répondre aux changements et tendances à prendre en considération</a:t>
            </a:r>
          </a:p>
          <a:p>
            <a:pPr marL="441325" lvl="1" indent="-171450" algn="just">
              <a:lnSpc>
                <a:spcPct val="100000"/>
              </a:lnSpc>
              <a:spcAft>
                <a:spcPts val="100"/>
              </a:spcAft>
              <a:buFont typeface="Montserrat" panose="020B0604020202020204" charset="0"/>
              <a:buChar char="-"/>
              <a:tabLst>
                <a:tab pos="450850" algn="l"/>
              </a:tabLst>
            </a:pPr>
            <a:r>
              <a:rPr lang="fr-CA" sz="1000" dirty="0" smtClean="0">
                <a:solidFill>
                  <a:schemeClr val="tx1"/>
                </a:solidFill>
              </a:rPr>
              <a:t>Changements climatiques et inondations</a:t>
            </a:r>
          </a:p>
          <a:p>
            <a:pPr marL="441325" lvl="1" indent="-171450" algn="just">
              <a:lnSpc>
                <a:spcPct val="100000"/>
              </a:lnSpc>
              <a:spcAft>
                <a:spcPts val="100"/>
              </a:spcAft>
              <a:buFont typeface="Montserrat" panose="020B0604020202020204" charset="0"/>
              <a:buChar char="-"/>
              <a:tabLst>
                <a:tab pos="450850" algn="l"/>
              </a:tabLst>
            </a:pPr>
            <a:r>
              <a:rPr lang="fr-CA" sz="1000" dirty="0" smtClean="0">
                <a:solidFill>
                  <a:schemeClr val="tx1"/>
                </a:solidFill>
              </a:rPr>
              <a:t>Changements démographique</a:t>
            </a:r>
          </a:p>
          <a:p>
            <a:pPr marL="441325" lvl="1" indent="-171450" algn="just">
              <a:lnSpc>
                <a:spcPct val="100000"/>
              </a:lnSpc>
              <a:spcAft>
                <a:spcPts val="600"/>
              </a:spcAft>
              <a:buFont typeface="Montserrat" panose="020B0604020202020204" charset="0"/>
              <a:buChar char="-"/>
              <a:tabLst>
                <a:tab pos="450850" algn="l"/>
              </a:tabLst>
            </a:pPr>
            <a:r>
              <a:rPr lang="fr-CA" sz="1000" dirty="0" smtClean="0">
                <a:solidFill>
                  <a:schemeClr val="tx1"/>
                </a:solidFill>
              </a:rPr>
              <a:t>Évolution des pratiques en loisirs</a:t>
            </a:r>
            <a:endParaRPr lang="fr-CA" sz="1000" dirty="0">
              <a:solidFill>
                <a:schemeClr val="tx1"/>
              </a:solidFill>
            </a:endParaRPr>
          </a:p>
          <a:p>
            <a:pPr marL="268288" indent="-268288" algn="just">
              <a:lnSpc>
                <a:spcPct val="100000"/>
              </a:lnSpc>
              <a:spcAft>
                <a:spcPts val="300"/>
              </a:spcAft>
            </a:pPr>
            <a:r>
              <a:rPr lang="fr-CA" sz="1600" dirty="0" smtClean="0">
                <a:solidFill>
                  <a:schemeClr val="tx1"/>
                </a:solidFill>
              </a:rPr>
              <a:t>Déficit d’entretien et d’investissement dans le maintien des actifs</a:t>
            </a:r>
          </a:p>
          <a:p>
            <a:pPr marL="441325" lvl="1" indent="-171450" algn="just">
              <a:lnSpc>
                <a:spcPct val="100000"/>
              </a:lnSpc>
              <a:spcAft>
                <a:spcPts val="100"/>
              </a:spcAft>
              <a:buFont typeface="Montserrat" panose="020B0604020202020204" charset="0"/>
              <a:buChar char="-"/>
            </a:pPr>
            <a:r>
              <a:rPr lang="fr-CA" sz="1000" dirty="0" smtClean="0">
                <a:solidFill>
                  <a:schemeClr val="tx1"/>
                </a:solidFill>
              </a:rPr>
              <a:t>Exerce une pression financière pour refaire les infrastructures, notamment des centres communautaires et des </a:t>
            </a:r>
            <a:br>
              <a:rPr lang="fr-CA" sz="1000" dirty="0" smtClean="0">
                <a:solidFill>
                  <a:schemeClr val="tx1"/>
                </a:solidFill>
              </a:rPr>
            </a:br>
            <a:r>
              <a:rPr lang="fr-CA" sz="1000" dirty="0" smtClean="0">
                <a:solidFill>
                  <a:schemeClr val="tx1"/>
                </a:solidFill>
              </a:rPr>
              <a:t>terrains sportifs extérieurs</a:t>
            </a:r>
          </a:p>
          <a:p>
            <a:pPr marL="450850" lvl="1" indent="-180975" algn="just">
              <a:lnSpc>
                <a:spcPct val="100000"/>
              </a:lnSpc>
              <a:spcAft>
                <a:spcPts val="600"/>
              </a:spcAft>
              <a:buFont typeface="Montserrat" panose="020B0604020202020204" charset="0"/>
              <a:buChar char="-"/>
            </a:pPr>
            <a:r>
              <a:rPr lang="fr-CA" sz="1000" dirty="0" smtClean="0">
                <a:solidFill>
                  <a:schemeClr val="tx1"/>
                </a:solidFill>
              </a:rPr>
              <a:t>Budgets non planifiés pour répondre à ce besoin d’entretien et d’investissement</a:t>
            </a:r>
          </a:p>
          <a:p>
            <a:pPr marL="268288" indent="-268288" algn="just">
              <a:lnSpc>
                <a:spcPct val="100000"/>
              </a:lnSpc>
              <a:spcAft>
                <a:spcPts val="300"/>
              </a:spcAft>
            </a:pPr>
            <a:r>
              <a:rPr lang="fr-CA" sz="1600" dirty="0" smtClean="0">
                <a:solidFill>
                  <a:schemeClr val="tx1"/>
                </a:solidFill>
              </a:rPr>
              <a:t>Enjeux stratégiques de planification des équipements</a:t>
            </a:r>
          </a:p>
          <a:p>
            <a:pPr marL="450850" lvl="1" indent="-180000" algn="just">
              <a:lnSpc>
                <a:spcPct val="100000"/>
              </a:lnSpc>
              <a:spcAft>
                <a:spcPts val="100"/>
              </a:spcAft>
              <a:buFont typeface="Montserrat" panose="020B0604020202020204" charset="0"/>
              <a:buChar char="-"/>
            </a:pPr>
            <a:r>
              <a:rPr lang="fr-CA" sz="1000" dirty="0" smtClean="0">
                <a:solidFill>
                  <a:schemeClr val="tx1"/>
                </a:solidFill>
              </a:rPr>
              <a:t>Étalement sur l’ensemble du territoire vs notion de pôle</a:t>
            </a:r>
          </a:p>
          <a:p>
            <a:pPr marL="450850" lvl="1" indent="-180000" algn="just">
              <a:lnSpc>
                <a:spcPct val="100000"/>
              </a:lnSpc>
              <a:spcAft>
                <a:spcPts val="600"/>
              </a:spcAft>
              <a:buFont typeface="Montserrat" panose="020B0604020202020204" charset="0"/>
              <a:buChar char="-"/>
            </a:pPr>
            <a:r>
              <a:rPr lang="fr-CA" sz="1000" dirty="0" smtClean="0">
                <a:solidFill>
                  <a:schemeClr val="tx1"/>
                </a:solidFill>
              </a:rPr>
              <a:t>Incapacité des équipes d’entretien à répondre aux besoins </a:t>
            </a:r>
            <a:r>
              <a:rPr lang="fr-CA" sz="900" dirty="0" smtClean="0">
                <a:solidFill>
                  <a:schemeClr val="tx1"/>
                </a:solidFill>
              </a:rPr>
              <a:t>(temps d’action vs temps de transport)</a:t>
            </a:r>
          </a:p>
          <a:p>
            <a:pPr marL="270000" indent="-270000" algn="just">
              <a:lnSpc>
                <a:spcPct val="100000"/>
              </a:lnSpc>
            </a:pPr>
            <a:r>
              <a:rPr lang="fr-CA" sz="1600" dirty="0" smtClean="0">
                <a:solidFill>
                  <a:schemeClr val="tx1"/>
                </a:solidFill>
              </a:rPr>
              <a:t>Bon partenariat avec les organismes reconnus</a:t>
            </a:r>
          </a:p>
        </p:txBody>
      </p:sp>
      <p:grpSp>
        <p:nvGrpSpPr>
          <p:cNvPr id="4" name="Groupe 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6" name="Rectangle 5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7" name="Image 9" descr="Gatineau_logo_Blanc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Espace réservé du numéro de diapositive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60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0" name="Connecteur droit 9"/>
          <p:cNvCxnSpPr/>
          <p:nvPr>
            <p:custDataLst>
              <p:tags r:id="rId4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re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700015" y="572710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Diagnostic général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endParaRPr lang="fr-CA" sz="1800" b="0" dirty="0">
              <a:solidFill>
                <a:srgbClr val="74B6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05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 4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-53886" y="3778038"/>
            <a:ext cx="4921530" cy="971015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902376" y="2120169"/>
            <a:ext cx="4238449" cy="987728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-49763" y="1540988"/>
            <a:ext cx="4921529" cy="983131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-53886" y="2671268"/>
            <a:ext cx="4921530" cy="971015"/>
          </a:xfrm>
          <a:prstGeom prst="rect">
            <a:avLst/>
          </a:prstGeom>
        </p:spPr>
      </p:pic>
      <p:sp>
        <p:nvSpPr>
          <p:cNvPr id="32" name="Rectangle 31"/>
          <p:cNvSpPr/>
          <p:nvPr>
            <p:custDataLst>
              <p:tags r:id="rId5"/>
            </p:custDataLst>
          </p:nvPr>
        </p:nvSpPr>
        <p:spPr>
          <a:xfrm>
            <a:off x="127334" y="1686304"/>
            <a:ext cx="4559090" cy="692497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r-CA" sz="1400" b="1" dirty="0" smtClean="0">
                <a:solidFill>
                  <a:schemeClr val="accent3"/>
                </a:solidFill>
                <a:latin typeface="Montserrat" panose="020B0604020202020204" charset="0"/>
              </a:rPr>
              <a:t>Investir </a:t>
            </a:r>
            <a:r>
              <a:rPr lang="fr-CA" sz="1400" b="1" dirty="0">
                <a:solidFill>
                  <a:schemeClr val="accent3"/>
                </a:solidFill>
                <a:latin typeface="Montserrat" panose="020B0604020202020204" charset="0"/>
              </a:rPr>
              <a:t>dans l’ouest </a:t>
            </a:r>
            <a:r>
              <a:rPr lang="fr-CA" sz="1400" dirty="0" smtClean="0">
                <a:latin typeface="Montserrat" panose="020B0604020202020204" charset="0"/>
              </a:rPr>
              <a:t/>
            </a:r>
            <a:br>
              <a:rPr lang="fr-CA" sz="1400" dirty="0" smtClean="0">
                <a:latin typeface="Montserrat" panose="020B0604020202020204" charset="0"/>
              </a:rPr>
            </a:br>
            <a:r>
              <a:rPr lang="fr-CA" sz="1400" dirty="0" smtClean="0">
                <a:latin typeface="Montserrat" panose="020B0604020202020204" charset="0"/>
              </a:rPr>
              <a:t>pour </a:t>
            </a:r>
            <a:r>
              <a:rPr lang="fr-CA" sz="1400" dirty="0">
                <a:latin typeface="Montserrat" panose="020B0604020202020204" charset="0"/>
              </a:rPr>
              <a:t>compenser </a:t>
            </a:r>
            <a:r>
              <a:rPr lang="fr-CA" sz="1400" dirty="0" smtClean="0">
                <a:latin typeface="Montserrat" panose="020B0604020202020204" charset="0"/>
              </a:rPr>
              <a:t>le </a:t>
            </a:r>
            <a:r>
              <a:rPr lang="fr-CA" sz="1400" dirty="0">
                <a:latin typeface="Montserrat" panose="020B0604020202020204" charset="0"/>
              </a:rPr>
              <a:t>manque </a:t>
            </a:r>
            <a:r>
              <a:rPr lang="fr-CA" sz="1400" dirty="0" smtClean="0">
                <a:latin typeface="Montserrat" panose="020B0604020202020204" charset="0"/>
              </a:rPr>
              <a:t>d’équipements</a:t>
            </a:r>
          </a:p>
          <a:p>
            <a:pPr algn="r"/>
            <a:r>
              <a:rPr lang="fr-CA" sz="1200" dirty="0" smtClean="0">
                <a:latin typeface="Montserrat" panose="020B0604020202020204" charset="0"/>
              </a:rPr>
              <a:t>(trou </a:t>
            </a:r>
            <a:r>
              <a:rPr lang="fr-CA" sz="1200" dirty="0">
                <a:latin typeface="Montserrat" panose="020B0604020202020204" charset="0"/>
              </a:rPr>
              <a:t>de services pour plusieurs infrastructures majeures)</a:t>
            </a:r>
          </a:p>
        </p:txBody>
      </p:sp>
      <p:sp>
        <p:nvSpPr>
          <p:cNvPr id="34" name="Rectangle 33"/>
          <p:cNvSpPr/>
          <p:nvPr>
            <p:custDataLst>
              <p:tags r:id="rId6"/>
            </p:custDataLst>
          </p:nvPr>
        </p:nvSpPr>
        <p:spPr>
          <a:xfrm>
            <a:off x="50532" y="2822610"/>
            <a:ext cx="4635892" cy="64633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r"/>
            <a:r>
              <a:rPr lang="fr-CA" sz="1400" dirty="0" smtClean="0">
                <a:solidFill>
                  <a:schemeClr val="tx1"/>
                </a:solidFill>
                <a:latin typeface="Montserrat" panose="020B0604020202020204" charset="0"/>
              </a:rPr>
              <a:t>Investir dans </a:t>
            </a:r>
            <a:r>
              <a:rPr lang="fr-CA" sz="1400" dirty="0" smtClean="0">
                <a:latin typeface="Montserrat" panose="020B0604020202020204" charset="0"/>
              </a:rPr>
              <a:t>des </a:t>
            </a:r>
            <a:br>
              <a:rPr lang="fr-CA" sz="1400" dirty="0" smtClean="0">
                <a:latin typeface="Montserrat" panose="020B0604020202020204" charset="0"/>
              </a:rPr>
            </a:br>
            <a:r>
              <a:rPr lang="fr-CA" sz="1400" b="1" dirty="0" smtClean="0">
                <a:solidFill>
                  <a:schemeClr val="accent3"/>
                </a:solidFill>
                <a:latin typeface="Montserrat" panose="020B0604020202020204" charset="0"/>
              </a:rPr>
              <a:t>mesures </a:t>
            </a:r>
            <a:r>
              <a:rPr lang="fr-CA" sz="1400" b="1" dirty="0">
                <a:solidFill>
                  <a:schemeClr val="accent3"/>
                </a:solidFill>
                <a:latin typeface="Montserrat" panose="020B0604020202020204" charset="0"/>
              </a:rPr>
              <a:t>adaptées </a:t>
            </a:r>
            <a:r>
              <a:rPr lang="fr-CA" sz="1400" b="1" dirty="0" smtClean="0">
                <a:solidFill>
                  <a:schemeClr val="accent3"/>
                </a:solidFill>
                <a:latin typeface="Montserrat" panose="020B0604020202020204" charset="0"/>
              </a:rPr>
              <a:t>aux changements climatiques </a:t>
            </a:r>
            <a:r>
              <a:rPr lang="fr-CA" sz="1400" dirty="0" smtClean="0">
                <a:latin typeface="Montserrat" panose="020B0604020202020204" charset="0"/>
              </a:rPr>
              <a:t/>
            </a:r>
            <a:br>
              <a:rPr lang="fr-CA" sz="1400" dirty="0" smtClean="0">
                <a:latin typeface="Montserrat" panose="020B0604020202020204" charset="0"/>
              </a:rPr>
            </a:br>
            <a:r>
              <a:rPr lang="fr-CA" sz="1400" dirty="0" smtClean="0">
                <a:latin typeface="Montserrat" panose="020B0604020202020204" charset="0"/>
              </a:rPr>
              <a:t>et </a:t>
            </a:r>
            <a:r>
              <a:rPr lang="fr-CA" sz="1400" dirty="0">
                <a:latin typeface="Montserrat" panose="020B0604020202020204" charset="0"/>
              </a:rPr>
              <a:t>aux </a:t>
            </a:r>
            <a:r>
              <a:rPr lang="fr-CA" sz="1400" dirty="0" smtClean="0">
                <a:latin typeface="Montserrat" panose="020B0604020202020204" charset="0"/>
              </a:rPr>
              <a:t>tendances spécifiques à </a:t>
            </a:r>
            <a:r>
              <a:rPr lang="fr-CA" sz="1400" dirty="0">
                <a:latin typeface="Montserrat" panose="020B0604020202020204" charset="0"/>
              </a:rPr>
              <a:t>Gatineau</a:t>
            </a:r>
          </a:p>
        </p:txBody>
      </p:sp>
      <p:sp>
        <p:nvSpPr>
          <p:cNvPr id="35" name="Rectangle 34"/>
          <p:cNvSpPr/>
          <p:nvPr>
            <p:custDataLst>
              <p:tags r:id="rId7"/>
            </p:custDataLst>
          </p:nvPr>
        </p:nvSpPr>
        <p:spPr>
          <a:xfrm>
            <a:off x="266700" y="4043210"/>
            <a:ext cx="4419724" cy="430887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r"/>
            <a:r>
              <a:rPr lang="fr-CA" sz="1400" dirty="0" smtClean="0">
                <a:latin typeface="Montserrat" panose="020B0604020202020204" charset="0"/>
              </a:rPr>
              <a:t>Investir dans la </a:t>
            </a:r>
            <a:br>
              <a:rPr lang="fr-CA" sz="1400" dirty="0" smtClean="0">
                <a:latin typeface="Montserrat" panose="020B0604020202020204" charset="0"/>
              </a:rPr>
            </a:br>
            <a:r>
              <a:rPr lang="fr-CA" sz="1400" b="1" dirty="0" smtClean="0">
                <a:solidFill>
                  <a:schemeClr val="accent3"/>
                </a:solidFill>
                <a:latin typeface="Montserrat" panose="020B0604020202020204" charset="0"/>
              </a:rPr>
              <a:t>consolidation de pôles sportifs et récréatifs  </a:t>
            </a:r>
            <a:endParaRPr lang="fr-CA" sz="1400" b="1" strike="sngStrike" dirty="0">
              <a:solidFill>
                <a:schemeClr val="accent3"/>
              </a:solidFill>
              <a:latin typeface="Montserrat" panose="020B0604020202020204" charset="0"/>
            </a:endParaRPr>
          </a:p>
        </p:txBody>
      </p:sp>
      <p:sp>
        <p:nvSpPr>
          <p:cNvPr id="36" name="Rectangle 35"/>
          <p:cNvSpPr/>
          <p:nvPr>
            <p:custDataLst>
              <p:tags r:id="rId8"/>
            </p:custDataLst>
          </p:nvPr>
        </p:nvSpPr>
        <p:spPr>
          <a:xfrm>
            <a:off x="5044741" y="2285784"/>
            <a:ext cx="4029435" cy="64633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r>
              <a:rPr lang="fr-CA" sz="1400" dirty="0" smtClean="0">
                <a:latin typeface="Montserrat" panose="020B0604020202020204" charset="0"/>
              </a:rPr>
              <a:t>Investir </a:t>
            </a:r>
            <a:r>
              <a:rPr lang="fr-CA" sz="1400" dirty="0">
                <a:latin typeface="Montserrat" panose="020B0604020202020204" charset="0"/>
              </a:rPr>
              <a:t>dans </a:t>
            </a:r>
            <a:r>
              <a:rPr lang="fr-CA" sz="1400" dirty="0" smtClean="0">
                <a:latin typeface="Montserrat" panose="020B0604020202020204" charset="0"/>
              </a:rPr>
              <a:t/>
            </a:r>
            <a:br>
              <a:rPr lang="fr-CA" sz="1400" dirty="0" smtClean="0">
                <a:latin typeface="Montserrat" panose="020B0604020202020204" charset="0"/>
              </a:rPr>
            </a:br>
            <a:r>
              <a:rPr lang="fr-CA" sz="1400" b="1" dirty="0" smtClean="0">
                <a:solidFill>
                  <a:schemeClr val="accent3"/>
                </a:solidFill>
                <a:latin typeface="Montserrat" panose="020B0604020202020204" charset="0"/>
              </a:rPr>
              <a:t>l’entretien préventif et </a:t>
            </a:r>
            <a:r>
              <a:rPr lang="fr-CA" sz="1400" b="1" dirty="0">
                <a:solidFill>
                  <a:schemeClr val="accent3"/>
                </a:solidFill>
                <a:latin typeface="Montserrat" panose="020B0604020202020204" charset="0"/>
              </a:rPr>
              <a:t>régulier </a:t>
            </a:r>
            <a:r>
              <a:rPr lang="fr-CA" sz="1400" dirty="0" smtClean="0">
                <a:latin typeface="Montserrat" panose="020B0604020202020204" charset="0"/>
              </a:rPr>
              <a:t/>
            </a:r>
            <a:br>
              <a:rPr lang="fr-CA" sz="1400" dirty="0" smtClean="0">
                <a:latin typeface="Montserrat" panose="020B0604020202020204" charset="0"/>
              </a:rPr>
            </a:br>
            <a:r>
              <a:rPr lang="fr-CA" sz="1400" dirty="0" smtClean="0">
                <a:latin typeface="Montserrat" panose="020B0604020202020204" charset="0"/>
              </a:rPr>
              <a:t>des </a:t>
            </a:r>
            <a:r>
              <a:rPr lang="fr-CA" sz="1400" dirty="0">
                <a:latin typeface="Montserrat" panose="020B0604020202020204" charset="0"/>
              </a:rPr>
              <a:t>équipements </a:t>
            </a:r>
          </a:p>
        </p:txBody>
      </p:sp>
      <p:grpSp>
        <p:nvGrpSpPr>
          <p:cNvPr id="14" name="Groupe 7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15" name="Rectangle 14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16" name="Image 9" descr="Gatineau_logo_Blanc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Espace réservé du numéro de diapositive 3"/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61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1" name="Connecteur droit 20"/>
          <p:cNvCxnSpPr/>
          <p:nvPr>
            <p:custDataLst>
              <p:tags r:id="rId11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902375" y="3233987"/>
            <a:ext cx="4238449" cy="987728"/>
          </a:xfrm>
          <a:prstGeom prst="rect">
            <a:avLst/>
          </a:prstGeom>
        </p:spPr>
      </p:pic>
      <p:sp>
        <p:nvSpPr>
          <p:cNvPr id="3" name="ZoneTexte 2"/>
          <p:cNvSpPr txBox="1"/>
          <p:nvPr>
            <p:custDataLst>
              <p:tags r:id="rId13"/>
            </p:custDataLst>
          </p:nvPr>
        </p:nvSpPr>
        <p:spPr>
          <a:xfrm>
            <a:off x="4972062" y="3466241"/>
            <a:ext cx="3829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chemeClr val="tx1"/>
                </a:solidFill>
                <a:latin typeface="Montserrat" panose="020B0604020202020204" charset="0"/>
              </a:rPr>
              <a:t>Favoriser </a:t>
            </a:r>
            <a:r>
              <a:rPr lang="fr-CA" dirty="0">
                <a:solidFill>
                  <a:schemeClr val="tx1"/>
                </a:solidFill>
                <a:latin typeface="Montserrat" panose="020B0604020202020204" charset="0"/>
              </a:rPr>
              <a:t>les équipements </a:t>
            </a:r>
            <a:br>
              <a:rPr lang="fr-CA" dirty="0">
                <a:solidFill>
                  <a:schemeClr val="tx1"/>
                </a:solidFill>
                <a:latin typeface="Montserrat" panose="020B0604020202020204" charset="0"/>
              </a:rPr>
            </a:br>
            <a:r>
              <a:rPr lang="fr-CA" dirty="0">
                <a:solidFill>
                  <a:schemeClr val="tx1"/>
                </a:solidFill>
                <a:latin typeface="Montserrat" panose="020B0604020202020204" charset="0"/>
              </a:rPr>
              <a:t>et programmations </a:t>
            </a:r>
            <a:r>
              <a:rPr lang="fr-CA" b="1" dirty="0" err="1" smtClean="0">
                <a:solidFill>
                  <a:schemeClr val="accent3"/>
                </a:solidFill>
                <a:latin typeface="Montserrat" panose="020B0604020202020204" charset="0"/>
              </a:rPr>
              <a:t>multisaisons</a:t>
            </a:r>
            <a:endParaRPr lang="fr-CA" b="1" dirty="0">
              <a:solidFill>
                <a:schemeClr val="accent3"/>
              </a:solidFill>
            </a:endParaRPr>
          </a:p>
        </p:txBody>
      </p:sp>
      <p:sp>
        <p:nvSpPr>
          <p:cNvPr id="18" name="Titre 1"/>
          <p:cNvSpPr txBox="1">
            <a:spLocks/>
          </p:cNvSpPr>
          <p:nvPr>
            <p:custDataLst>
              <p:tags r:id="rId14"/>
            </p:custDataLst>
          </p:nvPr>
        </p:nvSpPr>
        <p:spPr>
          <a:xfrm>
            <a:off x="700015" y="572710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4C8A7D"/>
                </a:solidFill>
              </a:rPr>
              <a:t>Interventions générales prioritaires</a:t>
            </a:r>
            <a:r>
              <a:rPr lang="fr-CA" sz="1800" dirty="0" smtClean="0">
                <a:solidFill>
                  <a:srgbClr val="4C8A7D"/>
                </a:solidFill>
              </a:rPr>
              <a:t/>
            </a:r>
            <a:br>
              <a:rPr lang="fr-CA" sz="1800" dirty="0" smtClean="0">
                <a:solidFill>
                  <a:srgbClr val="4C8A7D"/>
                </a:solidFill>
              </a:rPr>
            </a:br>
            <a:endParaRPr lang="fr-CA" sz="1800" b="0" dirty="0">
              <a:solidFill>
                <a:srgbClr val="4C8A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7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5083811" y="1572218"/>
            <a:ext cx="3945889" cy="3293209"/>
          </a:xfrm>
          <a:solidFill>
            <a:srgbClr val="0099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36000" tIns="0" rIns="36000" bIns="0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fr-CA" sz="1700" dirty="0" smtClean="0">
                <a:solidFill>
                  <a:srgbClr val="DDEBE4"/>
                </a:solidFill>
              </a:rPr>
              <a:t>Proposition d’interventions </a:t>
            </a:r>
            <a:br>
              <a:rPr lang="fr-CA" sz="1700" dirty="0" smtClean="0">
                <a:solidFill>
                  <a:srgbClr val="DDEBE4"/>
                </a:solidFill>
              </a:rPr>
            </a:br>
            <a:r>
              <a:rPr lang="fr-CA" sz="1700" dirty="0" smtClean="0">
                <a:solidFill>
                  <a:srgbClr val="DDEBE4"/>
                </a:solidFill>
              </a:rPr>
              <a:t>basées sur les consultations :</a:t>
            </a:r>
          </a:p>
          <a:p>
            <a:pPr marL="270000" indent="-270000">
              <a:spcAft>
                <a:spcPts val="1200"/>
              </a:spcAft>
              <a:buClr>
                <a:schemeClr val="accent3"/>
              </a:buClr>
            </a:pPr>
            <a:r>
              <a:rPr lang="fr-CA" sz="1300" dirty="0" smtClean="0">
                <a:solidFill>
                  <a:srgbClr val="DDEBE4"/>
                </a:solidFill>
              </a:rPr>
              <a:t>Intégration d’aires de rassemblement </a:t>
            </a:r>
            <a:br>
              <a:rPr lang="fr-CA" sz="1300" dirty="0" smtClean="0">
                <a:solidFill>
                  <a:srgbClr val="DDEBE4"/>
                </a:solidFill>
              </a:rPr>
            </a:br>
            <a:r>
              <a:rPr lang="fr-CA" sz="1300" dirty="0" smtClean="0">
                <a:solidFill>
                  <a:srgbClr val="DDEBE4"/>
                </a:solidFill>
              </a:rPr>
              <a:t>pour les adolescents</a:t>
            </a:r>
          </a:p>
          <a:p>
            <a:pPr marL="270000" indent="-270000">
              <a:spcAft>
                <a:spcPts val="1200"/>
              </a:spcAft>
              <a:buClr>
                <a:schemeClr val="accent3"/>
              </a:buClr>
            </a:pPr>
            <a:r>
              <a:rPr lang="fr-CA" sz="1300" dirty="0" smtClean="0">
                <a:solidFill>
                  <a:srgbClr val="DDEBE4"/>
                </a:solidFill>
              </a:rPr>
              <a:t>Interventions pour tous les groupes d’âge </a:t>
            </a:r>
            <a:r>
              <a:rPr lang="fr-CA" sz="1100" dirty="0" smtClean="0">
                <a:solidFill>
                  <a:srgbClr val="DDEBE4"/>
                </a:solidFill>
              </a:rPr>
              <a:t>(ajout de bancs, d’abris, d’aires de repos, etc.) </a:t>
            </a:r>
          </a:p>
          <a:p>
            <a:pPr marL="270000" indent="-270000">
              <a:buClr>
                <a:schemeClr val="accent3"/>
              </a:buClr>
            </a:pPr>
            <a:r>
              <a:rPr lang="fr-CA" sz="1300" dirty="0" smtClean="0">
                <a:solidFill>
                  <a:srgbClr val="DDEBE4"/>
                </a:solidFill>
              </a:rPr>
              <a:t>Ajout de jardins communautaires, </a:t>
            </a:r>
            <a:br>
              <a:rPr lang="fr-CA" sz="1300" dirty="0" smtClean="0">
                <a:solidFill>
                  <a:srgbClr val="DDEBE4"/>
                </a:solidFill>
              </a:rPr>
            </a:br>
            <a:r>
              <a:rPr lang="fr-CA" sz="1300" dirty="0" smtClean="0">
                <a:solidFill>
                  <a:srgbClr val="DDEBE4"/>
                </a:solidFill>
              </a:rPr>
              <a:t>de parcours d’entraînement extérieurs </a:t>
            </a:r>
            <a:br>
              <a:rPr lang="fr-CA" sz="1300" dirty="0" smtClean="0">
                <a:solidFill>
                  <a:srgbClr val="DDEBE4"/>
                </a:solidFill>
              </a:rPr>
            </a:br>
            <a:r>
              <a:rPr lang="fr-CA" sz="1300" dirty="0" smtClean="0">
                <a:solidFill>
                  <a:srgbClr val="DDEBE4"/>
                </a:solidFill>
              </a:rPr>
              <a:t>et mise en valeur de la biodiversité</a:t>
            </a:r>
          </a:p>
        </p:txBody>
      </p:sp>
      <p:sp>
        <p:nvSpPr>
          <p:cNvPr id="11" name="Rectangle 10"/>
          <p:cNvSpPr/>
          <p:nvPr>
            <p:custDataLst>
              <p:tags r:id="rId2"/>
            </p:custDataLst>
          </p:nvPr>
        </p:nvSpPr>
        <p:spPr>
          <a:xfrm>
            <a:off x="792480" y="1557634"/>
            <a:ext cx="4189095" cy="31239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fr-CA" sz="1300" dirty="0" smtClean="0">
                <a:latin typeface="Montserrat" panose="020B0604020202020204" charset="0"/>
              </a:rPr>
              <a:t>Développer et assurer la </a:t>
            </a:r>
            <a:r>
              <a:rPr lang="fr-CA" sz="1300" b="1" dirty="0" smtClean="0">
                <a:solidFill>
                  <a:schemeClr val="accent3"/>
                </a:solidFill>
                <a:latin typeface="Montserrat" panose="020B0604020202020204" charset="0"/>
              </a:rPr>
              <a:t>réfection de sentiers </a:t>
            </a:r>
          </a:p>
          <a:p>
            <a:pPr algn="just">
              <a:spcAft>
                <a:spcPts val="1800"/>
              </a:spcAft>
            </a:pPr>
            <a:r>
              <a:rPr lang="fr-CA" sz="1300" dirty="0" smtClean="0">
                <a:solidFill>
                  <a:schemeClr val="tx1"/>
                </a:solidFill>
                <a:latin typeface="Montserrat" panose="020B0604020202020204" charset="0"/>
              </a:rPr>
              <a:t>Augmenter la </a:t>
            </a:r>
            <a:r>
              <a:rPr lang="fr-CA" sz="1300" b="1" dirty="0" smtClean="0">
                <a:solidFill>
                  <a:schemeClr val="accent3"/>
                </a:solidFill>
                <a:latin typeface="Montserrat" panose="020B0604020202020204" charset="0"/>
              </a:rPr>
              <a:t>couverture végétale</a:t>
            </a:r>
          </a:p>
          <a:p>
            <a:pPr algn="just">
              <a:spcAft>
                <a:spcPts val="1800"/>
              </a:spcAft>
            </a:pPr>
            <a:r>
              <a:rPr lang="fr-CA" sz="1300" dirty="0" smtClean="0">
                <a:solidFill>
                  <a:schemeClr val="tx1"/>
                </a:solidFill>
                <a:latin typeface="Montserrat" panose="020B0604020202020204" charset="0"/>
              </a:rPr>
              <a:t>Ajouter des </a:t>
            </a:r>
            <a:r>
              <a:rPr lang="fr-CA" sz="1300" b="1" dirty="0" smtClean="0">
                <a:solidFill>
                  <a:schemeClr val="accent3"/>
                </a:solidFill>
                <a:latin typeface="Montserrat" panose="020B0604020202020204" charset="0"/>
              </a:rPr>
              <a:t>aires </a:t>
            </a:r>
            <a:r>
              <a:rPr lang="fr-CA" sz="1300" b="1" dirty="0">
                <a:solidFill>
                  <a:schemeClr val="accent3"/>
                </a:solidFill>
                <a:latin typeface="Montserrat" panose="020B0604020202020204" charset="0"/>
              </a:rPr>
              <a:t>de repos </a:t>
            </a:r>
            <a:r>
              <a:rPr lang="fr-CA" sz="1300" dirty="0">
                <a:latin typeface="Montserrat" panose="020B0604020202020204" charset="0"/>
              </a:rPr>
              <a:t>indépendantes </a:t>
            </a:r>
            <a:r>
              <a:rPr lang="fr-CA" sz="1300" dirty="0" smtClean="0">
                <a:latin typeface="Montserrat" panose="020B0604020202020204" charset="0"/>
              </a:rPr>
              <a:t/>
            </a:r>
            <a:br>
              <a:rPr lang="fr-CA" sz="1300" dirty="0" smtClean="0">
                <a:latin typeface="Montserrat" panose="020B0604020202020204" charset="0"/>
              </a:rPr>
            </a:br>
            <a:r>
              <a:rPr lang="fr-CA" sz="1300" dirty="0" smtClean="0">
                <a:latin typeface="Montserrat" panose="020B0604020202020204" charset="0"/>
              </a:rPr>
              <a:t>des </a:t>
            </a:r>
            <a:r>
              <a:rPr lang="fr-CA" sz="1300" dirty="0">
                <a:latin typeface="Montserrat" panose="020B0604020202020204" charset="0"/>
              </a:rPr>
              <a:t>structures de jeux pour répondre </a:t>
            </a:r>
            <a:r>
              <a:rPr lang="fr-CA" sz="1300" dirty="0" smtClean="0">
                <a:latin typeface="Montserrat" panose="020B0604020202020204" charset="0"/>
              </a:rPr>
              <a:t>à l’augmentation </a:t>
            </a:r>
            <a:r>
              <a:rPr lang="fr-CA" sz="1300" dirty="0">
                <a:latin typeface="Montserrat" panose="020B0604020202020204" charset="0"/>
              </a:rPr>
              <a:t>démographique des 65 ans et plus et aux tendances en activités </a:t>
            </a:r>
            <a:r>
              <a:rPr lang="fr-CA" sz="1300" dirty="0" smtClean="0">
                <a:latin typeface="Montserrat" panose="020B0604020202020204" charset="0"/>
              </a:rPr>
              <a:t>libres</a:t>
            </a:r>
            <a:endParaRPr lang="fr-CA" sz="1300" dirty="0">
              <a:latin typeface="Montserrat" panose="020B0604020202020204" charset="0"/>
            </a:endParaRPr>
          </a:p>
          <a:p>
            <a:pPr algn="just">
              <a:spcAft>
                <a:spcPts val="1800"/>
              </a:spcAft>
            </a:pPr>
            <a:r>
              <a:rPr lang="fr-CA" sz="1300" dirty="0" smtClean="0">
                <a:latin typeface="Montserrat" panose="020B0604020202020204" charset="0"/>
              </a:rPr>
              <a:t>Intégrer des </a:t>
            </a:r>
            <a:r>
              <a:rPr lang="fr-CA" sz="1300" b="1" dirty="0" smtClean="0">
                <a:solidFill>
                  <a:schemeClr val="accent3"/>
                </a:solidFill>
                <a:latin typeface="Montserrat" panose="020B0604020202020204" charset="0"/>
              </a:rPr>
              <a:t>aménagements renforçant l’accessibilité </a:t>
            </a:r>
            <a:r>
              <a:rPr lang="fr-CA" sz="1300" b="1" dirty="0">
                <a:solidFill>
                  <a:schemeClr val="accent3"/>
                </a:solidFill>
                <a:latin typeface="Montserrat" panose="020B0604020202020204" charset="0"/>
              </a:rPr>
              <a:t>visuelle des berges</a:t>
            </a:r>
            <a:r>
              <a:rPr lang="fr-CA" sz="1300" dirty="0">
                <a:latin typeface="Montserrat" panose="020B0604020202020204" charset="0"/>
              </a:rPr>
              <a:t> </a:t>
            </a:r>
            <a:r>
              <a:rPr lang="fr-CA" sz="1300" dirty="0" smtClean="0">
                <a:latin typeface="Montserrat" panose="020B0604020202020204" charset="0"/>
              </a:rPr>
              <a:t>en bonifiant </a:t>
            </a:r>
            <a:br>
              <a:rPr lang="fr-CA" sz="1300" dirty="0" smtClean="0">
                <a:latin typeface="Montserrat" panose="020B0604020202020204" charset="0"/>
              </a:rPr>
            </a:br>
            <a:r>
              <a:rPr lang="fr-CA" sz="1300" dirty="0" smtClean="0">
                <a:latin typeface="Montserrat" panose="020B0604020202020204" charset="0"/>
              </a:rPr>
              <a:t>la </a:t>
            </a:r>
            <a:r>
              <a:rPr lang="fr-CA" sz="1300" dirty="0">
                <a:latin typeface="Montserrat" panose="020B0604020202020204" charset="0"/>
              </a:rPr>
              <a:t>présence de ces </a:t>
            </a:r>
            <a:r>
              <a:rPr lang="fr-CA" sz="1300" dirty="0" smtClean="0">
                <a:latin typeface="Montserrat" panose="020B0604020202020204" charset="0"/>
              </a:rPr>
              <a:t>dernières</a:t>
            </a:r>
            <a:endParaRPr lang="fr-CA" sz="1300" dirty="0">
              <a:latin typeface="Montserrat" panose="020B0604020202020204" charset="0"/>
            </a:endParaRPr>
          </a:p>
          <a:p>
            <a:pPr algn="just"/>
            <a:r>
              <a:rPr lang="fr-CA" sz="1300" dirty="0" smtClean="0">
                <a:solidFill>
                  <a:schemeClr val="tx1"/>
                </a:solidFill>
                <a:latin typeface="Montserrat" panose="020B0604020202020204" charset="0"/>
              </a:rPr>
              <a:t>Assurer la </a:t>
            </a:r>
            <a:r>
              <a:rPr lang="fr-CA" sz="1300" b="1" dirty="0" smtClean="0">
                <a:solidFill>
                  <a:schemeClr val="accent3"/>
                </a:solidFill>
                <a:latin typeface="Montserrat" panose="020B0604020202020204" charset="0"/>
              </a:rPr>
              <a:t>mise à niveau </a:t>
            </a:r>
            <a:r>
              <a:rPr lang="fr-CA" sz="1300" dirty="0" smtClean="0">
                <a:solidFill>
                  <a:schemeClr val="tx1"/>
                </a:solidFill>
                <a:latin typeface="Montserrat" panose="020B0604020202020204" charset="0"/>
              </a:rPr>
              <a:t>des structures et installations récréatives</a:t>
            </a:r>
            <a:endParaRPr lang="fr-CA" sz="1300" dirty="0">
              <a:solidFill>
                <a:schemeClr val="tx1"/>
              </a:solidFill>
              <a:latin typeface="Montserrat" panose="020B0604020202020204" charset="0"/>
            </a:endParaRPr>
          </a:p>
        </p:txBody>
      </p:sp>
      <p:grpSp>
        <p:nvGrpSpPr>
          <p:cNvPr id="6" name="Groupe 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7" name="Rectangle 6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8" name="Image 9" descr="Gatineau_logo_Blanc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itr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720000" y="539999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VOLET 1 – Parcs et espaces publics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Interventions prioritaires</a:t>
            </a:r>
            <a:endParaRPr lang="fr-CA" sz="1800" b="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Espace réservé du numéro de diapositive 3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62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Connecteur droit 11"/>
          <p:cNvCxnSpPr/>
          <p:nvPr>
            <p:custDataLst>
              <p:tags r:id="rId6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8" y="657868"/>
            <a:ext cx="576802" cy="53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6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>
            <p:custDataLst>
              <p:tags r:id="rId1"/>
            </p:custDataLst>
          </p:nvPr>
        </p:nvSpPr>
        <p:spPr>
          <a:xfrm>
            <a:off x="3184071" y="1341662"/>
            <a:ext cx="5959929" cy="3801838"/>
          </a:xfrm>
          <a:prstGeom prst="rect">
            <a:avLst/>
          </a:prstGeom>
          <a:solidFill>
            <a:srgbClr val="B8E3D8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0" name="Imag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66750" y="3577107"/>
            <a:ext cx="8315325" cy="1379745"/>
          </a:xfrm>
          <a:prstGeom prst="rect">
            <a:avLst/>
          </a:prstGeom>
        </p:spPr>
      </p:pic>
      <p:sp>
        <p:nvSpPr>
          <p:cNvPr id="3" name="ZoneTexte 2"/>
          <p:cNvSpPr txBox="1"/>
          <p:nvPr>
            <p:custDataLst>
              <p:tags r:id="rId3"/>
            </p:custDataLst>
          </p:nvPr>
        </p:nvSpPr>
        <p:spPr>
          <a:xfrm>
            <a:off x="719998" y="3903787"/>
            <a:ext cx="8262077" cy="723275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marL="180000" indent="-180000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CA" dirty="0" smtClean="0">
                <a:latin typeface="Montserrat" panose="020B0604020202020204" charset="0"/>
              </a:rPr>
              <a:t>Assurer le </a:t>
            </a:r>
            <a:r>
              <a:rPr lang="fr-CA" b="1" dirty="0" smtClean="0">
                <a:solidFill>
                  <a:schemeClr val="accent3"/>
                </a:solidFill>
                <a:latin typeface="Montserrat" panose="020B0604020202020204" charset="0"/>
              </a:rPr>
              <a:t>rattrapage/mise à niveau </a:t>
            </a:r>
            <a:r>
              <a:rPr lang="fr-CA" dirty="0" smtClean="0">
                <a:latin typeface="Montserrat" panose="020B0604020202020204" charset="0"/>
              </a:rPr>
              <a:t>des installations communautaires actuelles, comme démontré dans l’audit technique</a:t>
            </a:r>
          </a:p>
          <a:p>
            <a:pPr marL="180000" indent="-1800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CA" dirty="0" smtClean="0">
                <a:latin typeface="Montserrat" panose="020B0604020202020204" charset="0"/>
              </a:rPr>
              <a:t>Mettre en place un </a:t>
            </a:r>
            <a:r>
              <a:rPr lang="fr-CA" b="1" dirty="0" smtClean="0">
                <a:solidFill>
                  <a:schemeClr val="accent3"/>
                </a:solidFill>
                <a:latin typeface="Montserrat" panose="020B0604020202020204" charset="0"/>
              </a:rPr>
              <a:t>processus centralisé de planification et de priorisation </a:t>
            </a:r>
            <a:r>
              <a:rPr lang="fr-CA" dirty="0" smtClean="0">
                <a:latin typeface="Montserrat" panose="020B0604020202020204" charset="0"/>
              </a:rPr>
              <a:t>des projets</a:t>
            </a:r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-51621" y="1328305"/>
            <a:ext cx="7119169" cy="1393103"/>
          </a:xfrm>
          <a:prstGeom prst="rect">
            <a:avLst/>
          </a:prstGeom>
        </p:spPr>
      </p:pic>
      <p:sp>
        <p:nvSpPr>
          <p:cNvPr id="6" name="Rectangle 5"/>
          <p:cNvSpPr/>
          <p:nvPr>
            <p:custDataLst>
              <p:tags r:id="rId5"/>
            </p:custDataLst>
          </p:nvPr>
        </p:nvSpPr>
        <p:spPr>
          <a:xfrm>
            <a:off x="174170" y="1569598"/>
            <a:ext cx="6893379" cy="9079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1200"/>
              </a:spcAft>
            </a:pPr>
            <a:r>
              <a:rPr lang="fr-CA" sz="1600" dirty="0">
                <a:latin typeface="Montserrat" panose="020B0604020202020204" charset="0"/>
              </a:rPr>
              <a:t>Que tous les citoyens aient accès minimalement à :</a:t>
            </a:r>
          </a:p>
          <a:p>
            <a:pPr marL="180000" lvl="1" indent="-180000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CA" dirty="0">
                <a:latin typeface="Montserrat" panose="020B0604020202020204" charset="0"/>
              </a:rPr>
              <a:t>Une </a:t>
            </a:r>
            <a:r>
              <a:rPr lang="fr-CA" b="1" dirty="0">
                <a:solidFill>
                  <a:schemeClr val="accent3"/>
                </a:solidFill>
                <a:latin typeface="Montserrat" panose="020B0604020202020204" charset="0"/>
              </a:rPr>
              <a:t>infrastructure de </a:t>
            </a:r>
            <a:r>
              <a:rPr lang="fr-CA" b="1" dirty="0" smtClean="0">
                <a:solidFill>
                  <a:schemeClr val="accent3"/>
                </a:solidFill>
                <a:latin typeface="Montserrat" panose="020B0604020202020204" charset="0"/>
              </a:rPr>
              <a:t>niveau </a:t>
            </a:r>
            <a:r>
              <a:rPr lang="fr-CA" b="1" dirty="0">
                <a:solidFill>
                  <a:schemeClr val="accent3"/>
                </a:solidFill>
                <a:latin typeface="Montserrat" panose="020B0604020202020204" charset="0"/>
              </a:rPr>
              <a:t>3</a:t>
            </a:r>
            <a:r>
              <a:rPr lang="fr-CA" sz="1300" dirty="0">
                <a:latin typeface="Montserrat" panose="020B0604020202020204" charset="0"/>
              </a:rPr>
              <a:t> </a:t>
            </a:r>
            <a:r>
              <a:rPr lang="fr-CA" sz="1100" dirty="0">
                <a:latin typeface="Montserrat" panose="020B0604020202020204" charset="0"/>
              </a:rPr>
              <a:t>(centre communautaire spécialisé</a:t>
            </a:r>
            <a:r>
              <a:rPr lang="fr-CA" sz="1100" dirty="0" smtClean="0">
                <a:latin typeface="Montserrat" panose="020B0604020202020204" charset="0"/>
              </a:rPr>
              <a:t>)</a:t>
            </a:r>
            <a:r>
              <a:rPr lang="fr-CA" sz="1300" dirty="0" smtClean="0">
                <a:latin typeface="Montserrat" panose="020B0604020202020204" charset="0"/>
              </a:rPr>
              <a:t> et</a:t>
            </a:r>
            <a:endParaRPr lang="fr-CA" sz="1300" dirty="0">
              <a:latin typeface="Montserrat" panose="020B0604020202020204" charset="0"/>
            </a:endParaRPr>
          </a:p>
          <a:p>
            <a:pPr marL="180000" lvl="1" indent="-1800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CA" dirty="0" smtClean="0">
                <a:latin typeface="Montserrat" panose="020B0604020202020204" charset="0"/>
              </a:rPr>
              <a:t>Une </a:t>
            </a:r>
            <a:r>
              <a:rPr lang="fr-CA" b="1" dirty="0">
                <a:solidFill>
                  <a:schemeClr val="accent3"/>
                </a:solidFill>
                <a:latin typeface="Montserrat" panose="020B0604020202020204" charset="0"/>
              </a:rPr>
              <a:t>infrastructure de proximité </a:t>
            </a:r>
            <a:r>
              <a:rPr lang="fr-CA" sz="1100" dirty="0">
                <a:latin typeface="Montserrat" panose="020B0604020202020204" charset="0"/>
              </a:rPr>
              <a:t>(un des deux premiers n</a:t>
            </a:r>
            <a:r>
              <a:rPr lang="fr-CA" sz="1100" dirty="0" smtClean="0">
                <a:latin typeface="Montserrat" panose="020B0604020202020204" charset="0"/>
              </a:rPr>
              <a:t>iveaux </a:t>
            </a:r>
            <a:r>
              <a:rPr lang="fr-CA" sz="1100" dirty="0">
                <a:latin typeface="Montserrat" panose="020B0604020202020204" charset="0"/>
              </a:rPr>
              <a:t>de services – 1 ou 2)</a:t>
            </a:r>
          </a:p>
        </p:txBody>
      </p:sp>
      <p:pic>
        <p:nvPicPr>
          <p:cNvPr id="8" name="Image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847851" y="2458419"/>
            <a:ext cx="7347770" cy="1379745"/>
          </a:xfrm>
          <a:prstGeom prst="rect">
            <a:avLst/>
          </a:prstGeom>
        </p:spPr>
      </p:pic>
      <p:sp>
        <p:nvSpPr>
          <p:cNvPr id="9" name="Rectangle 8"/>
          <p:cNvSpPr/>
          <p:nvPr>
            <p:custDataLst>
              <p:tags r:id="rId7"/>
            </p:custDataLst>
          </p:nvPr>
        </p:nvSpPr>
        <p:spPr>
          <a:xfrm>
            <a:off x="1847850" y="2788209"/>
            <a:ext cx="7306864" cy="723275"/>
          </a:xfrm>
          <a:prstGeom prst="rect">
            <a:avLst/>
          </a:prstGeom>
        </p:spPr>
        <p:txBody>
          <a:bodyPr wrap="square" lIns="180000" tIns="0" rIns="0" bIns="0">
            <a:spAutoFit/>
          </a:bodyPr>
          <a:lstStyle/>
          <a:p>
            <a:pPr marL="180000" indent="-180000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CA" dirty="0" smtClean="0">
                <a:latin typeface="Montserrat" panose="020B0604020202020204" charset="0"/>
              </a:rPr>
              <a:t>Ajouter </a:t>
            </a:r>
            <a:r>
              <a:rPr lang="fr-CA" b="1" dirty="0" smtClean="0">
                <a:solidFill>
                  <a:schemeClr val="accent3"/>
                </a:solidFill>
                <a:latin typeface="Montserrat" panose="020B0604020202020204" charset="0"/>
              </a:rPr>
              <a:t>3 centres communautaires dans l’ouest et 4 dans l’est</a:t>
            </a:r>
          </a:p>
          <a:p>
            <a:pPr marL="180000" indent="-180000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CA" dirty="0" smtClean="0">
                <a:latin typeface="Montserrat" panose="020B0604020202020204" charset="0"/>
              </a:rPr>
              <a:t>Poursuivre </a:t>
            </a:r>
            <a:r>
              <a:rPr lang="fr-CA" dirty="0">
                <a:latin typeface="Montserrat" panose="020B0604020202020204" charset="0"/>
              </a:rPr>
              <a:t>la </a:t>
            </a:r>
            <a:r>
              <a:rPr lang="fr-CA" dirty="0" smtClean="0">
                <a:latin typeface="Montserrat" panose="020B0604020202020204" charset="0"/>
              </a:rPr>
              <a:t>réflexion, </a:t>
            </a:r>
            <a:r>
              <a:rPr lang="fr-CA" dirty="0">
                <a:latin typeface="Montserrat" panose="020B0604020202020204" charset="0"/>
              </a:rPr>
              <a:t>quant à l’ajout d’un </a:t>
            </a:r>
            <a:r>
              <a:rPr lang="fr-CA" b="1" dirty="0">
                <a:solidFill>
                  <a:schemeClr val="accent3"/>
                </a:solidFill>
                <a:latin typeface="Montserrat" panose="020B0604020202020204" charset="0"/>
              </a:rPr>
              <a:t>centre de loisirs </a:t>
            </a:r>
            <a:r>
              <a:rPr lang="fr-CA" b="1" dirty="0" smtClean="0">
                <a:solidFill>
                  <a:schemeClr val="accent3"/>
                </a:solidFill>
                <a:latin typeface="Montserrat" panose="020B0604020202020204" charset="0"/>
              </a:rPr>
              <a:t>multifonction </a:t>
            </a:r>
            <a:br>
              <a:rPr lang="fr-CA" b="1" dirty="0" smtClean="0">
                <a:solidFill>
                  <a:schemeClr val="accent3"/>
                </a:solidFill>
                <a:latin typeface="Montserrat" panose="020B0604020202020204" charset="0"/>
              </a:rPr>
            </a:br>
            <a:r>
              <a:rPr lang="fr-CA" b="1" dirty="0" smtClean="0">
                <a:solidFill>
                  <a:schemeClr val="accent3"/>
                </a:solidFill>
                <a:latin typeface="Montserrat" panose="020B0604020202020204" charset="0"/>
              </a:rPr>
              <a:t>de </a:t>
            </a:r>
            <a:r>
              <a:rPr lang="fr-CA" b="1" dirty="0">
                <a:solidFill>
                  <a:schemeClr val="accent3"/>
                </a:solidFill>
                <a:latin typeface="Montserrat" panose="020B0604020202020204" charset="0"/>
              </a:rPr>
              <a:t>n</a:t>
            </a:r>
            <a:r>
              <a:rPr lang="fr-CA" b="1" dirty="0" smtClean="0">
                <a:solidFill>
                  <a:schemeClr val="accent3"/>
                </a:solidFill>
                <a:latin typeface="Montserrat" panose="020B0604020202020204" charset="0"/>
              </a:rPr>
              <a:t>iveau 4</a:t>
            </a:r>
            <a:endParaRPr lang="fr-CA" b="1" dirty="0">
              <a:solidFill>
                <a:schemeClr val="accent3"/>
              </a:solidFill>
              <a:latin typeface="Montserrat" panose="020B0604020202020204" charset="0"/>
            </a:endParaRPr>
          </a:p>
        </p:txBody>
      </p:sp>
      <p:grpSp>
        <p:nvGrpSpPr>
          <p:cNvPr id="12" name="Groupe 7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13" name="Rectangle 12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14" name="Image 9" descr="Gatineau_logo_Blanc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itre 1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720000" y="539999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VOLET 2 – Centres communautaires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Interventions prioritaires</a:t>
            </a:r>
            <a:endParaRPr lang="fr-CA" sz="1800" b="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Espace réservé du numéro de diapositive 3"/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63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7" name="Connecteur droit 16"/>
          <p:cNvCxnSpPr/>
          <p:nvPr>
            <p:custDataLst>
              <p:tags r:id="rId11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8" y="662930"/>
            <a:ext cx="579172" cy="52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9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>
            <p:custDataLst>
              <p:tags r:id="rId1"/>
            </p:custDataLst>
          </p:nvPr>
        </p:nvSpPr>
        <p:spPr>
          <a:xfrm>
            <a:off x="3863064" y="2318067"/>
            <a:ext cx="5280936" cy="1823009"/>
          </a:xfrm>
          <a:prstGeom prst="rect">
            <a:avLst/>
          </a:prstGeom>
          <a:solidFill>
            <a:srgbClr val="CFECE5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2" name="Image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85300" y="3626177"/>
            <a:ext cx="6847056" cy="1393103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-51620" y="1328305"/>
            <a:ext cx="5852345" cy="1393103"/>
          </a:xfrm>
          <a:prstGeom prst="rect">
            <a:avLst/>
          </a:prstGeom>
        </p:spPr>
      </p:pic>
      <p:sp>
        <p:nvSpPr>
          <p:cNvPr id="8" name="Rectangle 7"/>
          <p:cNvSpPr/>
          <p:nvPr>
            <p:custDataLst>
              <p:tags r:id="rId4"/>
            </p:custDataLst>
          </p:nvPr>
        </p:nvSpPr>
        <p:spPr>
          <a:xfrm>
            <a:off x="240846" y="1712791"/>
            <a:ext cx="54741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600" b="1" dirty="0">
                <a:solidFill>
                  <a:schemeClr val="accent3"/>
                </a:solidFill>
                <a:latin typeface="Montserrat" panose="020B0604020202020204" charset="0"/>
              </a:rPr>
              <a:t>Relocaliser</a:t>
            </a:r>
            <a:r>
              <a:rPr lang="fr-CA" sz="1600" dirty="0">
                <a:latin typeface="Montserrat" panose="020B0604020202020204" charset="0"/>
              </a:rPr>
              <a:t> </a:t>
            </a:r>
            <a:r>
              <a:rPr lang="fr-CA" sz="1600" dirty="0" smtClean="0">
                <a:latin typeface="Montserrat" panose="020B0604020202020204" charset="0"/>
              </a:rPr>
              <a:t>le </a:t>
            </a:r>
            <a:r>
              <a:rPr lang="fr-CA" sz="1600" dirty="0">
                <a:latin typeface="Montserrat" panose="020B0604020202020204" charset="0"/>
              </a:rPr>
              <a:t>site </a:t>
            </a:r>
            <a:r>
              <a:rPr lang="fr-CA" sz="1600" dirty="0" smtClean="0">
                <a:latin typeface="Montserrat" panose="020B0604020202020204" charset="0"/>
              </a:rPr>
              <a:t>d’excellence pour </a:t>
            </a:r>
            <a:r>
              <a:rPr lang="fr-CA" sz="1600" dirty="0">
                <a:latin typeface="Montserrat" panose="020B0604020202020204" charset="0"/>
              </a:rPr>
              <a:t>sports de balle du parc Sanscartier</a:t>
            </a:r>
          </a:p>
        </p:txBody>
      </p:sp>
      <p:sp>
        <p:nvSpPr>
          <p:cNvPr id="9" name="Rectangle 8"/>
          <p:cNvSpPr/>
          <p:nvPr>
            <p:custDataLst>
              <p:tags r:id="rId5"/>
            </p:custDataLst>
          </p:nvPr>
        </p:nvSpPr>
        <p:spPr>
          <a:xfrm>
            <a:off x="4476571" y="2909947"/>
            <a:ext cx="42897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600" dirty="0">
                <a:latin typeface="Montserrat" panose="020B0604020202020204" charset="0"/>
              </a:rPr>
              <a:t>Viser la création et la consolidation de </a:t>
            </a:r>
            <a:r>
              <a:rPr lang="fr-CA" sz="1600" b="1" dirty="0">
                <a:solidFill>
                  <a:schemeClr val="accent3"/>
                </a:solidFill>
                <a:latin typeface="Montserrat" panose="020B0604020202020204" charset="0"/>
              </a:rPr>
              <a:t>pôles sportifs </a:t>
            </a:r>
            <a:r>
              <a:rPr lang="fr-CA" sz="1600" b="1" dirty="0" smtClean="0">
                <a:solidFill>
                  <a:schemeClr val="accent3"/>
                </a:solidFill>
                <a:latin typeface="Montserrat" panose="020B0604020202020204" charset="0"/>
              </a:rPr>
              <a:t>extérieurs</a:t>
            </a:r>
            <a:endParaRPr lang="fr-CA" sz="1600" b="1" dirty="0">
              <a:solidFill>
                <a:schemeClr val="accent3"/>
              </a:solidFill>
              <a:latin typeface="Montserrat" panose="020B0604020202020204" charset="0"/>
            </a:endParaRPr>
          </a:p>
        </p:txBody>
      </p:sp>
      <p:sp>
        <p:nvSpPr>
          <p:cNvPr id="10" name="Rectangle 9"/>
          <p:cNvSpPr/>
          <p:nvPr>
            <p:custDataLst>
              <p:tags r:id="rId6"/>
            </p:custDataLst>
          </p:nvPr>
        </p:nvSpPr>
        <p:spPr>
          <a:xfrm>
            <a:off x="1260905" y="4030340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CA" sz="1600" dirty="0">
                <a:latin typeface="Montserrat" panose="020B0604020202020204" charset="0"/>
              </a:rPr>
              <a:t>Bonifier l’offre en </a:t>
            </a:r>
            <a:r>
              <a:rPr lang="fr-CA" sz="1600" b="1" dirty="0">
                <a:solidFill>
                  <a:schemeClr val="accent3"/>
                </a:solidFill>
                <a:latin typeface="Montserrat" panose="020B0604020202020204" charset="0"/>
              </a:rPr>
              <a:t>terrains de tennis et de </a:t>
            </a:r>
            <a:r>
              <a:rPr lang="fr-CA" sz="1600" b="1" dirty="0" err="1">
                <a:solidFill>
                  <a:schemeClr val="accent3"/>
                </a:solidFill>
                <a:latin typeface="Montserrat" panose="020B0604020202020204" charset="0"/>
              </a:rPr>
              <a:t>pickleball</a:t>
            </a:r>
            <a:r>
              <a:rPr lang="fr-CA" sz="1600" b="1" dirty="0">
                <a:solidFill>
                  <a:schemeClr val="accent3"/>
                </a:solidFill>
                <a:latin typeface="Montserrat" panose="020B0604020202020204" charset="0"/>
              </a:rPr>
              <a:t> </a:t>
            </a:r>
            <a:r>
              <a:rPr lang="fr-CA" sz="1600" b="1" dirty="0" smtClean="0">
                <a:solidFill>
                  <a:schemeClr val="accent3"/>
                </a:solidFill>
                <a:latin typeface="Montserrat" panose="020B0604020202020204" charset="0"/>
              </a:rPr>
              <a:t/>
            </a:r>
            <a:br>
              <a:rPr lang="fr-CA" sz="1600" b="1" dirty="0" smtClean="0">
                <a:solidFill>
                  <a:schemeClr val="accent3"/>
                </a:solidFill>
                <a:latin typeface="Montserrat" panose="020B0604020202020204" charset="0"/>
              </a:rPr>
            </a:br>
            <a:r>
              <a:rPr lang="fr-CA" sz="1600" dirty="0" smtClean="0">
                <a:latin typeface="Montserrat" panose="020B0604020202020204" charset="0"/>
              </a:rPr>
              <a:t>dans </a:t>
            </a:r>
            <a:r>
              <a:rPr lang="fr-CA" sz="1600" dirty="0">
                <a:latin typeface="Montserrat" panose="020B0604020202020204" charset="0"/>
              </a:rPr>
              <a:t>le secteur Aylmer</a:t>
            </a:r>
          </a:p>
        </p:txBody>
      </p:sp>
      <p:grpSp>
        <p:nvGrpSpPr>
          <p:cNvPr id="11" name="Groupe 7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12" name="Rectangle 11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13" name="Image 9" descr="Gatineau_logo_Blanc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itre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720000" y="539999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VOLET 3 – Terrains sportifs extérieurs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Interventions prioritaires</a:t>
            </a:r>
            <a:endParaRPr lang="fr-CA" sz="1200" b="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Espace réservé du numéro de diapositive 3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64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7" name="Connecteur droit 16"/>
          <p:cNvCxnSpPr/>
          <p:nvPr>
            <p:custDataLst>
              <p:tags r:id="rId10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6"/>
          <a:stretch/>
        </p:blipFill>
        <p:spPr>
          <a:xfrm rot="5400000">
            <a:off x="100558" y="641519"/>
            <a:ext cx="544105" cy="57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5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>
            <p:custDataLst>
              <p:tags r:id="rId1"/>
            </p:custDataLst>
          </p:nvPr>
        </p:nvSpPr>
        <p:spPr>
          <a:xfrm>
            <a:off x="2002971" y="1844706"/>
            <a:ext cx="6388859" cy="2296886"/>
          </a:xfrm>
          <a:prstGeom prst="rect">
            <a:avLst/>
          </a:prstGeom>
          <a:solidFill>
            <a:srgbClr val="CCE4DC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4" name="Imag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76300" y="3293741"/>
            <a:ext cx="8267700" cy="1393103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-69828" y="1439862"/>
            <a:ext cx="7481120" cy="1393103"/>
          </a:xfrm>
          <a:prstGeom prst="rect">
            <a:avLst/>
          </a:prstGeom>
        </p:spPr>
      </p:pic>
      <p:sp>
        <p:nvSpPr>
          <p:cNvPr id="10" name="Rectangle 9"/>
          <p:cNvSpPr/>
          <p:nvPr>
            <p:custDataLst>
              <p:tags r:id="rId4"/>
            </p:custDataLst>
          </p:nvPr>
        </p:nvSpPr>
        <p:spPr>
          <a:xfrm>
            <a:off x="310739" y="1702526"/>
            <a:ext cx="621388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CA" sz="1600" dirty="0" smtClean="0">
                <a:solidFill>
                  <a:schemeClr val="tx1"/>
                </a:solidFill>
                <a:latin typeface="Montserrat" panose="020B0604020202020204" charset="0"/>
              </a:rPr>
              <a:t>Ajouter un </a:t>
            </a:r>
            <a:r>
              <a:rPr lang="fr-CA" sz="1600" b="1" dirty="0">
                <a:solidFill>
                  <a:schemeClr val="accent3"/>
                </a:solidFill>
                <a:latin typeface="Montserrat" panose="020B0604020202020204" charset="0"/>
              </a:rPr>
              <a:t>centre aquatique intérieur de n</a:t>
            </a:r>
            <a:r>
              <a:rPr lang="fr-CA" sz="1600" b="1" dirty="0" smtClean="0">
                <a:solidFill>
                  <a:schemeClr val="accent3"/>
                </a:solidFill>
                <a:latin typeface="Montserrat" panose="020B0604020202020204" charset="0"/>
              </a:rPr>
              <a:t>iveau </a:t>
            </a:r>
            <a:r>
              <a:rPr lang="fr-CA" sz="1600" b="1" dirty="0">
                <a:solidFill>
                  <a:schemeClr val="accent3"/>
                </a:solidFill>
                <a:latin typeface="Montserrat" panose="020B0604020202020204" charset="0"/>
              </a:rPr>
              <a:t>3</a:t>
            </a:r>
            <a:r>
              <a:rPr lang="fr-CA" sz="1600" b="1" dirty="0">
                <a:solidFill>
                  <a:schemeClr val="tx1"/>
                </a:solidFill>
                <a:latin typeface="Montserrat" panose="020B0604020202020204" charset="0"/>
              </a:rPr>
              <a:t> </a:t>
            </a:r>
            <a:r>
              <a:rPr lang="fr-CA" sz="1600" b="1" dirty="0" smtClean="0">
                <a:solidFill>
                  <a:schemeClr val="tx1"/>
                </a:solidFill>
                <a:latin typeface="Montserrat" panose="020B0604020202020204" charset="0"/>
              </a:rPr>
              <a:t/>
            </a:r>
            <a:br>
              <a:rPr lang="fr-CA" sz="1600" b="1" dirty="0" smtClean="0">
                <a:solidFill>
                  <a:schemeClr val="tx1"/>
                </a:solidFill>
                <a:latin typeface="Montserrat" panose="020B0604020202020204" charset="0"/>
              </a:rPr>
            </a:br>
            <a:r>
              <a:rPr lang="fr-CA" sz="1600" dirty="0" smtClean="0">
                <a:latin typeface="Montserrat" panose="020B0604020202020204" charset="0"/>
              </a:rPr>
              <a:t>permettant </a:t>
            </a:r>
            <a:r>
              <a:rPr lang="fr-CA" sz="1600" dirty="0">
                <a:latin typeface="Montserrat" panose="020B0604020202020204" charset="0"/>
              </a:rPr>
              <a:t>d’améliorer le ratio d’entrée-baignade à </a:t>
            </a:r>
            <a:r>
              <a:rPr lang="fr-CA" sz="1600" dirty="0" smtClean="0">
                <a:latin typeface="Montserrat" panose="020B0604020202020204" charset="0"/>
              </a:rPr>
              <a:t>2</a:t>
            </a:r>
          </a:p>
          <a:p>
            <a:pPr algn="just"/>
            <a:r>
              <a:rPr lang="fr-CA" sz="1300" dirty="0" smtClean="0">
                <a:latin typeface="Montserrat" panose="020B0604020202020204" charset="0"/>
              </a:rPr>
              <a:t>(comparable </a:t>
            </a:r>
            <a:r>
              <a:rPr lang="fr-CA" sz="1300" dirty="0">
                <a:latin typeface="Montserrat" panose="020B0604020202020204" charset="0"/>
              </a:rPr>
              <a:t>provincial souhaitable)</a:t>
            </a:r>
          </a:p>
        </p:txBody>
      </p:sp>
      <p:sp>
        <p:nvSpPr>
          <p:cNvPr id="16" name="Rectangle 15"/>
          <p:cNvSpPr/>
          <p:nvPr>
            <p:custDataLst>
              <p:tags r:id="rId5"/>
            </p:custDataLst>
          </p:nvPr>
        </p:nvSpPr>
        <p:spPr>
          <a:xfrm>
            <a:off x="1028700" y="3448816"/>
            <a:ext cx="78583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CA" sz="1600" dirty="0">
                <a:latin typeface="Montserrat" panose="020B0604020202020204" charset="0"/>
              </a:rPr>
              <a:t>Considérant les changements climatiques et la desserte actuelle </a:t>
            </a:r>
            <a:r>
              <a:rPr lang="fr-CA" sz="1600" dirty="0" smtClean="0">
                <a:latin typeface="Montserrat" panose="020B0604020202020204" charset="0"/>
              </a:rPr>
              <a:t/>
            </a:r>
            <a:br>
              <a:rPr lang="fr-CA" sz="1600" dirty="0" smtClean="0">
                <a:latin typeface="Montserrat" panose="020B0604020202020204" charset="0"/>
              </a:rPr>
            </a:br>
            <a:r>
              <a:rPr lang="fr-CA" sz="1600" dirty="0" smtClean="0">
                <a:latin typeface="Montserrat" panose="020B0604020202020204" charset="0"/>
              </a:rPr>
              <a:t>en </a:t>
            </a:r>
            <a:r>
              <a:rPr lang="fr-CA" sz="1600" dirty="0">
                <a:latin typeface="Montserrat" panose="020B0604020202020204" charset="0"/>
              </a:rPr>
              <a:t>piscines extérieures, </a:t>
            </a:r>
            <a:r>
              <a:rPr lang="fr-CA" sz="1600" dirty="0" smtClean="0">
                <a:latin typeface="Montserrat" panose="020B0604020202020204" charset="0"/>
              </a:rPr>
              <a:t>ajouter </a:t>
            </a:r>
            <a:r>
              <a:rPr lang="fr-CA" sz="1600" dirty="0">
                <a:latin typeface="Montserrat" panose="020B0604020202020204" charset="0"/>
              </a:rPr>
              <a:t>des </a:t>
            </a:r>
            <a:r>
              <a:rPr lang="fr-CA" sz="1600" b="1" dirty="0">
                <a:solidFill>
                  <a:schemeClr val="accent3"/>
                </a:solidFill>
                <a:latin typeface="Montserrat" panose="020B0604020202020204" charset="0"/>
              </a:rPr>
              <a:t>bassins multifonctionnels de n</a:t>
            </a:r>
            <a:r>
              <a:rPr lang="fr-CA" sz="1600" b="1" dirty="0" smtClean="0">
                <a:solidFill>
                  <a:schemeClr val="accent3"/>
                </a:solidFill>
                <a:latin typeface="Montserrat" panose="020B0604020202020204" charset="0"/>
              </a:rPr>
              <a:t>iveau </a:t>
            </a:r>
            <a:r>
              <a:rPr lang="fr-CA" sz="1600" b="1" dirty="0">
                <a:solidFill>
                  <a:schemeClr val="accent3"/>
                </a:solidFill>
                <a:latin typeface="Montserrat" panose="020B0604020202020204" charset="0"/>
              </a:rPr>
              <a:t>3</a:t>
            </a:r>
            <a:r>
              <a:rPr lang="fr-CA" sz="1600" b="1" dirty="0">
                <a:solidFill>
                  <a:schemeClr val="accent4"/>
                </a:solidFill>
                <a:latin typeface="Montserrat" panose="020B0604020202020204" charset="0"/>
              </a:rPr>
              <a:t> </a:t>
            </a:r>
            <a:r>
              <a:rPr lang="fr-CA" sz="1600" dirty="0">
                <a:latin typeface="Montserrat" panose="020B0604020202020204" charset="0"/>
              </a:rPr>
              <a:t>avec leurs </a:t>
            </a:r>
            <a:r>
              <a:rPr lang="fr-CA" sz="1600" b="1" dirty="0">
                <a:solidFill>
                  <a:schemeClr val="accent3"/>
                </a:solidFill>
                <a:latin typeface="Montserrat" panose="020B0604020202020204" charset="0"/>
              </a:rPr>
              <a:t>chalets de service</a:t>
            </a:r>
            <a:r>
              <a:rPr lang="fr-CA" sz="1600" b="1" dirty="0">
                <a:solidFill>
                  <a:schemeClr val="accent4"/>
                </a:solidFill>
                <a:latin typeface="Montserrat" panose="020B0604020202020204" charset="0"/>
              </a:rPr>
              <a:t> </a:t>
            </a:r>
            <a:r>
              <a:rPr lang="fr-CA" sz="1600" dirty="0">
                <a:latin typeface="Montserrat" panose="020B0604020202020204" charset="0"/>
              </a:rPr>
              <a:t>à différents endroits stratégiques </a:t>
            </a:r>
            <a:r>
              <a:rPr lang="fr-CA" sz="1600" dirty="0" smtClean="0">
                <a:latin typeface="Montserrat" panose="020B0604020202020204" charset="0"/>
              </a:rPr>
              <a:t/>
            </a:r>
            <a:br>
              <a:rPr lang="fr-CA" sz="1600" dirty="0" smtClean="0">
                <a:latin typeface="Montserrat" panose="020B0604020202020204" charset="0"/>
              </a:rPr>
            </a:br>
            <a:r>
              <a:rPr lang="fr-CA" sz="1600" dirty="0" smtClean="0">
                <a:latin typeface="Montserrat" panose="020B0604020202020204" charset="0"/>
              </a:rPr>
              <a:t>sur </a:t>
            </a:r>
            <a:r>
              <a:rPr lang="fr-CA" sz="1600" dirty="0">
                <a:latin typeface="Montserrat" panose="020B0604020202020204" charset="0"/>
              </a:rPr>
              <a:t>le territoire</a:t>
            </a:r>
          </a:p>
        </p:txBody>
      </p:sp>
      <p:grpSp>
        <p:nvGrpSpPr>
          <p:cNvPr id="9" name="Groupe 7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11" name="Rectangle 10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12" name="Image 9" descr="Gatineau_logo_Blanc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itre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720000" y="539999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VOLET 4 – Infrastructures aquatiques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Interventions prioritaires</a:t>
            </a:r>
            <a:endParaRPr lang="fr-CA" sz="1200" b="0" dirty="0">
              <a:solidFill>
                <a:srgbClr val="74B6A7"/>
              </a:solidFill>
            </a:endParaRPr>
          </a:p>
        </p:txBody>
      </p:sp>
      <p:sp>
        <p:nvSpPr>
          <p:cNvPr id="14" name="Espace réservé du numéro de diapositive 3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65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5" name="Connecteur droit 14"/>
          <p:cNvCxnSpPr/>
          <p:nvPr>
            <p:custDataLst>
              <p:tags r:id="rId9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90"/>
          <a:stretch/>
        </p:blipFill>
        <p:spPr>
          <a:xfrm>
            <a:off x="89947" y="654931"/>
            <a:ext cx="576803" cy="53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-3" y="3268864"/>
            <a:ext cx="6867527" cy="109134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-1" y="1435382"/>
            <a:ext cx="8048626" cy="1207989"/>
          </a:xfrm>
          <a:prstGeom prst="rect">
            <a:avLst/>
          </a:prstGeom>
        </p:spPr>
      </p:pic>
      <p:sp>
        <p:nvSpPr>
          <p:cNvPr id="6" name="Rectangle 5"/>
          <p:cNvSpPr/>
          <p:nvPr>
            <p:custDataLst>
              <p:tags r:id="rId3"/>
            </p:custDataLst>
          </p:nvPr>
        </p:nvSpPr>
        <p:spPr>
          <a:xfrm>
            <a:off x="84208" y="1590503"/>
            <a:ext cx="7878691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fr-CA" sz="1600" dirty="0">
                <a:latin typeface="Montserrat" panose="020B0604020202020204" charset="0"/>
              </a:rPr>
              <a:t>Envisager </a:t>
            </a:r>
            <a:r>
              <a:rPr lang="fr-CA" sz="1600" b="1" dirty="0">
                <a:solidFill>
                  <a:schemeClr val="accent3"/>
                </a:solidFill>
                <a:latin typeface="Montserrat" panose="020B0604020202020204" charset="0"/>
              </a:rPr>
              <a:t>d’augmenter le nombre de </a:t>
            </a:r>
            <a:r>
              <a:rPr lang="fr-CA" sz="1600" b="1" dirty="0" smtClean="0">
                <a:solidFill>
                  <a:schemeClr val="accent3"/>
                </a:solidFill>
                <a:latin typeface="Montserrat" panose="020B0604020202020204" charset="0"/>
              </a:rPr>
              <a:t>gymnases </a:t>
            </a:r>
            <a:r>
              <a:rPr lang="fr-CA" sz="1600" dirty="0" smtClean="0">
                <a:latin typeface="Montserrat" panose="020B0604020202020204" charset="0"/>
              </a:rPr>
              <a:t>sur </a:t>
            </a:r>
            <a:r>
              <a:rPr lang="fr-CA" sz="1600" dirty="0">
                <a:latin typeface="Montserrat" panose="020B0604020202020204" charset="0"/>
              </a:rPr>
              <a:t>le territoire, particulièrement dans </a:t>
            </a:r>
            <a:r>
              <a:rPr lang="fr-CA" sz="1600" dirty="0" smtClean="0">
                <a:latin typeface="Montserrat" panose="020B0604020202020204" charset="0"/>
              </a:rPr>
              <a:t>les secteurs Aylmer et Gatineau</a:t>
            </a:r>
          </a:p>
          <a:p>
            <a:pPr algn="just"/>
            <a:r>
              <a:rPr lang="fr-CA" sz="1600" dirty="0" smtClean="0">
                <a:latin typeface="Montserrat" panose="020B0604020202020204" charset="0"/>
              </a:rPr>
              <a:t>Tenir compte de la construction de nouvelles écoles dans ce même secteur</a:t>
            </a:r>
            <a:endParaRPr lang="fr-CA" sz="1600" dirty="0">
              <a:latin typeface="Montserrat" panose="020B060402020202020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600325" y="2419109"/>
            <a:ext cx="6543676" cy="1047694"/>
          </a:xfrm>
          <a:prstGeom prst="rect">
            <a:avLst/>
          </a:prstGeom>
        </p:spPr>
      </p:pic>
      <p:sp>
        <p:nvSpPr>
          <p:cNvPr id="11" name="Rectangle 10"/>
          <p:cNvSpPr/>
          <p:nvPr>
            <p:custDataLst>
              <p:tags r:id="rId5"/>
            </p:custDataLst>
          </p:nvPr>
        </p:nvSpPr>
        <p:spPr>
          <a:xfrm>
            <a:off x="191143" y="3525431"/>
            <a:ext cx="66763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600" dirty="0">
                <a:latin typeface="Montserrat" panose="020B0604020202020204" charset="0"/>
              </a:rPr>
              <a:t>Construire une nouvelle </a:t>
            </a:r>
            <a:r>
              <a:rPr lang="fr-CA" sz="1600" b="1" dirty="0">
                <a:solidFill>
                  <a:schemeClr val="accent3"/>
                </a:solidFill>
                <a:latin typeface="Montserrat" panose="020B0604020202020204" charset="0"/>
              </a:rPr>
              <a:t>palestre d’envergure </a:t>
            </a:r>
            <a:r>
              <a:rPr lang="fr-CA" sz="1600" dirty="0" smtClean="0">
                <a:latin typeface="Montserrat" panose="020B0604020202020204" charset="0"/>
              </a:rPr>
              <a:t>pour </a:t>
            </a:r>
            <a:r>
              <a:rPr lang="fr-CA" sz="1600" dirty="0">
                <a:latin typeface="Montserrat" panose="020B0604020202020204" charset="0"/>
              </a:rPr>
              <a:t>l’ouest, </a:t>
            </a:r>
            <a:r>
              <a:rPr lang="fr-CA" sz="1600" dirty="0" smtClean="0">
                <a:latin typeface="Montserrat" panose="020B0604020202020204" charset="0"/>
              </a:rPr>
              <a:t/>
            </a:r>
            <a:br>
              <a:rPr lang="fr-CA" sz="1600" dirty="0" smtClean="0">
                <a:latin typeface="Montserrat" panose="020B0604020202020204" charset="0"/>
              </a:rPr>
            </a:br>
            <a:r>
              <a:rPr lang="fr-CA" sz="1600" dirty="0" smtClean="0">
                <a:latin typeface="Montserrat" panose="020B0604020202020204" charset="0"/>
              </a:rPr>
              <a:t>en </a:t>
            </a:r>
            <a:r>
              <a:rPr lang="fr-CA" sz="1600" dirty="0">
                <a:latin typeface="Montserrat" panose="020B0604020202020204" charset="0"/>
              </a:rPr>
              <a:t>remplacement des installations des </a:t>
            </a:r>
            <a:r>
              <a:rPr lang="fr-CA" sz="1600" dirty="0" smtClean="0">
                <a:latin typeface="Montserrat" panose="020B0604020202020204" charset="0"/>
              </a:rPr>
              <a:t>secteurs Hull </a:t>
            </a:r>
            <a:r>
              <a:rPr lang="fr-CA" sz="1600" dirty="0">
                <a:latin typeface="Montserrat" panose="020B0604020202020204" charset="0"/>
              </a:rPr>
              <a:t>et </a:t>
            </a:r>
            <a:r>
              <a:rPr lang="fr-CA" sz="1600" dirty="0" smtClean="0">
                <a:latin typeface="Montserrat" panose="020B0604020202020204" charset="0"/>
              </a:rPr>
              <a:t>Aylmer</a:t>
            </a:r>
            <a:endParaRPr lang="fr-CA" sz="1600" dirty="0">
              <a:latin typeface="Montserrat" panose="020B0604020202020204" charset="0"/>
            </a:endParaRPr>
          </a:p>
        </p:txBody>
      </p:sp>
      <p:grpSp>
        <p:nvGrpSpPr>
          <p:cNvPr id="12" name="Groupe 7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13" name="Rectangle 12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14" name="Image 9" descr="Gatineau_logo_Blanc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itre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720000" y="539999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VOLET 5 – Plateaux sportifs intérieurs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Interventions prioritaires</a:t>
            </a:r>
            <a:endParaRPr lang="fr-CA" sz="1200" b="0" dirty="0">
              <a:solidFill>
                <a:srgbClr val="74B6A7"/>
              </a:solidFill>
            </a:endParaRPr>
          </a:p>
        </p:txBody>
      </p:sp>
      <p:sp>
        <p:nvSpPr>
          <p:cNvPr id="16" name="Espace réservé du numéro de diapositive 3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66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7" name="Connecteur droit 16"/>
          <p:cNvCxnSpPr/>
          <p:nvPr>
            <p:custDataLst>
              <p:tags r:id="rId9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600200" y="4152277"/>
            <a:ext cx="7543801" cy="965038"/>
          </a:xfrm>
          <a:prstGeom prst="rect">
            <a:avLst/>
          </a:prstGeom>
        </p:spPr>
      </p:pic>
      <p:sp>
        <p:nvSpPr>
          <p:cNvPr id="20" name="Rectangle 19"/>
          <p:cNvSpPr/>
          <p:nvPr>
            <p:custDataLst>
              <p:tags r:id="rId11"/>
            </p:custDataLst>
          </p:nvPr>
        </p:nvSpPr>
        <p:spPr>
          <a:xfrm>
            <a:off x="1751597" y="4253527"/>
            <a:ext cx="747043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600" dirty="0" smtClean="0">
                <a:latin typeface="Montserrat" panose="020B0604020202020204" charset="0"/>
              </a:rPr>
              <a:t>Évaluer les besoins en </a:t>
            </a:r>
            <a:r>
              <a:rPr lang="fr-CA" sz="1600" b="1" dirty="0" smtClean="0">
                <a:solidFill>
                  <a:schemeClr val="accent3"/>
                </a:solidFill>
                <a:latin typeface="Montserrat" panose="020B0604020202020204" charset="0"/>
              </a:rPr>
              <a:t>terrain de tennis intérieur </a:t>
            </a:r>
            <a:r>
              <a:rPr lang="fr-CA" sz="1600" dirty="0" smtClean="0">
                <a:latin typeface="Montserrat" panose="020B0604020202020204" charset="0"/>
              </a:rPr>
              <a:t>dans le cadre de l’analyse de la discipline, ainsi que les </a:t>
            </a:r>
            <a:r>
              <a:rPr lang="fr-CA" sz="1600" b="1" dirty="0" smtClean="0">
                <a:solidFill>
                  <a:schemeClr val="accent3"/>
                </a:solidFill>
                <a:latin typeface="Montserrat" panose="020B0604020202020204" charset="0"/>
              </a:rPr>
              <a:t>besoins des sports émergents </a:t>
            </a:r>
            <a:r>
              <a:rPr lang="fr-CA" sz="1300" dirty="0" smtClean="0">
                <a:latin typeface="Montserrat" panose="020B0604020202020204" charset="0"/>
              </a:rPr>
              <a:t>(ex. : parc de planche à roulettes intérieur)</a:t>
            </a:r>
            <a:endParaRPr lang="fr-CA" sz="1300" dirty="0">
              <a:latin typeface="Montserrat" panose="020B0604020202020204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0" y="657868"/>
            <a:ext cx="576802" cy="541406"/>
          </a:xfrm>
          <a:prstGeom prst="rect">
            <a:avLst/>
          </a:prstGeom>
        </p:spPr>
      </p:pic>
      <p:sp>
        <p:nvSpPr>
          <p:cNvPr id="9" name="Rectangle 8"/>
          <p:cNvSpPr/>
          <p:nvPr>
            <p:custDataLst>
              <p:tags r:id="rId13"/>
            </p:custDataLst>
          </p:nvPr>
        </p:nvSpPr>
        <p:spPr>
          <a:xfrm>
            <a:off x="2743200" y="2590181"/>
            <a:ext cx="61481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600" b="1" dirty="0" smtClean="0">
                <a:solidFill>
                  <a:schemeClr val="accent3"/>
                </a:solidFill>
                <a:latin typeface="Montserrat" panose="020B0604020202020204" charset="0"/>
              </a:rPr>
              <a:t>Remplacer les terrains de la Fonderie </a:t>
            </a:r>
            <a:r>
              <a:rPr lang="fr-CA" sz="1600" b="1" dirty="0" smtClean="0">
                <a:solidFill>
                  <a:schemeClr val="tx1"/>
                </a:solidFill>
                <a:latin typeface="Montserrat" panose="020B0604020202020204" charset="0"/>
              </a:rPr>
              <a:t/>
            </a:r>
            <a:br>
              <a:rPr lang="fr-CA" sz="1600" b="1" dirty="0" smtClean="0">
                <a:solidFill>
                  <a:schemeClr val="tx1"/>
                </a:solidFill>
                <a:latin typeface="Montserrat" panose="020B0604020202020204" charset="0"/>
              </a:rPr>
            </a:br>
            <a:r>
              <a:rPr lang="fr-CA" sz="1600" dirty="0" smtClean="0">
                <a:latin typeface="Montserrat" panose="020B0604020202020204" charset="0"/>
              </a:rPr>
              <a:t>par </a:t>
            </a:r>
            <a:r>
              <a:rPr lang="fr-CA" sz="1600" dirty="0">
                <a:latin typeface="Montserrat" panose="020B0604020202020204" charset="0"/>
              </a:rPr>
              <a:t>un nouveau </a:t>
            </a:r>
            <a:r>
              <a:rPr lang="fr-CA" sz="1600" b="1" dirty="0" smtClean="0">
                <a:solidFill>
                  <a:schemeClr val="accent3"/>
                </a:solidFill>
                <a:latin typeface="Montserrat" panose="020B0604020202020204" charset="0"/>
              </a:rPr>
              <a:t>pôle d’excellence </a:t>
            </a:r>
            <a:r>
              <a:rPr lang="fr-CA" sz="1600" b="1" dirty="0">
                <a:solidFill>
                  <a:schemeClr val="accent3"/>
                </a:solidFill>
                <a:latin typeface="Montserrat" panose="020B0604020202020204" charset="0"/>
              </a:rPr>
              <a:t>sportive dans l’ouest</a:t>
            </a:r>
            <a:r>
              <a:rPr lang="fr-CA" sz="1600" dirty="0">
                <a:latin typeface="Montserrat" panose="020B0604020202020204" charset="0"/>
              </a:rPr>
              <a:t>, </a:t>
            </a:r>
            <a:r>
              <a:rPr lang="fr-CA" sz="1600" dirty="0" smtClean="0">
                <a:latin typeface="Montserrat" panose="020B0604020202020204" charset="0"/>
              </a:rPr>
              <a:t/>
            </a:r>
            <a:br>
              <a:rPr lang="fr-CA" sz="1600" dirty="0" smtClean="0">
                <a:latin typeface="Montserrat" panose="020B0604020202020204" charset="0"/>
              </a:rPr>
            </a:br>
            <a:r>
              <a:rPr lang="fr-CA" sz="1600" dirty="0" smtClean="0">
                <a:latin typeface="Montserrat" panose="020B0604020202020204" charset="0"/>
              </a:rPr>
              <a:t>comprenant </a:t>
            </a:r>
            <a:r>
              <a:rPr lang="fr-CA" sz="1600" dirty="0">
                <a:latin typeface="Montserrat" panose="020B0604020202020204" charset="0"/>
              </a:rPr>
              <a:t>minimalement 1 </a:t>
            </a:r>
            <a:r>
              <a:rPr lang="fr-CA" sz="1600" dirty="0" smtClean="0">
                <a:latin typeface="Montserrat" panose="020B0604020202020204" charset="0"/>
              </a:rPr>
              <a:t>terrain </a:t>
            </a:r>
            <a:r>
              <a:rPr lang="fr-CA" sz="1600" dirty="0">
                <a:latin typeface="Montserrat" panose="020B0604020202020204" charset="0"/>
              </a:rPr>
              <a:t>de soccer à 11 joueurs</a:t>
            </a:r>
          </a:p>
        </p:txBody>
      </p:sp>
    </p:spTree>
    <p:extLst>
      <p:ext uri="{BB962C8B-B14F-4D97-AF65-F5344CB8AC3E}">
        <p14:creationId xmlns:p14="http://schemas.microsoft.com/office/powerpoint/2010/main" val="97059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990724" y="2105699"/>
            <a:ext cx="6195943" cy="2049463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288472" y="3054035"/>
            <a:ext cx="5924550" cy="1393103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-25333" y="1563057"/>
            <a:ext cx="7435783" cy="1393103"/>
          </a:xfrm>
          <a:prstGeom prst="rect">
            <a:avLst/>
          </a:prstGeom>
        </p:spPr>
      </p:pic>
      <p:sp>
        <p:nvSpPr>
          <p:cNvPr id="11" name="Rectangle 10"/>
          <p:cNvSpPr/>
          <p:nvPr>
            <p:custDataLst>
              <p:tags r:id="rId4"/>
            </p:custDataLst>
          </p:nvPr>
        </p:nvSpPr>
        <p:spPr>
          <a:xfrm>
            <a:off x="380796" y="1802326"/>
            <a:ext cx="6562929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fr-CA" sz="1600" dirty="0" smtClean="0">
                <a:latin typeface="Montserrat" panose="020B0604020202020204" charset="0"/>
              </a:rPr>
              <a:t>Poursuivre le déploiement des 5 grandes orientations identifiées au </a:t>
            </a:r>
            <a:r>
              <a:rPr lang="fr-CA" sz="1600" b="1" dirty="0" smtClean="0">
                <a:solidFill>
                  <a:schemeClr val="accent3"/>
                </a:solidFill>
                <a:latin typeface="Montserrat" panose="020B0604020202020204" charset="0"/>
              </a:rPr>
              <a:t>Plan de développement du plein air urbain </a:t>
            </a:r>
            <a:r>
              <a:rPr lang="fr-CA" sz="1600" dirty="0" smtClean="0">
                <a:latin typeface="Montserrat" panose="020B0604020202020204" charset="0"/>
              </a:rPr>
              <a:t>ainsi que </a:t>
            </a:r>
            <a:br>
              <a:rPr lang="fr-CA" sz="1600" dirty="0" smtClean="0">
                <a:latin typeface="Montserrat" panose="020B0604020202020204" charset="0"/>
              </a:rPr>
            </a:br>
            <a:r>
              <a:rPr lang="fr-CA" sz="1600" dirty="0" smtClean="0">
                <a:solidFill>
                  <a:schemeClr val="tx1"/>
                </a:solidFill>
                <a:latin typeface="Montserrat" panose="020B0604020202020204" charset="0"/>
              </a:rPr>
              <a:t>le renouvellement </a:t>
            </a:r>
            <a:r>
              <a:rPr lang="fr-CA" sz="1600" dirty="0" smtClean="0">
                <a:latin typeface="Montserrat" panose="020B0604020202020204" charset="0"/>
              </a:rPr>
              <a:t>de son plan d’action</a:t>
            </a:r>
            <a:endParaRPr lang="fr-CA" sz="1600" dirty="0">
              <a:latin typeface="Montserrat" panose="020B0604020202020204" charset="0"/>
            </a:endParaRPr>
          </a:p>
        </p:txBody>
      </p:sp>
      <p:sp>
        <p:nvSpPr>
          <p:cNvPr id="17" name="Rectangle 16"/>
          <p:cNvSpPr/>
          <p:nvPr>
            <p:custDataLst>
              <p:tags r:id="rId5"/>
            </p:custDataLst>
          </p:nvPr>
        </p:nvSpPr>
        <p:spPr>
          <a:xfrm>
            <a:off x="3765981" y="3258144"/>
            <a:ext cx="508635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fr-CA" sz="1600" dirty="0">
                <a:latin typeface="Montserrat" panose="020B0604020202020204" charset="0"/>
              </a:rPr>
              <a:t>Consolider </a:t>
            </a:r>
            <a:r>
              <a:rPr lang="fr-CA" sz="1600" dirty="0" smtClean="0">
                <a:latin typeface="Montserrat" panose="020B0604020202020204" charset="0"/>
              </a:rPr>
              <a:t>les </a:t>
            </a:r>
            <a:r>
              <a:rPr lang="fr-CA" sz="1600" b="1" dirty="0" smtClean="0">
                <a:solidFill>
                  <a:schemeClr val="accent3"/>
                </a:solidFill>
                <a:latin typeface="Montserrat" panose="020B0604020202020204" charset="0"/>
              </a:rPr>
              <a:t>pôles </a:t>
            </a:r>
            <a:r>
              <a:rPr lang="fr-CA" sz="1600" b="1" dirty="0">
                <a:solidFill>
                  <a:schemeClr val="accent3"/>
                </a:solidFill>
                <a:latin typeface="Montserrat" panose="020B0604020202020204" charset="0"/>
              </a:rPr>
              <a:t>de plein air </a:t>
            </a:r>
            <a:r>
              <a:rPr lang="fr-CA" sz="1600" b="1" dirty="0" smtClean="0">
                <a:solidFill>
                  <a:schemeClr val="accent3"/>
                </a:solidFill>
                <a:latin typeface="Montserrat" panose="020B0604020202020204" charset="0"/>
              </a:rPr>
              <a:t>urbain </a:t>
            </a:r>
            <a:br>
              <a:rPr lang="fr-CA" sz="1600" b="1" dirty="0" smtClean="0">
                <a:solidFill>
                  <a:schemeClr val="accent3"/>
                </a:solidFill>
                <a:latin typeface="Montserrat" panose="020B0604020202020204" charset="0"/>
              </a:rPr>
            </a:br>
            <a:r>
              <a:rPr lang="fr-CA" sz="1600" dirty="0" smtClean="0">
                <a:latin typeface="Montserrat" panose="020B0604020202020204" charset="0"/>
              </a:rPr>
              <a:t>et le développement des sites de plein air, </a:t>
            </a:r>
            <a:br>
              <a:rPr lang="fr-CA" sz="1600" dirty="0" smtClean="0">
                <a:latin typeface="Montserrat" panose="020B0604020202020204" charset="0"/>
              </a:rPr>
            </a:br>
            <a:r>
              <a:rPr lang="fr-CA" sz="1600" dirty="0" smtClean="0">
                <a:latin typeface="Montserrat" panose="020B0604020202020204" charset="0"/>
              </a:rPr>
              <a:t>comme indiqué dans le Plan de développement du plein air urbain et son plan d’action</a:t>
            </a:r>
            <a:endParaRPr lang="fr-CA" sz="1600" dirty="0">
              <a:latin typeface="Montserrat" panose="020B0604020202020204" charset="0"/>
            </a:endParaRPr>
          </a:p>
        </p:txBody>
      </p:sp>
      <p:grpSp>
        <p:nvGrpSpPr>
          <p:cNvPr id="10" name="Groupe 7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12" name="Rectangle 11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13" name="Image 9" descr="Gatineau_logo_Blanc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itre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720000" y="539999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VOLET 6 – Plein air urbain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Interventions prioritaires</a:t>
            </a:r>
            <a:endParaRPr lang="fr-CA" sz="1200" b="0" dirty="0">
              <a:solidFill>
                <a:srgbClr val="74B6A7"/>
              </a:solidFill>
            </a:endParaRPr>
          </a:p>
        </p:txBody>
      </p:sp>
      <p:sp>
        <p:nvSpPr>
          <p:cNvPr id="15" name="Espace réservé du numéro de diapositive 3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67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6" name="Connecteur droit 15"/>
          <p:cNvCxnSpPr/>
          <p:nvPr>
            <p:custDataLst>
              <p:tags r:id="rId9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 20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6" y="659673"/>
            <a:ext cx="578562" cy="53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05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>
            <p:custDataLst>
              <p:tags r:id="rId1"/>
            </p:custDataLst>
          </p:nvPr>
        </p:nvSpPr>
        <p:spPr>
          <a:xfrm>
            <a:off x="0" y="3490971"/>
            <a:ext cx="8305800" cy="1195873"/>
          </a:xfrm>
          <a:prstGeom prst="rect">
            <a:avLst/>
          </a:prstGeom>
          <a:solidFill>
            <a:srgbClr val="509A8A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8" name="Rectangle 27"/>
          <p:cNvSpPr/>
          <p:nvPr>
            <p:custDataLst>
              <p:tags r:id="rId2"/>
            </p:custDataLst>
          </p:nvPr>
        </p:nvSpPr>
        <p:spPr>
          <a:xfrm>
            <a:off x="2257425" y="2458612"/>
            <a:ext cx="6883400" cy="1195873"/>
          </a:xfrm>
          <a:prstGeom prst="rect">
            <a:avLst/>
          </a:prstGeom>
          <a:solidFill>
            <a:srgbClr val="509A8A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Rectangle 2"/>
          <p:cNvSpPr/>
          <p:nvPr>
            <p:custDataLst>
              <p:tags r:id="rId3"/>
            </p:custDataLst>
          </p:nvPr>
        </p:nvSpPr>
        <p:spPr>
          <a:xfrm>
            <a:off x="0" y="1460977"/>
            <a:ext cx="7639050" cy="1195873"/>
          </a:xfrm>
          <a:prstGeom prst="rect">
            <a:avLst/>
          </a:prstGeom>
          <a:solidFill>
            <a:srgbClr val="509A8A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A" dirty="0"/>
          </a:p>
        </p:txBody>
      </p:sp>
      <p:sp>
        <p:nvSpPr>
          <p:cNvPr id="10" name="Rectangle 9"/>
          <p:cNvSpPr/>
          <p:nvPr>
            <p:custDataLst>
              <p:tags r:id="rId4"/>
            </p:custDataLst>
          </p:nvPr>
        </p:nvSpPr>
        <p:spPr>
          <a:xfrm>
            <a:off x="254861" y="1652905"/>
            <a:ext cx="727220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fr-CA" sz="1600" dirty="0">
                <a:latin typeface="Montserrat" panose="020B0604020202020204" charset="0"/>
              </a:rPr>
              <a:t>Un </a:t>
            </a:r>
            <a:r>
              <a:rPr lang="fr-CA" sz="1600" b="1" dirty="0">
                <a:solidFill>
                  <a:schemeClr val="accent3"/>
                </a:solidFill>
                <a:latin typeface="Montserrat" panose="020B0604020202020204" charset="0"/>
              </a:rPr>
              <a:t>rééquilibrage du déploiement des patinoires extérieures </a:t>
            </a:r>
          </a:p>
          <a:p>
            <a:pPr algn="just"/>
            <a:r>
              <a:rPr lang="fr-CA" sz="1600" dirty="0" smtClean="0">
                <a:latin typeface="Montserrat" panose="020B0604020202020204" charset="0"/>
              </a:rPr>
              <a:t>pourrait </a:t>
            </a:r>
            <a:r>
              <a:rPr lang="fr-CA" sz="1600" dirty="0">
                <a:latin typeface="Montserrat" panose="020B0604020202020204" charset="0"/>
              </a:rPr>
              <a:t>s’avérer </a:t>
            </a:r>
            <a:r>
              <a:rPr lang="fr-CA" sz="1600" dirty="0" smtClean="0">
                <a:latin typeface="Montserrat" panose="020B0604020202020204" charset="0"/>
              </a:rPr>
              <a:t>bénéfique, </a:t>
            </a:r>
            <a:r>
              <a:rPr lang="fr-CA" sz="1600" dirty="0">
                <a:latin typeface="Montserrat" panose="020B0604020202020204" charset="0"/>
              </a:rPr>
              <a:t>considérant la croissance démographique, particulièrement dans le secteur Aylmer</a:t>
            </a:r>
          </a:p>
        </p:txBody>
      </p:sp>
      <p:sp>
        <p:nvSpPr>
          <p:cNvPr id="16" name="Rectangle 15"/>
          <p:cNvSpPr/>
          <p:nvPr>
            <p:custDataLst>
              <p:tags r:id="rId5"/>
            </p:custDataLst>
          </p:nvPr>
        </p:nvSpPr>
        <p:spPr>
          <a:xfrm>
            <a:off x="2548624" y="2676268"/>
            <a:ext cx="6167023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fr-CA" sz="1600" b="1" dirty="0">
                <a:solidFill>
                  <a:schemeClr val="accent3"/>
                </a:solidFill>
                <a:latin typeface="Montserrat" panose="020B0604020202020204" charset="0"/>
              </a:rPr>
              <a:t>L’ajout de </a:t>
            </a:r>
            <a:r>
              <a:rPr lang="fr-CA" sz="1600" b="1" dirty="0" smtClean="0">
                <a:solidFill>
                  <a:schemeClr val="accent3"/>
                </a:solidFill>
                <a:latin typeface="Montserrat" panose="020B0604020202020204" charset="0"/>
              </a:rPr>
              <a:t>préaux </a:t>
            </a:r>
            <a:r>
              <a:rPr lang="fr-CA" sz="1600" b="1" dirty="0">
                <a:solidFill>
                  <a:schemeClr val="accent3"/>
                </a:solidFill>
                <a:latin typeface="Montserrat" panose="020B0604020202020204" charset="0"/>
              </a:rPr>
              <a:t>et/ou de </a:t>
            </a:r>
            <a:r>
              <a:rPr lang="fr-CA" sz="1600" b="1" dirty="0" smtClean="0">
                <a:solidFill>
                  <a:schemeClr val="accent3"/>
                </a:solidFill>
                <a:latin typeface="Montserrat" panose="020B0604020202020204" charset="0"/>
              </a:rPr>
              <a:t>systèmes </a:t>
            </a:r>
            <a:r>
              <a:rPr lang="fr-CA" sz="1600" b="1" dirty="0">
                <a:solidFill>
                  <a:schemeClr val="accent3"/>
                </a:solidFill>
                <a:latin typeface="Montserrat" panose="020B0604020202020204" charset="0"/>
              </a:rPr>
              <a:t>de réfrigération</a:t>
            </a:r>
            <a:r>
              <a:rPr lang="fr-CA" sz="1600" b="1" dirty="0">
                <a:solidFill>
                  <a:schemeClr val="tx1"/>
                </a:solidFill>
                <a:latin typeface="Montserrat" panose="020B0604020202020204" charset="0"/>
              </a:rPr>
              <a:t> </a:t>
            </a:r>
          </a:p>
          <a:p>
            <a:pPr algn="just"/>
            <a:r>
              <a:rPr lang="fr-CA" sz="1600" dirty="0" smtClean="0">
                <a:latin typeface="Montserrat" panose="020B0604020202020204" charset="0"/>
              </a:rPr>
              <a:t>pour </a:t>
            </a:r>
            <a:r>
              <a:rPr lang="fr-CA" sz="1600" dirty="0">
                <a:latin typeface="Montserrat" panose="020B0604020202020204" charset="0"/>
              </a:rPr>
              <a:t>les patinoires extérieures devrait être analysé </a:t>
            </a:r>
            <a:r>
              <a:rPr lang="fr-CA" sz="1600" dirty="0" smtClean="0">
                <a:latin typeface="Montserrat" panose="020B0604020202020204" charset="0"/>
              </a:rPr>
              <a:t/>
            </a:r>
            <a:br>
              <a:rPr lang="fr-CA" sz="1600" dirty="0" smtClean="0">
                <a:latin typeface="Montserrat" panose="020B0604020202020204" charset="0"/>
              </a:rPr>
            </a:br>
            <a:r>
              <a:rPr lang="fr-CA" sz="1600" dirty="0" smtClean="0">
                <a:latin typeface="Montserrat" panose="020B0604020202020204" charset="0"/>
              </a:rPr>
              <a:t>comme </a:t>
            </a:r>
            <a:r>
              <a:rPr lang="fr-CA" sz="1600" dirty="0">
                <a:latin typeface="Montserrat" panose="020B0604020202020204" charset="0"/>
              </a:rPr>
              <a:t>mesure d’adaptation aux changements climatiques</a:t>
            </a:r>
          </a:p>
        </p:txBody>
      </p:sp>
      <p:sp>
        <p:nvSpPr>
          <p:cNvPr id="27" name="Rectangle 26"/>
          <p:cNvSpPr/>
          <p:nvPr>
            <p:custDataLst>
              <p:tags r:id="rId6"/>
            </p:custDataLst>
          </p:nvPr>
        </p:nvSpPr>
        <p:spPr>
          <a:xfrm>
            <a:off x="232569" y="3842135"/>
            <a:ext cx="781605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fr-CA" sz="1600" b="1" dirty="0">
                <a:solidFill>
                  <a:schemeClr val="accent3"/>
                </a:solidFill>
                <a:latin typeface="Montserrat" panose="020B0604020202020204" charset="0"/>
              </a:rPr>
              <a:t>Suivre les recommandations du plan </a:t>
            </a:r>
            <a:r>
              <a:rPr lang="fr-CA" sz="1600" b="1" dirty="0" smtClean="0">
                <a:solidFill>
                  <a:schemeClr val="accent3"/>
                </a:solidFill>
                <a:latin typeface="Montserrat" panose="020B0604020202020204" charset="0"/>
              </a:rPr>
              <a:t>de </a:t>
            </a:r>
            <a:r>
              <a:rPr lang="fr-CA" sz="1600" b="1" dirty="0">
                <a:solidFill>
                  <a:schemeClr val="accent3"/>
                </a:solidFill>
                <a:latin typeface="Montserrat" panose="020B0604020202020204" charset="0"/>
              </a:rPr>
              <a:t>maintien des actifs </a:t>
            </a:r>
          </a:p>
          <a:p>
            <a:pPr algn="just"/>
            <a:r>
              <a:rPr lang="fr-CA" sz="1600" dirty="0" smtClean="0">
                <a:latin typeface="Montserrat" panose="020B0604020202020204" charset="0"/>
              </a:rPr>
              <a:t>des </a:t>
            </a:r>
            <a:r>
              <a:rPr lang="fr-CA" sz="1600">
                <a:latin typeface="Montserrat" panose="020B0604020202020204" charset="0"/>
              </a:rPr>
              <a:t>arénas </a:t>
            </a:r>
            <a:r>
              <a:rPr lang="fr-CA" sz="1600" smtClean="0">
                <a:solidFill>
                  <a:schemeClr val="tx1"/>
                </a:solidFill>
                <a:latin typeface="Montserrat" panose="020B0604020202020204" charset="0"/>
              </a:rPr>
              <a:t>réactualisé </a:t>
            </a:r>
            <a:r>
              <a:rPr lang="fr-CA" sz="1600" dirty="0">
                <a:solidFill>
                  <a:schemeClr val="tx1"/>
                </a:solidFill>
                <a:latin typeface="Montserrat" panose="020B0604020202020204" charset="0"/>
              </a:rPr>
              <a:t>en </a:t>
            </a:r>
            <a:r>
              <a:rPr lang="fr-CA" sz="1600" dirty="0" smtClean="0">
                <a:solidFill>
                  <a:schemeClr val="tx1"/>
                </a:solidFill>
                <a:latin typeface="Montserrat" panose="020B0604020202020204" charset="0"/>
              </a:rPr>
              <a:t>2021, </a:t>
            </a:r>
            <a:r>
              <a:rPr lang="fr-CA" sz="1600" dirty="0" smtClean="0">
                <a:latin typeface="Montserrat" panose="020B0604020202020204" charset="0"/>
              </a:rPr>
              <a:t>concernant </a:t>
            </a:r>
            <a:r>
              <a:rPr lang="fr-CA" sz="1600" dirty="0">
                <a:latin typeface="Montserrat" panose="020B0604020202020204" charset="0"/>
              </a:rPr>
              <a:t>les surfaces glacées intérieures</a:t>
            </a:r>
          </a:p>
        </p:txBody>
      </p:sp>
      <p:grpSp>
        <p:nvGrpSpPr>
          <p:cNvPr id="11" name="Groupe 7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12" name="Rectangle 11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13" name="Image 9" descr="Gatineau_logo_Blanc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itre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720000" y="539999"/>
            <a:ext cx="5901463" cy="1028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VOLET 7 – </a:t>
            </a:r>
            <a:r>
              <a:rPr lang="fr-CA" sz="2250" dirty="0" smtClean="0">
                <a:solidFill>
                  <a:srgbClr val="74B6A7"/>
                </a:solidFill>
              </a:rPr>
              <a:t>Surfaces glacées </a:t>
            </a:r>
            <a:r>
              <a:rPr lang="fr-CA" sz="2000" dirty="0" smtClean="0">
                <a:solidFill>
                  <a:srgbClr val="74B6A7"/>
                </a:solidFill>
              </a:rPr>
              <a:t/>
            </a:r>
            <a:br>
              <a:rPr lang="fr-CA" sz="2000" dirty="0" smtClean="0">
                <a:solidFill>
                  <a:srgbClr val="74B6A7"/>
                </a:solidFill>
              </a:rPr>
            </a:br>
            <a:r>
              <a:rPr lang="fr-CA" sz="2000" dirty="0" smtClean="0">
                <a:solidFill>
                  <a:srgbClr val="74B6A7"/>
                </a:solidFill>
              </a:rPr>
              <a:t>extérieures et intérieures  </a:t>
            </a:r>
            <a:r>
              <a:rPr lang="fr-CA" sz="1400" dirty="0" smtClean="0">
                <a:solidFill>
                  <a:srgbClr val="74B6A7"/>
                </a:solidFill>
              </a:rPr>
              <a:t>|  Interventions prioritaires</a:t>
            </a:r>
            <a:endParaRPr lang="fr-CA" sz="1400" b="0" dirty="0">
              <a:solidFill>
                <a:srgbClr val="74B6A7"/>
              </a:solidFill>
            </a:endParaRPr>
          </a:p>
        </p:txBody>
      </p:sp>
      <p:sp>
        <p:nvSpPr>
          <p:cNvPr id="18" name="Espace réservé du numéro de diapositive 3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68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9" name="Connecteur droit 18"/>
          <p:cNvCxnSpPr/>
          <p:nvPr>
            <p:custDataLst>
              <p:tags r:id="rId10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7" y="653843"/>
            <a:ext cx="576803" cy="53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8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792480" y="1560519"/>
            <a:ext cx="8161020" cy="3582981"/>
          </a:xfrm>
        </p:spPr>
        <p:txBody>
          <a:bodyPr lIns="0" tIns="36000" rIns="0" bIns="36000">
            <a:noAutofit/>
          </a:bodyPr>
          <a:lstStyle/>
          <a:p>
            <a:pPr marL="360000" indent="-360000" algn="just">
              <a:spcAft>
                <a:spcPts val="1800"/>
              </a:spcAft>
              <a:buClr>
                <a:schemeClr val="accent3"/>
              </a:buClr>
            </a:pPr>
            <a:r>
              <a:rPr lang="fr-CA" sz="1600" dirty="0" smtClean="0">
                <a:latin typeface="Montserrat" panose="020B0604020202020204" charset="0"/>
              </a:rPr>
              <a:t>Finaliser la priorisation des projets, selon la grille de critères élaborée</a:t>
            </a:r>
          </a:p>
          <a:p>
            <a:pPr marL="360000" indent="-360000" algn="just">
              <a:spcAft>
                <a:spcPts val="600"/>
              </a:spcAft>
              <a:buClr>
                <a:schemeClr val="accent3"/>
              </a:buClr>
            </a:pPr>
            <a:r>
              <a:rPr lang="fr-CA" sz="1600" dirty="0">
                <a:latin typeface="Montserrat" panose="020B0604020202020204" charset="0"/>
              </a:rPr>
              <a:t>Définir un plan </a:t>
            </a:r>
            <a:r>
              <a:rPr lang="fr-CA" sz="1600" dirty="0" smtClean="0">
                <a:latin typeface="Montserrat" panose="020B0604020202020204" charset="0"/>
              </a:rPr>
              <a:t>d’intervention :</a:t>
            </a:r>
            <a:endParaRPr lang="fr-CA" sz="1600" dirty="0">
              <a:latin typeface="Montserrat" panose="020B0604020202020204" charset="0"/>
            </a:endParaRPr>
          </a:p>
          <a:p>
            <a:pPr marL="540000" lvl="1" indent="-180975">
              <a:spcBef>
                <a:spcPts val="0"/>
              </a:spcBef>
              <a:spcAft>
                <a:spcPts val="600"/>
              </a:spcAft>
            </a:pPr>
            <a:r>
              <a:rPr lang="fr-CA" sz="1200" dirty="0">
                <a:latin typeface="Montserrat" panose="020B0604020202020204" charset="0"/>
              </a:rPr>
              <a:t>À court, moyen et long terme </a:t>
            </a:r>
          </a:p>
          <a:p>
            <a:pPr marL="540000" lvl="1" indent="-180975">
              <a:spcBef>
                <a:spcPts val="0"/>
              </a:spcBef>
              <a:spcAft>
                <a:spcPts val="600"/>
              </a:spcAft>
            </a:pPr>
            <a:r>
              <a:rPr lang="fr-CA" sz="1200" dirty="0">
                <a:latin typeface="Montserrat" panose="020B0604020202020204" charset="0"/>
              </a:rPr>
              <a:t>Pour l’ensemble des 7 volets présentés </a:t>
            </a:r>
          </a:p>
          <a:p>
            <a:pPr marL="540000" lvl="1" indent="-180975">
              <a:spcBef>
                <a:spcPts val="0"/>
              </a:spcBef>
              <a:spcAft>
                <a:spcPts val="600"/>
              </a:spcAft>
            </a:pPr>
            <a:r>
              <a:rPr lang="fr-CA" sz="1200" dirty="0">
                <a:latin typeface="Montserrat" panose="020B0604020202020204" charset="0"/>
              </a:rPr>
              <a:t>En fonction des composantes maintien/entretien ou développement</a:t>
            </a:r>
          </a:p>
          <a:p>
            <a:pPr marL="540000" lvl="1" indent="-180975" algn="just">
              <a:spcBef>
                <a:spcPts val="0"/>
              </a:spcBef>
              <a:spcAft>
                <a:spcPts val="600"/>
              </a:spcAft>
            </a:pPr>
            <a:r>
              <a:rPr lang="fr-CA" sz="1200" dirty="0">
                <a:latin typeface="Montserrat" panose="020B0604020202020204" charset="0"/>
              </a:rPr>
              <a:t>Qui </a:t>
            </a:r>
            <a:r>
              <a:rPr lang="fr-CA" sz="1200" dirty="0" smtClean="0">
                <a:latin typeface="Montserrat" panose="020B0604020202020204" charset="0"/>
              </a:rPr>
              <a:t>identifie </a:t>
            </a:r>
            <a:r>
              <a:rPr lang="fr-CA" sz="1200" dirty="0">
                <a:latin typeface="Montserrat" panose="020B0604020202020204" charset="0"/>
              </a:rPr>
              <a:t>les engagements financiers </a:t>
            </a:r>
            <a:endParaRPr lang="fr-CA" sz="1200" dirty="0" smtClean="0">
              <a:latin typeface="Montserrat" panose="020B0604020202020204" charset="0"/>
            </a:endParaRPr>
          </a:p>
          <a:p>
            <a:pPr marL="540000" lvl="1" indent="-180975" algn="just">
              <a:spcBef>
                <a:spcPts val="0"/>
              </a:spcBef>
            </a:pPr>
            <a:r>
              <a:rPr lang="fr-CA" sz="1200" dirty="0" smtClean="0">
                <a:latin typeface="Montserrat" panose="020B0604020202020204" charset="0"/>
              </a:rPr>
              <a:t>Qui identifie les sources de financement et les stratégies :</a:t>
            </a:r>
          </a:p>
          <a:p>
            <a:pPr marL="5400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fr-CA" sz="1100" dirty="0" smtClean="0">
                <a:latin typeface="Montserrat" panose="020B0604020202020204" charset="0"/>
              </a:rPr>
              <a:t>plan financier long terme, PIVM, PIVP, PIC, programmes de subventions, etc.</a:t>
            </a:r>
            <a:endParaRPr lang="fr-CA" sz="1100" dirty="0">
              <a:latin typeface="Montserrat" panose="020B0604020202020204" charset="0"/>
            </a:endParaRPr>
          </a:p>
          <a:p>
            <a:pPr marL="540000" lvl="1" indent="-180975" algn="just">
              <a:spcBef>
                <a:spcPts val="0"/>
              </a:spcBef>
              <a:spcAft>
                <a:spcPts val="1800"/>
              </a:spcAft>
            </a:pPr>
            <a:r>
              <a:rPr lang="fr-CA" sz="1200" dirty="0">
                <a:latin typeface="Montserrat" panose="020B0604020202020204" charset="0"/>
              </a:rPr>
              <a:t>Qui assure la mise en place du budget participatif</a:t>
            </a:r>
          </a:p>
          <a:p>
            <a:pPr marL="360000" indent="-360000" algn="just">
              <a:buClr>
                <a:schemeClr val="accent3"/>
              </a:buClr>
            </a:pPr>
            <a:r>
              <a:rPr lang="fr-CA" sz="1600" dirty="0" smtClean="0">
                <a:latin typeface="Montserrat" panose="020B0604020202020204" charset="0"/>
              </a:rPr>
              <a:t>Présenter le plan d’intervention au conseil municipal, en vue des discussions et décisions budgétaires</a:t>
            </a:r>
            <a:endParaRPr lang="fr-CA" sz="1600" strike="sngStrike" dirty="0" smtClean="0">
              <a:latin typeface="Montserrat" panose="020B0604020202020204" charset="0"/>
            </a:endParaRPr>
          </a:p>
        </p:txBody>
      </p:sp>
      <p:grpSp>
        <p:nvGrpSpPr>
          <p:cNvPr id="5" name="Groupe 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6" name="Rectangle 5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7" name="Image 9" descr="Gatineau_logo_Blanc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Espace réservé du numéro de diapositive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69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0" name="Connecteur droit 9"/>
          <p:cNvCxnSpPr/>
          <p:nvPr>
            <p:custDataLst>
              <p:tags r:id="rId4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re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720000" y="539999"/>
            <a:ext cx="5901463" cy="8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Poppins"/>
              <a:buNone/>
              <a:defRPr sz="31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fr-CA" sz="2400" dirty="0" smtClean="0">
                <a:solidFill>
                  <a:srgbClr val="74B6A7"/>
                </a:solidFill>
              </a:rPr>
              <a:t>Prochaines étapes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endParaRPr lang="fr-CA" sz="1800" b="0" dirty="0">
              <a:solidFill>
                <a:srgbClr val="74B6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65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67"/>
          <p:cNvSpPr/>
          <p:nvPr>
            <p:custDataLst>
              <p:tags r:id="rId1"/>
            </p:custDataLst>
          </p:nvPr>
        </p:nvSpPr>
        <p:spPr>
          <a:xfrm>
            <a:off x="2880399" y="4436525"/>
            <a:ext cx="302700" cy="301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67"/>
          <p:cNvSpPr/>
          <p:nvPr>
            <p:custDataLst>
              <p:tags r:id="rId2"/>
            </p:custDataLst>
          </p:nvPr>
        </p:nvSpPr>
        <p:spPr>
          <a:xfrm>
            <a:off x="7928274" y="297300"/>
            <a:ext cx="87600" cy="87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67"/>
          <p:cNvSpPr/>
          <p:nvPr>
            <p:custDataLst>
              <p:tags r:id="rId3"/>
            </p:custDataLst>
          </p:nvPr>
        </p:nvSpPr>
        <p:spPr>
          <a:xfrm>
            <a:off x="8086341" y="121343"/>
            <a:ext cx="894600" cy="894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67"/>
          <p:cNvSpPr/>
          <p:nvPr>
            <p:custDataLst>
              <p:tags r:id="rId4"/>
            </p:custDataLst>
          </p:nvPr>
        </p:nvSpPr>
        <p:spPr>
          <a:xfrm>
            <a:off x="3183099" y="4738025"/>
            <a:ext cx="87600" cy="87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Espace réservé du contenu 2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3183099" y="1649526"/>
            <a:ext cx="5551599" cy="308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l">
              <a:spcAft>
                <a:spcPts val="600"/>
              </a:spcAft>
            </a:pPr>
            <a:r>
              <a:rPr lang="fr-CA" sz="1800" dirty="0" smtClean="0"/>
              <a:t>Présenter le </a:t>
            </a:r>
            <a:r>
              <a:rPr lang="fr-CA" sz="1800" i="1" dirty="0" smtClean="0"/>
              <a:t>Plan directeur des infrastructures récréatives, sportives et communautaires </a:t>
            </a:r>
            <a:r>
              <a:rPr lang="fr-CA" dirty="0" smtClean="0"/>
              <a:t>(PDIRSC)</a:t>
            </a:r>
            <a:endParaRPr lang="fr-CA" sz="1800" dirty="0"/>
          </a:p>
          <a:p>
            <a:pPr marL="139700" indent="0" algn="l">
              <a:spcAft>
                <a:spcPts val="600"/>
              </a:spcAft>
            </a:pPr>
            <a:endParaRPr lang="fr-CA" sz="1800" dirty="0" smtClean="0"/>
          </a:p>
          <a:p>
            <a:pPr marL="139700" indent="0" algn="l">
              <a:spcAft>
                <a:spcPts val="600"/>
              </a:spcAft>
            </a:pPr>
            <a:r>
              <a:rPr lang="fr-CA" sz="1800" dirty="0" smtClean="0"/>
              <a:t>Obtenir des orientations du conseil municipal </a:t>
            </a:r>
            <a:br>
              <a:rPr lang="fr-CA" sz="1800" dirty="0" smtClean="0"/>
            </a:br>
            <a:r>
              <a:rPr lang="fr-CA" sz="1800" dirty="0" smtClean="0"/>
              <a:t>pour l’élaboration du plan d’intervention</a:t>
            </a:r>
          </a:p>
          <a:p>
            <a:pPr marL="139700" indent="0" algn="l"/>
            <a:endParaRPr lang="fr-CA" sz="1800" dirty="0" smtClean="0"/>
          </a:p>
          <a:p>
            <a:pPr algn="l">
              <a:buFont typeface="Arial" panose="020B0604020202020204" pitchFamily="34" charset="0"/>
              <a:buChar char="•"/>
            </a:pPr>
            <a:endParaRPr lang="fr-CA" dirty="0"/>
          </a:p>
        </p:txBody>
      </p:sp>
      <p:pic>
        <p:nvPicPr>
          <p:cNvPr id="11" name="Image 10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4"/>
          <a:srcRect t="8005" b="5673"/>
          <a:stretch/>
        </p:blipFill>
        <p:spPr>
          <a:xfrm>
            <a:off x="-2388" y="1595551"/>
            <a:ext cx="2717800" cy="1828800"/>
          </a:xfrm>
          <a:prstGeom prst="rect">
            <a:avLst/>
          </a:prstGeom>
        </p:spPr>
      </p:pic>
      <p:pic>
        <p:nvPicPr>
          <p:cNvPr id="31" name="Picture 26" descr="family enjoying winter vacations in mountains and making selfie Happy family with children on winter ski vacationHappy family enjoying winter vacations in mountains and making selfie wintersport stock pictures, royalty-free photos &amp; images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2"/>
          <a:stretch/>
        </p:blipFill>
        <p:spPr bwMode="auto">
          <a:xfrm>
            <a:off x="-2388" y="3295650"/>
            <a:ext cx="2720188" cy="138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e 7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12" name="Rectangle 11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13" name="Image 9" descr="Gatineau_logo_Blanc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itre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720000" y="539999"/>
            <a:ext cx="5901463" cy="899863"/>
          </a:xfrm>
        </p:spPr>
        <p:txBody>
          <a:bodyPr anchor="t" anchorCtr="0"/>
          <a:lstStyle/>
          <a:p>
            <a:pPr algn="l"/>
            <a:r>
              <a:rPr lang="fr-CA" sz="2400" dirty="0" smtClean="0">
                <a:solidFill>
                  <a:srgbClr val="74B6A7"/>
                </a:solidFill>
              </a:rPr>
              <a:t>Objectifs de la présentation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endParaRPr lang="fr-CA" sz="1800" b="0" dirty="0">
              <a:solidFill>
                <a:srgbClr val="74B6A7"/>
              </a:solidFill>
            </a:endParaRPr>
          </a:p>
        </p:txBody>
      </p:sp>
      <p:sp>
        <p:nvSpPr>
          <p:cNvPr id="17" name="Espace réservé du numéro de diapositive 3"/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7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8" name="Connecteur droit 17"/>
          <p:cNvCxnSpPr/>
          <p:nvPr>
            <p:custDataLst>
              <p:tags r:id="rId11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01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1" y="0"/>
            <a:ext cx="9140825" cy="5143499"/>
          </a:xfrm>
          <a:prstGeom prst="rect">
            <a:avLst/>
          </a:prstGeom>
        </p:spPr>
      </p:pic>
      <p:sp>
        <p:nvSpPr>
          <p:cNvPr id="352" name="Google Shape;352;p45"/>
          <p:cNvSpPr/>
          <p:nvPr>
            <p:custDataLst>
              <p:tags r:id="rId2"/>
            </p:custDataLst>
          </p:nvPr>
        </p:nvSpPr>
        <p:spPr>
          <a:xfrm>
            <a:off x="887775" y="664125"/>
            <a:ext cx="7368600" cy="381510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45"/>
          <p:cNvSpPr txBox="1"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887775" y="2508300"/>
            <a:ext cx="7368600" cy="19709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lt1"/>
                </a:solidFill>
              </a:rPr>
              <a:t>RECOMMANDATIONS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357" name="Google Shape;357;p45"/>
          <p:cNvSpPr/>
          <p:nvPr>
            <p:custDataLst>
              <p:tags r:id="rId4"/>
            </p:custDataLst>
          </p:nvPr>
        </p:nvSpPr>
        <p:spPr>
          <a:xfrm>
            <a:off x="824474" y="2508300"/>
            <a:ext cx="126600" cy="126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45"/>
          <p:cNvSpPr/>
          <p:nvPr>
            <p:custDataLst>
              <p:tags r:id="rId5"/>
            </p:custDataLst>
          </p:nvPr>
        </p:nvSpPr>
        <p:spPr>
          <a:xfrm flipH="1">
            <a:off x="8198176" y="2508300"/>
            <a:ext cx="126600" cy="126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353;p45"/>
          <p:cNvSpPr/>
          <p:nvPr>
            <p:custDataLst>
              <p:tags r:id="rId6"/>
            </p:custDataLst>
          </p:nvPr>
        </p:nvSpPr>
        <p:spPr>
          <a:xfrm>
            <a:off x="3988300" y="1245125"/>
            <a:ext cx="1167600" cy="1167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355;p45"/>
          <p:cNvSpPr txBox="1">
            <a:spLocks noGrp="1"/>
          </p:cNvSpPr>
          <p:nvPr>
            <p:ph type="title" idx="2"/>
            <p:custDataLst>
              <p:tags r:id="rId7"/>
            </p:custDataLst>
          </p:nvPr>
        </p:nvSpPr>
        <p:spPr>
          <a:xfrm>
            <a:off x="4066825" y="1467050"/>
            <a:ext cx="1010100" cy="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858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7" name="Rectangle 6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8" name="Image 9" descr="Gatineau_logo_Blanc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Espace réservé du numéro de diapositive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71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Connecteur droit 11"/>
          <p:cNvCxnSpPr/>
          <p:nvPr>
            <p:custDataLst>
              <p:tags r:id="rId3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contenu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790574" y="1561540"/>
            <a:ext cx="8172673" cy="3366300"/>
          </a:xfrm>
        </p:spPr>
        <p:txBody>
          <a:bodyPr lIns="0" rIns="0">
            <a:normAutofit/>
          </a:bodyPr>
          <a:lstStyle/>
          <a:p>
            <a:pPr marL="0" indent="0" algn="just">
              <a:lnSpc>
                <a:spcPct val="100000"/>
              </a:lnSpc>
              <a:spcAft>
                <a:spcPts val="1800"/>
              </a:spcAft>
              <a:buNone/>
            </a:pPr>
            <a:r>
              <a:rPr lang="fr-CA" sz="1600" b="1" dirty="0" smtClean="0"/>
              <a:t>Séance ordinaire de la Commission Gatineau, Ville en santé du </a:t>
            </a:r>
            <a:r>
              <a:rPr lang="fr-CA" sz="1600" b="1" u="sng" dirty="0" smtClean="0"/>
              <a:t>29 avril 2021</a:t>
            </a:r>
            <a:endParaRPr lang="fr-CA" sz="1600" b="1" u="sng" dirty="0"/>
          </a:p>
          <a:p>
            <a:pPr marL="0" indent="0" algn="just">
              <a:lnSpc>
                <a:spcPct val="100000"/>
              </a:lnSpc>
              <a:spcAft>
                <a:spcPts val="300"/>
              </a:spcAft>
              <a:buNone/>
            </a:pPr>
            <a:r>
              <a:rPr lang="fr-CA" sz="1200" b="1" u="sng" dirty="0" smtClean="0"/>
              <a:t>CP-CGVS-2021-12</a:t>
            </a:r>
          </a:p>
          <a:p>
            <a:pPr marL="0" indent="0" algn="just">
              <a:lnSpc>
                <a:spcPct val="100000"/>
              </a:lnSpc>
              <a:spcAft>
                <a:spcPts val="1800"/>
              </a:spcAft>
              <a:buNone/>
            </a:pPr>
            <a:r>
              <a:rPr lang="fr-CA" sz="1400" dirty="0" smtClean="0"/>
              <a:t>La Commission Gatineau, Ville en santé appuie la vision, les principes directeurs et </a:t>
            </a:r>
            <a:br>
              <a:rPr lang="fr-CA" sz="1400" dirty="0" smtClean="0"/>
            </a:br>
            <a:r>
              <a:rPr lang="fr-CA" sz="1400" dirty="0" smtClean="0"/>
              <a:t>les stratégies de déploiement du </a:t>
            </a:r>
            <a:r>
              <a:rPr lang="fr-CA" sz="1400" i="1" dirty="0" smtClean="0"/>
              <a:t>Plan directeur des infrastructures récréatives, sportives et communautaires</a:t>
            </a:r>
            <a:r>
              <a:rPr lang="fr-CA" sz="1400" dirty="0" smtClean="0"/>
              <a:t>.</a:t>
            </a:r>
            <a:endParaRPr lang="fr-CA" sz="1400" dirty="0"/>
          </a:p>
        </p:txBody>
      </p:sp>
      <p:sp>
        <p:nvSpPr>
          <p:cNvPr id="14" name="Titre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720000" y="539999"/>
            <a:ext cx="5901463" cy="899863"/>
          </a:xfrm>
        </p:spPr>
        <p:txBody>
          <a:bodyPr anchor="t" anchorCtr="0"/>
          <a:lstStyle/>
          <a:p>
            <a:pPr algn="l"/>
            <a:r>
              <a:rPr lang="fr-CA" sz="2400" dirty="0" smtClean="0">
                <a:solidFill>
                  <a:srgbClr val="74B6A7"/>
                </a:solidFill>
              </a:rPr>
              <a:t>Recommandations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Commission Gatineau, Ville en santé</a:t>
            </a:r>
            <a:endParaRPr lang="fr-CA" sz="1800" b="0" dirty="0">
              <a:solidFill>
                <a:srgbClr val="74B6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54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7" name="Rectangle 6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8" name="Image 9" descr="Gatineau_logo_Blanc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Espace réservé du numéro de diapositive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72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Connecteur droit 11"/>
          <p:cNvCxnSpPr/>
          <p:nvPr>
            <p:custDataLst>
              <p:tags r:id="rId3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contenu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790574" y="1561540"/>
            <a:ext cx="8172673" cy="3366300"/>
          </a:xfrm>
        </p:spPr>
        <p:txBody>
          <a:bodyPr lIns="0" rIns="0">
            <a:normAutofit/>
          </a:bodyPr>
          <a:lstStyle/>
          <a:p>
            <a:pPr marL="0" indent="0" algn="just">
              <a:lnSpc>
                <a:spcPct val="100000"/>
              </a:lnSpc>
              <a:spcAft>
                <a:spcPts val="1800"/>
              </a:spcAft>
              <a:buNone/>
            </a:pPr>
            <a:r>
              <a:rPr lang="fr-CA" sz="1600" b="1" dirty="0" smtClean="0"/>
              <a:t>Séance ordinaire de la Commission des arts, de la culture, des lettres </a:t>
            </a:r>
            <a:br>
              <a:rPr lang="fr-CA" sz="1600" b="1" dirty="0" smtClean="0"/>
            </a:br>
            <a:r>
              <a:rPr lang="fr-CA" sz="1600" b="1" dirty="0" smtClean="0"/>
              <a:t>et du patrimoine du </a:t>
            </a:r>
            <a:r>
              <a:rPr lang="fr-CA" sz="1600" b="1" u="sng" dirty="0" smtClean="0"/>
              <a:t>5 mai 2021</a:t>
            </a:r>
            <a:endParaRPr lang="fr-CA" sz="1600" b="1" u="sng" dirty="0"/>
          </a:p>
          <a:p>
            <a:pPr marL="0" indent="0" algn="just">
              <a:lnSpc>
                <a:spcPct val="100000"/>
              </a:lnSpc>
              <a:spcAft>
                <a:spcPts val="1800"/>
              </a:spcAft>
              <a:buNone/>
            </a:pPr>
            <a:r>
              <a:rPr lang="fr-CA" sz="1400" dirty="0" smtClean="0"/>
              <a:t>La Commission des arts, de la culture, des lettres et du patrimoine appuie la vision et </a:t>
            </a:r>
            <a:br>
              <a:rPr lang="fr-CA" sz="1400" dirty="0" smtClean="0"/>
            </a:br>
            <a:r>
              <a:rPr lang="fr-CA" sz="1400" dirty="0" smtClean="0"/>
              <a:t>les principes directeurs du </a:t>
            </a:r>
            <a:r>
              <a:rPr lang="fr-CA" sz="1400" i="1" dirty="0" smtClean="0"/>
              <a:t>Plan directeur des infrastructures récréatives, sportives et communautaires</a:t>
            </a:r>
            <a:r>
              <a:rPr lang="fr-CA" sz="1400" dirty="0" smtClean="0"/>
              <a:t>.</a:t>
            </a:r>
            <a:endParaRPr lang="fr-CA" sz="1400" dirty="0"/>
          </a:p>
        </p:txBody>
      </p:sp>
      <p:sp>
        <p:nvSpPr>
          <p:cNvPr id="14" name="Titre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720000" y="539999"/>
            <a:ext cx="5901463" cy="1190204"/>
          </a:xfrm>
        </p:spPr>
        <p:txBody>
          <a:bodyPr anchor="t" anchorCtr="0"/>
          <a:lstStyle/>
          <a:p>
            <a:pPr algn="l"/>
            <a:r>
              <a:rPr lang="fr-CA" sz="2400" dirty="0" smtClean="0">
                <a:solidFill>
                  <a:srgbClr val="74B6A7"/>
                </a:solidFill>
              </a:rPr>
              <a:t>Recommandations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Commission des arts, de la culture, des lettres </a:t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et du patrimoine</a:t>
            </a:r>
            <a:endParaRPr lang="fr-CA" sz="1800" b="0" dirty="0">
              <a:solidFill>
                <a:srgbClr val="74B6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78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7" name="Rectangle 6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8" name="Image 9" descr="Gatineau_logo_Blanc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Espace réservé du numéro de diapositive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73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Connecteur droit 11"/>
          <p:cNvCxnSpPr/>
          <p:nvPr>
            <p:custDataLst>
              <p:tags r:id="rId3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contenu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790574" y="1561540"/>
            <a:ext cx="8172673" cy="3366300"/>
          </a:xfrm>
        </p:spPr>
        <p:txBody>
          <a:bodyPr lIns="0" rIns="0">
            <a:normAutofit/>
          </a:bodyPr>
          <a:lstStyle/>
          <a:p>
            <a:pPr marL="0" indent="0" algn="just">
              <a:lnSpc>
                <a:spcPct val="100000"/>
              </a:lnSpc>
              <a:spcAft>
                <a:spcPts val="1800"/>
              </a:spcAft>
              <a:buNone/>
            </a:pPr>
            <a:r>
              <a:rPr lang="fr-CA" sz="1600" b="1" dirty="0" smtClean="0"/>
              <a:t>Séance ordinaire de la Commission des loisirs, des sports et du développement communautaire du </a:t>
            </a:r>
            <a:r>
              <a:rPr lang="fr-CA" sz="1600" b="1" u="sng" dirty="0" smtClean="0"/>
              <a:t>22 septembre 2021</a:t>
            </a:r>
            <a:endParaRPr lang="fr-CA" sz="1600" b="1" u="sng" dirty="0"/>
          </a:p>
          <a:p>
            <a:pPr marL="0" indent="0" algn="just">
              <a:lnSpc>
                <a:spcPct val="100000"/>
              </a:lnSpc>
              <a:spcAft>
                <a:spcPts val="300"/>
              </a:spcAft>
              <a:buNone/>
            </a:pPr>
            <a:r>
              <a:rPr lang="fr-CA" sz="1200" b="1" u="sng" dirty="0" smtClean="0"/>
              <a:t>CP-CLSDC-2021-11</a:t>
            </a:r>
            <a:r>
              <a:rPr lang="fr-CA" sz="1200" b="1" dirty="0" smtClean="0"/>
              <a:t>*</a:t>
            </a:r>
          </a:p>
          <a:p>
            <a:pPr marL="0" indent="0" algn="just">
              <a:lnSpc>
                <a:spcPct val="100000"/>
              </a:lnSpc>
              <a:spcAft>
                <a:spcPts val="1800"/>
              </a:spcAft>
              <a:buNone/>
            </a:pPr>
            <a:r>
              <a:rPr lang="fr-CA" sz="1400" dirty="0" smtClean="0"/>
              <a:t>d’accepter le dépôt du rapport « </a:t>
            </a:r>
            <a:r>
              <a:rPr lang="fr-CA" sz="1400" i="1" dirty="0" smtClean="0"/>
              <a:t>Plan directeur des infrastructures récréatives, sportives et communautaires</a:t>
            </a:r>
            <a:r>
              <a:rPr lang="fr-CA" sz="1400" dirty="0" smtClean="0"/>
              <a:t> », rédigé par la firme BC2 Groupe Conseil </a:t>
            </a:r>
            <a:r>
              <a:rPr lang="fr-CA" sz="1400" dirty="0" err="1" smtClean="0"/>
              <a:t>inc.</a:t>
            </a:r>
            <a:endParaRPr lang="fr-CA" sz="1400" dirty="0" smtClean="0"/>
          </a:p>
          <a:p>
            <a:pPr marL="0" indent="0" algn="just">
              <a:lnSpc>
                <a:spcPct val="100000"/>
              </a:lnSpc>
              <a:spcAft>
                <a:spcPts val="300"/>
              </a:spcAft>
              <a:buNone/>
            </a:pPr>
            <a:r>
              <a:rPr lang="fr-CA" sz="1200" b="1" u="sng" dirty="0"/>
              <a:t>CP-CLSDC-2021-12</a:t>
            </a:r>
            <a:r>
              <a:rPr lang="fr-CA" sz="1200" b="1" dirty="0"/>
              <a:t>*</a:t>
            </a:r>
          </a:p>
          <a:p>
            <a:pPr marL="0" indent="0" algn="just">
              <a:lnSpc>
                <a:spcPct val="100000"/>
              </a:lnSpc>
              <a:spcAft>
                <a:spcPts val="1800"/>
              </a:spcAft>
              <a:buNone/>
            </a:pPr>
            <a:r>
              <a:rPr lang="fr-CA" sz="1400" dirty="0"/>
              <a:t>d</a:t>
            </a:r>
            <a:r>
              <a:rPr lang="fr-CA" sz="1400" dirty="0" smtClean="0"/>
              <a:t>’élaborer un plan d’intervention qui servira à mettre en œuvre le </a:t>
            </a:r>
            <a:r>
              <a:rPr lang="fr-CA" sz="1400" i="1" dirty="0" smtClean="0"/>
              <a:t>Plan directeur </a:t>
            </a:r>
            <a:br>
              <a:rPr lang="fr-CA" sz="1400" i="1" dirty="0" smtClean="0"/>
            </a:br>
            <a:r>
              <a:rPr lang="fr-CA" sz="1400" i="1" dirty="0" smtClean="0"/>
              <a:t>des infrastructures récréatives, sportives et communautaires</a:t>
            </a:r>
            <a:r>
              <a:rPr lang="fr-CA" sz="1400" dirty="0" smtClean="0"/>
              <a:t>.</a:t>
            </a:r>
            <a:endParaRPr lang="fr-CA" sz="1400" dirty="0"/>
          </a:p>
        </p:txBody>
      </p:sp>
      <p:sp>
        <p:nvSpPr>
          <p:cNvPr id="14" name="Titre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720000" y="539999"/>
            <a:ext cx="5901463" cy="1145926"/>
          </a:xfrm>
        </p:spPr>
        <p:txBody>
          <a:bodyPr anchor="t" anchorCtr="0"/>
          <a:lstStyle/>
          <a:p>
            <a:pPr algn="l"/>
            <a:r>
              <a:rPr lang="fr-CA" sz="2400" dirty="0" smtClean="0">
                <a:solidFill>
                  <a:srgbClr val="74B6A7"/>
                </a:solidFill>
              </a:rPr>
              <a:t>Recommandations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Commission des loisirs, des sports </a:t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et du développement communautaire</a:t>
            </a:r>
            <a:endParaRPr lang="fr-CA" sz="1800" b="0" dirty="0">
              <a:solidFill>
                <a:srgbClr val="74B6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05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7" name="Rectangle 6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8" name="Image 9" descr="Gatineau_logo_Blanc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Espace réservé du numéro de diapositive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74</a:t>
            </a:fld>
            <a:endParaRPr lang="fr-FR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Connecteur droit 11"/>
          <p:cNvCxnSpPr/>
          <p:nvPr>
            <p:custDataLst>
              <p:tags r:id="rId3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contenu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790574" y="1561540"/>
            <a:ext cx="8172673" cy="3366300"/>
          </a:xfrm>
        </p:spPr>
        <p:txBody>
          <a:bodyPr lIns="0" rIns="0">
            <a:normAutofit/>
          </a:bodyPr>
          <a:lstStyle/>
          <a:p>
            <a:pPr marL="0" indent="0" algn="just">
              <a:lnSpc>
                <a:spcPct val="100000"/>
              </a:lnSpc>
              <a:spcAft>
                <a:spcPts val="1800"/>
              </a:spcAft>
              <a:buNone/>
            </a:pPr>
            <a:r>
              <a:rPr lang="fr-CA" sz="1600" b="1" dirty="0" smtClean="0"/>
              <a:t>Le Service des loisirs, des sports et du développement des communautés recommande au conseil municipal :</a:t>
            </a:r>
            <a:endParaRPr lang="fr-CA" sz="1600" b="1" u="sng" dirty="0"/>
          </a:p>
          <a:p>
            <a:pPr marL="0" indent="0" algn="just">
              <a:lnSpc>
                <a:spcPct val="100000"/>
              </a:lnSpc>
              <a:spcAft>
                <a:spcPts val="300"/>
              </a:spcAft>
              <a:buNone/>
            </a:pPr>
            <a:r>
              <a:rPr lang="fr-CA" sz="1200" b="1" u="sng" dirty="0" smtClean="0"/>
              <a:t>CP-SLSDC-2022-16</a:t>
            </a:r>
          </a:p>
          <a:p>
            <a:pPr marL="0" indent="0" algn="just">
              <a:lnSpc>
                <a:spcPct val="100000"/>
              </a:lnSpc>
              <a:spcAft>
                <a:spcPts val="1800"/>
              </a:spcAft>
              <a:buNone/>
            </a:pPr>
            <a:r>
              <a:rPr lang="fr-CA" sz="1400" dirty="0" smtClean="0"/>
              <a:t>Adopter le </a:t>
            </a:r>
            <a:r>
              <a:rPr lang="fr-CA" sz="1400" i="1" dirty="0" smtClean="0"/>
              <a:t>Plan directeur des infrastructures récréatives, sportives et communautaires</a:t>
            </a:r>
            <a:r>
              <a:rPr lang="fr-CA" sz="1400" dirty="0" smtClean="0"/>
              <a:t>, </a:t>
            </a:r>
            <a:br>
              <a:rPr lang="fr-CA" sz="1400" dirty="0" smtClean="0"/>
            </a:br>
            <a:r>
              <a:rPr lang="fr-CA" sz="1400" dirty="0" smtClean="0"/>
              <a:t>du Service des loisirs, des sports et du développement des communautés.</a:t>
            </a:r>
          </a:p>
          <a:p>
            <a:pPr marL="0" indent="0" algn="just">
              <a:lnSpc>
                <a:spcPct val="100000"/>
              </a:lnSpc>
              <a:spcAft>
                <a:spcPts val="300"/>
              </a:spcAft>
              <a:buNone/>
            </a:pPr>
            <a:r>
              <a:rPr lang="fr-CA" sz="1200" b="1" u="sng" dirty="0"/>
              <a:t>CP-SLSDC-2022-17</a:t>
            </a:r>
          </a:p>
          <a:p>
            <a:pPr marL="0" indent="0" algn="just">
              <a:lnSpc>
                <a:spcPct val="100000"/>
              </a:lnSpc>
              <a:spcAft>
                <a:spcPts val="1800"/>
              </a:spcAft>
              <a:buNone/>
            </a:pPr>
            <a:r>
              <a:rPr lang="fr-CA" sz="1400" dirty="0" smtClean="0"/>
              <a:t>Mandater le Service des loisirs, des sports et du développement des communautés </a:t>
            </a:r>
            <a:br>
              <a:rPr lang="fr-CA" sz="1400" dirty="0" smtClean="0"/>
            </a:br>
            <a:r>
              <a:rPr lang="fr-CA" sz="1400" dirty="0" smtClean="0"/>
              <a:t>pour élaborer un plan d’intervention qui servira de plan de mise en œuvre et </a:t>
            </a:r>
            <a:br>
              <a:rPr lang="fr-CA" sz="1400" dirty="0" smtClean="0"/>
            </a:br>
            <a:r>
              <a:rPr lang="fr-CA" sz="1400" dirty="0" smtClean="0"/>
              <a:t>d’un cadre financier du </a:t>
            </a:r>
            <a:r>
              <a:rPr lang="fr-CA" sz="1400" i="1" dirty="0" smtClean="0"/>
              <a:t>Plan directeur des infrastructures récréatives, sportives et communautaires</a:t>
            </a:r>
            <a:r>
              <a:rPr lang="fr-CA" sz="1400" dirty="0" smtClean="0"/>
              <a:t>.</a:t>
            </a:r>
            <a:endParaRPr lang="fr-CA" sz="1400" dirty="0"/>
          </a:p>
        </p:txBody>
      </p:sp>
      <p:sp>
        <p:nvSpPr>
          <p:cNvPr id="14" name="Titre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720000" y="539999"/>
            <a:ext cx="5901463" cy="899863"/>
          </a:xfrm>
        </p:spPr>
        <p:txBody>
          <a:bodyPr anchor="t" anchorCtr="0"/>
          <a:lstStyle/>
          <a:p>
            <a:pPr algn="l"/>
            <a:r>
              <a:rPr lang="fr-CA" sz="2400" dirty="0" smtClean="0">
                <a:solidFill>
                  <a:srgbClr val="74B6A7"/>
                </a:solidFill>
              </a:rPr>
              <a:t>Recommandations</a:t>
            </a:r>
            <a:r>
              <a:rPr lang="fr-CA" sz="1800" dirty="0" smtClean="0">
                <a:solidFill>
                  <a:srgbClr val="74B6A7"/>
                </a:solidFill>
              </a:rPr>
              <a:t/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Service des loisirs, des sports </a:t>
            </a:r>
            <a:br>
              <a:rPr lang="fr-CA" sz="1800" dirty="0" smtClean="0">
                <a:solidFill>
                  <a:srgbClr val="74B6A7"/>
                </a:solidFill>
              </a:rPr>
            </a:br>
            <a:r>
              <a:rPr lang="fr-CA" sz="1800" dirty="0" smtClean="0">
                <a:solidFill>
                  <a:srgbClr val="74B6A7"/>
                </a:solidFill>
              </a:rPr>
              <a:t>et du développement des communautés </a:t>
            </a:r>
            <a:endParaRPr lang="fr-CA" sz="1800" b="0" dirty="0">
              <a:solidFill>
                <a:srgbClr val="74B6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31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/>
          <p:nvPr>
            <p:custDataLst>
              <p:tags r:id="rId1"/>
            </p:custDataLst>
          </p:nvPr>
        </p:nvSpPr>
        <p:spPr>
          <a:xfrm rot="-5400000" flipH="1">
            <a:off x="-946269" y="957900"/>
            <a:ext cx="5140800" cy="322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ctrTitle" idx="6"/>
            <p:custDataLst>
              <p:tags r:id="rId2"/>
            </p:custDataLst>
          </p:nvPr>
        </p:nvSpPr>
        <p:spPr>
          <a:xfrm>
            <a:off x="3442602" y="2406782"/>
            <a:ext cx="4045003" cy="319644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l"/>
            <a:r>
              <a:rPr lang="fr-CA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Tendances </a:t>
            </a:r>
            <a:r>
              <a:rPr lang="fr-CA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en </a:t>
            </a:r>
            <a:r>
              <a:rPr lang="fr-CA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aménagement</a:t>
            </a:r>
            <a:endParaRPr sz="1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9" name="Google Shape;149;p28"/>
          <p:cNvSpPr txBox="1">
            <a:spLocks noGrp="1"/>
          </p:cNvSpPr>
          <p:nvPr>
            <p:ph type="title" idx="8"/>
            <p:custDataLst>
              <p:tags r:id="rId3"/>
            </p:custDataLst>
          </p:nvPr>
        </p:nvSpPr>
        <p:spPr>
          <a:xfrm>
            <a:off x="2385115" y="2277704"/>
            <a:ext cx="1054022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dirty="0">
                <a:solidFill>
                  <a:schemeClr val="lt1"/>
                </a:solidFill>
              </a:rPr>
              <a:t>03</a:t>
            </a:r>
            <a:endParaRPr sz="3600" dirty="0">
              <a:solidFill>
                <a:schemeClr val="lt1"/>
              </a:solidFill>
            </a:endParaRPr>
          </a:p>
        </p:txBody>
      </p:sp>
      <p:sp>
        <p:nvSpPr>
          <p:cNvPr id="150" name="Google Shape;150;p28"/>
          <p:cNvSpPr txBox="1"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3442602" y="1054924"/>
            <a:ext cx="3092274" cy="33805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l"/>
            <a:r>
              <a:rPr lang="fr-CA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Démarche d’élaboration</a:t>
            </a:r>
            <a:endParaRPr sz="1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2" name="Google Shape;152;p28"/>
          <p:cNvSpPr txBox="1">
            <a:spLocks noGrp="1"/>
          </p:cNvSpPr>
          <p:nvPr>
            <p:ph type="title" idx="2"/>
            <p:custDataLst>
              <p:tags r:id="rId5"/>
            </p:custDataLst>
          </p:nvPr>
        </p:nvSpPr>
        <p:spPr>
          <a:xfrm>
            <a:off x="2454752" y="937914"/>
            <a:ext cx="872593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dirty="0" smtClean="0">
                <a:solidFill>
                  <a:schemeClr val="lt1"/>
                </a:solidFill>
              </a:rPr>
              <a:t>01</a:t>
            </a:r>
            <a:endParaRPr sz="3600" dirty="0">
              <a:solidFill>
                <a:schemeClr val="lt1"/>
              </a:solidFill>
            </a:endParaRPr>
          </a:p>
        </p:txBody>
      </p:sp>
      <p:sp>
        <p:nvSpPr>
          <p:cNvPr id="153" name="Google Shape;153;p28"/>
          <p:cNvSpPr txBox="1">
            <a:spLocks noGrp="1"/>
          </p:cNvSpPr>
          <p:nvPr>
            <p:ph type="ctrTitle" idx="3"/>
            <p:custDataLst>
              <p:tags r:id="rId6"/>
            </p:custDataLst>
          </p:nvPr>
        </p:nvSpPr>
        <p:spPr>
          <a:xfrm>
            <a:off x="3449558" y="1731571"/>
            <a:ext cx="2672715" cy="39182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l"/>
            <a:r>
              <a:rPr lang="fr-CA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Profil démographique</a:t>
            </a:r>
            <a:endParaRPr sz="1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5" name="Google Shape;155;p28"/>
          <p:cNvSpPr txBox="1">
            <a:spLocks noGrp="1"/>
          </p:cNvSpPr>
          <p:nvPr>
            <p:ph type="title" idx="5"/>
            <p:custDataLst>
              <p:tags r:id="rId7"/>
            </p:custDataLst>
          </p:nvPr>
        </p:nvSpPr>
        <p:spPr>
          <a:xfrm>
            <a:off x="2385115" y="1622553"/>
            <a:ext cx="872593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dirty="0">
                <a:solidFill>
                  <a:schemeClr val="lt1"/>
                </a:solidFill>
              </a:rPr>
              <a:t>02</a:t>
            </a:r>
            <a:endParaRPr sz="3600" dirty="0">
              <a:solidFill>
                <a:schemeClr val="lt1"/>
              </a:solidFill>
            </a:endParaRPr>
          </a:p>
        </p:txBody>
      </p:sp>
      <p:sp>
        <p:nvSpPr>
          <p:cNvPr id="156" name="Google Shape;156;p28"/>
          <p:cNvSpPr txBox="1">
            <a:spLocks noGrp="1"/>
          </p:cNvSpPr>
          <p:nvPr>
            <p:ph type="ctrTitle" idx="13"/>
            <p:custDataLst>
              <p:tags r:id="rId8"/>
            </p:custDataLst>
          </p:nvPr>
        </p:nvSpPr>
        <p:spPr>
          <a:xfrm>
            <a:off x="3439137" y="3042563"/>
            <a:ext cx="4037577" cy="358384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l"/>
            <a:r>
              <a:rPr lang="fr-CA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Vision</a:t>
            </a:r>
            <a:r>
              <a:rPr lang="fr-CA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principes </a:t>
            </a:r>
            <a:r>
              <a:rPr lang="fr-CA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directeurs</a:t>
            </a:r>
            <a:br>
              <a:rPr lang="fr-CA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fr-CA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et stratégies</a:t>
            </a:r>
            <a:endParaRPr sz="1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8" name="Google Shape;158;p28"/>
          <p:cNvSpPr txBox="1">
            <a:spLocks noGrp="1"/>
          </p:cNvSpPr>
          <p:nvPr>
            <p:ph type="title" idx="15"/>
            <p:custDataLst>
              <p:tags r:id="rId9"/>
            </p:custDataLst>
          </p:nvPr>
        </p:nvSpPr>
        <p:spPr>
          <a:xfrm>
            <a:off x="2349469" y="2932855"/>
            <a:ext cx="1119336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dirty="0">
                <a:solidFill>
                  <a:schemeClr val="lt1"/>
                </a:solidFill>
              </a:rPr>
              <a:t>04</a:t>
            </a:r>
            <a:endParaRPr sz="3600" dirty="0">
              <a:solidFill>
                <a:schemeClr val="lt1"/>
              </a:solidFill>
            </a:endParaRPr>
          </a:p>
        </p:txBody>
      </p:sp>
      <p:sp>
        <p:nvSpPr>
          <p:cNvPr id="159" name="Google Shape;159;p28"/>
          <p:cNvSpPr txBox="1">
            <a:spLocks noGrp="1"/>
          </p:cNvSpPr>
          <p:nvPr>
            <p:ph type="ctrTitle" idx="16"/>
            <p:custDataLst>
              <p:tags r:id="rId10"/>
            </p:custDataLst>
          </p:nvPr>
        </p:nvSpPr>
        <p:spPr>
          <a:xfrm>
            <a:off x="3449558" y="4410962"/>
            <a:ext cx="2588006" cy="238124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l"/>
            <a:r>
              <a:rPr lang="es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</a:t>
            </a:r>
            <a:r>
              <a:rPr lang="fr-CA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ecommandations</a:t>
            </a:r>
            <a:endParaRPr sz="1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1" name="Google Shape;161;p28"/>
          <p:cNvSpPr txBox="1">
            <a:spLocks noGrp="1"/>
          </p:cNvSpPr>
          <p:nvPr>
            <p:ph type="title" idx="18"/>
            <p:custDataLst>
              <p:tags r:id="rId11"/>
            </p:custDataLst>
          </p:nvPr>
        </p:nvSpPr>
        <p:spPr>
          <a:xfrm>
            <a:off x="2349469" y="3588006"/>
            <a:ext cx="1054022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dirty="0">
                <a:solidFill>
                  <a:schemeClr val="lt1"/>
                </a:solidFill>
              </a:rPr>
              <a:t>05</a:t>
            </a:r>
            <a:endParaRPr sz="3600" dirty="0">
              <a:solidFill>
                <a:schemeClr val="lt1"/>
              </a:solidFill>
            </a:endParaRPr>
          </a:p>
        </p:txBody>
      </p:sp>
      <p:sp>
        <p:nvSpPr>
          <p:cNvPr id="145" name="Google Shape;145;p28"/>
          <p:cNvSpPr txBox="1">
            <a:spLocks noGrp="1"/>
          </p:cNvSpPr>
          <p:nvPr>
            <p:ph type="ctrTitle" idx="9"/>
            <p:custDataLst>
              <p:tags r:id="rId12"/>
            </p:custDataLst>
          </p:nvPr>
        </p:nvSpPr>
        <p:spPr>
          <a:xfrm>
            <a:off x="1120629" y="244287"/>
            <a:ext cx="5516871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 smtClean="0">
                <a:solidFill>
                  <a:srgbClr val="74B6A7"/>
                </a:solidFill>
              </a:rPr>
              <a:t>PLAN DE PRÉSENTATION</a:t>
            </a:r>
            <a:r>
              <a:rPr lang="es" sz="2600" dirty="0" smtClean="0">
                <a:solidFill>
                  <a:srgbClr val="74B6A7"/>
                </a:solidFill>
              </a:rPr>
              <a:t> </a:t>
            </a:r>
            <a:endParaRPr sz="2600" dirty="0">
              <a:solidFill>
                <a:srgbClr val="74B6A7"/>
              </a:solidFill>
            </a:endParaRPr>
          </a:p>
        </p:txBody>
      </p:sp>
      <p:sp>
        <p:nvSpPr>
          <p:cNvPr id="26" name="Google Shape;161;p28"/>
          <p:cNvSpPr txBox="1">
            <a:spLocks/>
          </p:cNvSpPr>
          <p:nvPr>
            <p:custDataLst>
              <p:tags r:id="rId13"/>
            </p:custDataLst>
          </p:nvPr>
        </p:nvSpPr>
        <p:spPr>
          <a:xfrm>
            <a:off x="2364038" y="4241124"/>
            <a:ext cx="1054022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oppins"/>
              <a:buNone/>
              <a:defRPr sz="48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algn="l"/>
            <a:r>
              <a:rPr lang="es" sz="3600" dirty="0" smtClean="0">
                <a:solidFill>
                  <a:schemeClr val="lt1"/>
                </a:solidFill>
              </a:rPr>
              <a:t>06</a:t>
            </a:r>
            <a:endParaRPr lang="es" sz="3600" dirty="0">
              <a:solidFill>
                <a:schemeClr val="lt1"/>
              </a:solidFill>
            </a:endParaRPr>
          </a:p>
        </p:txBody>
      </p:sp>
      <p:sp>
        <p:nvSpPr>
          <p:cNvPr id="9" name="Rectangle 8"/>
          <p:cNvSpPr/>
          <p:nvPr>
            <p:custDataLst>
              <p:tags r:id="rId14"/>
            </p:custDataLst>
          </p:nvPr>
        </p:nvSpPr>
        <p:spPr>
          <a:xfrm>
            <a:off x="3449558" y="3685633"/>
            <a:ext cx="2672715" cy="430887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r>
              <a:rPr lang="fr-CA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oppins" panose="020B0604020202020204" charset="0"/>
                <a:cs typeface="Poppins" panose="020B0604020202020204" charset="0"/>
              </a:rPr>
              <a:t>Diagnostic par </a:t>
            </a:r>
            <a:r>
              <a:rPr lang="fr-CA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Poppins" panose="020B0604020202020204" charset="0"/>
                <a:cs typeface="Poppins" panose="020B0604020202020204" charset="0"/>
              </a:rPr>
              <a:t>volet et interventions prioritaires</a:t>
            </a:r>
            <a:endParaRPr lang="fr-CA" b="1" dirty="0">
              <a:solidFill>
                <a:schemeClr val="accent2">
                  <a:lumMod val="60000"/>
                  <a:lumOff val="40000"/>
                </a:schemeClr>
              </a:solidFill>
              <a:latin typeface="Poppins" panose="020B0604020202020204" charset="0"/>
              <a:cs typeface="Poppins" panose="020B0604020202020204" charset="0"/>
            </a:endParaRPr>
          </a:p>
        </p:txBody>
      </p:sp>
      <p:pic>
        <p:nvPicPr>
          <p:cNvPr id="30" name="Image 29"/>
          <p:cNvPicPr>
            <a:picLocks noChangeAspect="1"/>
          </p:cNvPicPr>
          <p:nvPr>
            <p:custDataLst>
              <p:tags r:id="rId15"/>
            </p:custDataLst>
          </p:nvPr>
        </p:nvPicPr>
        <p:blipFill rotWithShape="1">
          <a:blip r:embed="rId21"/>
          <a:srcRect r="10853"/>
          <a:stretch/>
        </p:blipFill>
        <p:spPr>
          <a:xfrm>
            <a:off x="6242571" y="2186543"/>
            <a:ext cx="2743307" cy="2051512"/>
          </a:xfrm>
          <a:prstGeom prst="rect">
            <a:avLst/>
          </a:prstGeom>
        </p:spPr>
      </p:pic>
      <p:grpSp>
        <p:nvGrpSpPr>
          <p:cNvPr id="17" name="Groupe 7"/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6621463" y="0"/>
            <a:ext cx="2519362" cy="1439863"/>
            <a:chOff x="6620835" y="0"/>
            <a:chExt cx="2520000" cy="1440000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18" name="Rectangle 17"/>
            <p:cNvSpPr/>
            <p:nvPr/>
          </p:nvSpPr>
          <p:spPr>
            <a:xfrm>
              <a:off x="6620835" y="0"/>
              <a:ext cx="2520000" cy="144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19" name="Image 9" descr="Gatineau_logo_Blanc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6325" y="315704"/>
              <a:ext cx="1345062" cy="8085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Espace réservé du numéro de diapositive 3"/>
          <p:cNvSpPr txBox="1">
            <a:spLocks/>
          </p:cNvSpPr>
          <p:nvPr>
            <p:custDataLst>
              <p:tags r:id="rId17"/>
            </p:custDataLst>
          </p:nvPr>
        </p:nvSpPr>
        <p:spPr>
          <a:xfrm>
            <a:off x="0" y="4545013"/>
            <a:ext cx="666750" cy="598487"/>
          </a:xfrm>
          <a:prstGeom prst="rect">
            <a:avLst/>
          </a:prstGeom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77F48725-9B0D-8C46-90CD-A29239B3D06E}" type="slidenum">
              <a:rPr lang="fr-FR" sz="800" b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pPr algn="r"/>
              <a:t>8</a:t>
            </a:fld>
            <a:endParaRPr lang="fr-FR" sz="8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23" name="Connecteur droit 22"/>
          <p:cNvCxnSpPr/>
          <p:nvPr>
            <p:custDataLst>
              <p:tags r:id="rId18"/>
            </p:custDataLst>
          </p:nvPr>
        </p:nvCxnSpPr>
        <p:spPr>
          <a:xfrm>
            <a:off x="643255" y="4686844"/>
            <a:ext cx="0" cy="296609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06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75" y="-4622"/>
            <a:ext cx="9140825" cy="5144595"/>
          </a:xfrm>
          <a:prstGeom prst="rect">
            <a:avLst/>
          </a:prstGeom>
        </p:spPr>
      </p:pic>
      <p:sp>
        <p:nvSpPr>
          <p:cNvPr id="352" name="Google Shape;352;p45"/>
          <p:cNvSpPr/>
          <p:nvPr>
            <p:custDataLst>
              <p:tags r:id="rId2"/>
            </p:custDataLst>
          </p:nvPr>
        </p:nvSpPr>
        <p:spPr>
          <a:xfrm>
            <a:off x="887775" y="664125"/>
            <a:ext cx="7368600" cy="381510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45"/>
          <p:cNvSpPr/>
          <p:nvPr>
            <p:custDataLst>
              <p:tags r:id="rId3"/>
            </p:custDataLst>
          </p:nvPr>
        </p:nvSpPr>
        <p:spPr>
          <a:xfrm>
            <a:off x="3988300" y="1245125"/>
            <a:ext cx="1167600" cy="1167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45"/>
          <p:cNvSpPr txBox="1"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887775" y="2539101"/>
            <a:ext cx="7368600" cy="19401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lt1"/>
                </a:solidFill>
              </a:rPr>
              <a:t>DÉMARCHE D’ÉLABORATION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355" name="Google Shape;355;p45"/>
          <p:cNvSpPr txBox="1">
            <a:spLocks noGrp="1"/>
          </p:cNvSpPr>
          <p:nvPr>
            <p:ph type="title" idx="2"/>
            <p:custDataLst>
              <p:tags r:id="rId5"/>
            </p:custDataLst>
          </p:nvPr>
        </p:nvSpPr>
        <p:spPr>
          <a:xfrm>
            <a:off x="4066825" y="1467050"/>
            <a:ext cx="1010100" cy="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357" name="Google Shape;357;p45"/>
          <p:cNvSpPr/>
          <p:nvPr>
            <p:custDataLst>
              <p:tags r:id="rId6"/>
            </p:custDataLst>
          </p:nvPr>
        </p:nvSpPr>
        <p:spPr>
          <a:xfrm>
            <a:off x="824475" y="2508300"/>
            <a:ext cx="126600" cy="126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45"/>
          <p:cNvSpPr/>
          <p:nvPr>
            <p:custDataLst>
              <p:tags r:id="rId7"/>
            </p:custDataLst>
          </p:nvPr>
        </p:nvSpPr>
        <p:spPr>
          <a:xfrm flipH="1">
            <a:off x="8207724" y="2504226"/>
            <a:ext cx="126600" cy="126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281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Fun Employee of the Year Awards by Slidesgo">
  <a:themeElements>
    <a:clrScheme name="Simple Light">
      <a:dk1>
        <a:srgbClr val="0E0E0E"/>
      </a:dk1>
      <a:lt1>
        <a:srgbClr val="FAFAF4"/>
      </a:lt1>
      <a:dk2>
        <a:srgbClr val="88D0BE"/>
      </a:dk2>
      <a:lt2>
        <a:srgbClr val="4C8A7D"/>
      </a:lt2>
      <a:accent1>
        <a:srgbClr val="36675C"/>
      </a:accent1>
      <a:accent2>
        <a:srgbClr val="294E41"/>
      </a:accent2>
      <a:accent3>
        <a:srgbClr val="BF622C"/>
      </a:accent3>
      <a:accent4>
        <a:srgbClr val="E57A3C"/>
      </a:accent4>
      <a:accent5>
        <a:srgbClr val="ED864B"/>
      </a:accent5>
      <a:accent6>
        <a:srgbClr val="FF9E66"/>
      </a:accent6>
      <a:hlink>
        <a:srgbClr val="0E0E0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7180</TotalTime>
  <Words>5986</Words>
  <Application>Microsoft Office PowerPoint</Application>
  <PresentationFormat>Affichage à l'écran (16:9)</PresentationFormat>
  <Paragraphs>885</Paragraphs>
  <Slides>74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74</vt:i4>
      </vt:variant>
    </vt:vector>
  </HeadingPairs>
  <TitlesOfParts>
    <vt:vector size="90" baseType="lpstr">
      <vt:lpstr>Jua</vt:lpstr>
      <vt:lpstr>Arial</vt:lpstr>
      <vt:lpstr>Tahoma</vt:lpstr>
      <vt:lpstr>Franklin Gothic Book</vt:lpstr>
      <vt:lpstr>Calibri</vt:lpstr>
      <vt:lpstr>Fira Sans Extra Condensed Medium</vt:lpstr>
      <vt:lpstr>League Spartan</vt:lpstr>
      <vt:lpstr>Mukta ExtraLight</vt:lpstr>
      <vt:lpstr>Lato Light</vt:lpstr>
      <vt:lpstr>Montserrat</vt:lpstr>
      <vt:lpstr>Franklin Gothic Demi</vt:lpstr>
      <vt:lpstr>Open Sans Light</vt:lpstr>
      <vt:lpstr>Arial Black</vt:lpstr>
      <vt:lpstr>DM Sans</vt:lpstr>
      <vt:lpstr>Poppins</vt:lpstr>
      <vt:lpstr>Fun Employee of the Year Awards by Slidesgo</vt:lpstr>
      <vt:lpstr>Présentation PowerPoint</vt:lpstr>
      <vt:lpstr>GATINEAU AUTREMENT</vt:lpstr>
      <vt:lpstr>Mise en contexte </vt:lpstr>
      <vt:lpstr>Mise en contexte (suite)</vt:lpstr>
      <vt:lpstr>Mise en contexte (suite)</vt:lpstr>
      <vt:lpstr>Mise en contexte (suite)</vt:lpstr>
      <vt:lpstr>Objectifs de la présentation </vt:lpstr>
      <vt:lpstr>Tendances en aménagement</vt:lpstr>
      <vt:lpstr>DÉMARCHE D’ÉLABORATION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Des parcs et des espaces conviviaux</vt:lpstr>
      <vt:lpstr>PROFIL  DÉMOGRAPHIQUE</vt:lpstr>
      <vt:lpstr>Présentation PowerPoint</vt:lpstr>
      <vt:lpstr>TENDANCES  EN AMÉNAGEMENT</vt:lpstr>
      <vt:lpstr>Présentation PowerPoint</vt:lpstr>
      <vt:lpstr>VISION,  PRINCIPES DIRECTEURS  ET STRATÉGIES</vt:lpstr>
      <vt:lpstr>LA VISION PROPOSÉE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DIAGNOSTIC  PAR VOLET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RECOMMANDATIONS</vt:lpstr>
      <vt:lpstr>Recommandations Commission Gatineau, Ville en santé</vt:lpstr>
      <vt:lpstr>Recommandations Commission des arts, de la culture, des lettres  et du patrimoine</vt:lpstr>
      <vt:lpstr>Recommandations Commission des loisirs, des sports  et du développement communautaire</vt:lpstr>
      <vt:lpstr>Recommandations Service des loisirs, des sports  et du développement des communautés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 Employee of the Year Awards.</dc:title>
  <dc:creator>Vaive, Mychelle</dc:creator>
  <cp:lastModifiedBy>Dallaire, Alyssa</cp:lastModifiedBy>
  <cp:revision>386</cp:revision>
  <dcterms:modified xsi:type="dcterms:W3CDTF">2022-03-22T19:20:43Z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gnivaPresentationIdentifier">
    <vt:lpwstr>b2208722-6cd6-4fa1-be94-a636aa0c900f</vt:lpwstr>
  </property>
  <property fmtid="{D5CDD505-2E9C-101B-9397-08002B2CF9AE}" pid="3" name="CognivaFacetProcessus">
    <vt:lpwstr>AdmP001</vt:lpwstr>
  </property>
  <property fmtid="{D5CDD505-2E9C-101B-9397-08002B2CF9AE}" pid="4" name="CognivaFacetFonction">
    <vt:lpwstr>Loisirs, sports et développement des communautés</vt:lpwstr>
  </property>
  <property fmtid="{D5CDD505-2E9C-101B-9397-08002B2CF9AE}" pid="5" name="CognivaFacetPoste">
    <vt:lpwstr>Chef de service par intérim</vt:lpwstr>
  </property>
  <property fmtid="{D5CDD505-2E9C-101B-9397-08002B2CF9AE}" pid="6" name="CognivaFacetCotedintegrite">
    <vt:lpwstr>3</vt:lpwstr>
  </property>
  <property fmtid="{D5CDD505-2E9C-101B-9397-08002B2CF9AE}" pid="7" name="CognivaFacetExemplaire">
    <vt:lpwstr>Principal</vt:lpwstr>
  </property>
  <property fmtid="{D5CDD505-2E9C-101B-9397-08002B2CF9AE}" pid="8" name="CognivaFacetAuteur">
    <vt:lpwstr>GATINEAU\vaivem</vt:lpwstr>
  </property>
  <property fmtid="{D5CDD505-2E9C-101B-9397-08002B2CF9AE}" pid="9" name="CognivaFacetNumerodePosteRH">
    <vt:lpwstr>LSC-CAD-013</vt:lpwstr>
  </property>
</Properties>
</file>